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Barlow" panose="00000500000000000000" pitchFamily="2" charset="0"/>
      <p:regular r:id="rId26"/>
      <p:bold r:id="rId27"/>
      <p:italic r:id="rId28"/>
      <p:boldItalic r:id="rId29"/>
    </p:embeddedFont>
    <p:embeddedFont>
      <p:font typeface="Barlow Light" panose="00000400000000000000" pitchFamily="2" charset="0"/>
      <p:regular r:id="rId30"/>
      <p:bold r:id="rId31"/>
      <p:italic r:id="rId32"/>
      <p:boldItalic r:id="rId33"/>
    </p:embeddedFont>
    <p:embeddedFont>
      <p:font typeface="Barlow SemiBold" panose="00000700000000000000" pitchFamily="2"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mbria" panose="020405030504060302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CSdnCvsi+QMC0SPN+g9ABAvaW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5"/>
          <p:cNvSpPr/>
          <p:nvPr/>
        </p:nvSpPr>
        <p:spPr>
          <a:xfrm>
            <a:off x="0" y="0"/>
            <a:ext cx="9144000" cy="68580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 name="Google Shape;15;p25"/>
          <p:cNvGrpSpPr/>
          <p:nvPr/>
        </p:nvGrpSpPr>
        <p:grpSpPr>
          <a:xfrm rot="10800000" flipH="1">
            <a:off x="341404" y="4166473"/>
            <a:ext cx="8801750" cy="2691632"/>
            <a:chOff x="-4395163" y="751996"/>
            <a:chExt cx="13539072" cy="3105253"/>
          </a:xfrm>
        </p:grpSpPr>
        <p:sp>
          <p:nvSpPr>
            <p:cNvPr id="16" name="Google Shape;16;p25"/>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7" name="Google Shape;17;p25"/>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5"/>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5"/>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20" name="Google Shape;20;p25"/>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25"/>
          <p:cNvSpPr txBox="1">
            <a:spLocks noGrp="1"/>
          </p:cNvSpPr>
          <p:nvPr>
            <p:ph type="ctrTitle"/>
          </p:nvPr>
        </p:nvSpPr>
        <p:spPr>
          <a:xfrm>
            <a:off x="614975" y="4166467"/>
            <a:ext cx="6058800" cy="2042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23" name="Google Shape;23;p25"/>
          <p:cNvPicPr preferRelativeResize="0"/>
          <p:nvPr/>
        </p:nvPicPr>
        <p:blipFill rotWithShape="1">
          <a:blip r:embed="rId3">
            <a:alphaModFix/>
          </a:blip>
          <a:srcRect/>
          <a:stretch/>
        </p:blipFill>
        <p:spPr>
          <a:xfrm>
            <a:off x="7740353" y="5243822"/>
            <a:ext cx="1164637" cy="8734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grpSp>
        <p:nvGrpSpPr>
          <p:cNvPr id="25" name="Google Shape;25;p26"/>
          <p:cNvGrpSpPr/>
          <p:nvPr/>
        </p:nvGrpSpPr>
        <p:grpSpPr>
          <a:xfrm>
            <a:off x="1" y="6349867"/>
            <a:ext cx="603997" cy="508133"/>
            <a:chOff x="0" y="4762400"/>
            <a:chExt cx="603997" cy="381100"/>
          </a:xfrm>
        </p:grpSpPr>
        <p:sp>
          <p:nvSpPr>
            <p:cNvPr id="26" name="Google Shape;26;p2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8;p26"/>
          <p:cNvGrpSpPr/>
          <p:nvPr/>
        </p:nvGrpSpPr>
        <p:grpSpPr>
          <a:xfrm>
            <a:off x="381001" y="0"/>
            <a:ext cx="8763111" cy="1747891"/>
            <a:chOff x="381000" y="0"/>
            <a:chExt cx="8763111" cy="1310918"/>
          </a:xfrm>
        </p:grpSpPr>
        <p:grpSp>
          <p:nvGrpSpPr>
            <p:cNvPr id="29" name="Google Shape;29;p26"/>
            <p:cNvGrpSpPr/>
            <p:nvPr/>
          </p:nvGrpSpPr>
          <p:grpSpPr>
            <a:xfrm>
              <a:off x="381000" y="0"/>
              <a:ext cx="8763111" cy="1310300"/>
              <a:chOff x="381000" y="0"/>
              <a:chExt cx="8763111" cy="1310300"/>
            </a:xfrm>
          </p:grpSpPr>
          <p:sp>
            <p:nvSpPr>
              <p:cNvPr id="30" name="Google Shape;30;p26"/>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31" name="Google Shape;31;p26"/>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26"/>
            <p:cNvGrpSpPr/>
            <p:nvPr/>
          </p:nvGrpSpPr>
          <p:grpSpPr>
            <a:xfrm>
              <a:off x="381000" y="967217"/>
              <a:ext cx="8763100" cy="343701"/>
              <a:chOff x="381000" y="862358"/>
              <a:chExt cx="8763100" cy="576872"/>
            </a:xfrm>
          </p:grpSpPr>
          <p:sp>
            <p:nvSpPr>
              <p:cNvPr id="34" name="Google Shape;34;p26"/>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5" name="Google Shape;35;p26"/>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7" name="Google Shape;37;p2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8" name="Google Shape;38;p26"/>
          <p:cNvSpPr txBox="1">
            <a:spLocks noGrp="1"/>
          </p:cNvSpPr>
          <p:nvPr>
            <p:ph type="body" idx="1"/>
          </p:nvPr>
        </p:nvSpPr>
        <p:spPr>
          <a:xfrm>
            <a:off x="604000" y="2273567"/>
            <a:ext cx="3185400" cy="362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9" name="Google Shape;39;p26"/>
          <p:cNvSpPr txBox="1">
            <a:spLocks noGrp="1"/>
          </p:cNvSpPr>
          <p:nvPr>
            <p:ph type="body" idx="2"/>
          </p:nvPr>
        </p:nvSpPr>
        <p:spPr>
          <a:xfrm>
            <a:off x="4187378" y="2273567"/>
            <a:ext cx="3185400" cy="362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40" name="Google Shape;40;p26"/>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1pPr>
            <a:lvl2pPr marL="0" marR="0" lvl="1"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2pPr>
            <a:lvl3pPr marL="0" marR="0" lvl="2"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3pPr>
            <a:lvl4pPr marL="0" marR="0" lvl="3"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4pPr>
            <a:lvl5pPr marL="0" marR="0" lvl="4"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5pPr>
            <a:lvl6pPr marL="0" marR="0" lvl="5"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6pPr>
            <a:lvl7pPr marL="0" marR="0" lvl="6"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7pPr>
            <a:lvl8pPr marL="0" marR="0" lvl="7"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8pPr>
            <a:lvl9pPr marL="0" marR="0" lvl="8"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41" name="Google Shape;41;p26"/>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grpSp>
        <p:nvGrpSpPr>
          <p:cNvPr id="43" name="Google Shape;43;p27"/>
          <p:cNvGrpSpPr/>
          <p:nvPr/>
        </p:nvGrpSpPr>
        <p:grpSpPr>
          <a:xfrm>
            <a:off x="1" y="6349867"/>
            <a:ext cx="603997" cy="508133"/>
            <a:chOff x="0" y="4762400"/>
            <a:chExt cx="603997" cy="381100"/>
          </a:xfrm>
        </p:grpSpPr>
        <p:sp>
          <p:nvSpPr>
            <p:cNvPr id="44" name="Google Shape;44;p2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 name="Google Shape;46;p27"/>
          <p:cNvGrpSpPr/>
          <p:nvPr/>
        </p:nvGrpSpPr>
        <p:grpSpPr>
          <a:xfrm>
            <a:off x="381001" y="0"/>
            <a:ext cx="8763111" cy="1747891"/>
            <a:chOff x="381000" y="0"/>
            <a:chExt cx="8763111" cy="1310918"/>
          </a:xfrm>
        </p:grpSpPr>
        <p:grpSp>
          <p:nvGrpSpPr>
            <p:cNvPr id="47" name="Google Shape;47;p27"/>
            <p:cNvGrpSpPr/>
            <p:nvPr/>
          </p:nvGrpSpPr>
          <p:grpSpPr>
            <a:xfrm>
              <a:off x="381000" y="0"/>
              <a:ext cx="8763111" cy="1310300"/>
              <a:chOff x="381000" y="0"/>
              <a:chExt cx="8763111" cy="1310300"/>
            </a:xfrm>
          </p:grpSpPr>
          <p:sp>
            <p:nvSpPr>
              <p:cNvPr id="48" name="Google Shape;48;p2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9" name="Google Shape;49;p2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27"/>
            <p:cNvGrpSpPr/>
            <p:nvPr/>
          </p:nvGrpSpPr>
          <p:grpSpPr>
            <a:xfrm>
              <a:off x="381000" y="967217"/>
              <a:ext cx="8763100" cy="343701"/>
              <a:chOff x="381000" y="862358"/>
              <a:chExt cx="8763100" cy="576872"/>
            </a:xfrm>
          </p:grpSpPr>
          <p:sp>
            <p:nvSpPr>
              <p:cNvPr id="52" name="Google Shape;52;p2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53" name="Google Shape;53;p27"/>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5" name="Google Shape;55;p2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6" name="Google Shape;56;p2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7" name="Google Shape;57;p27"/>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1pPr>
            <a:lvl2pPr marL="0" marR="0" lvl="1"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2pPr>
            <a:lvl3pPr marL="0" marR="0" lvl="2"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3pPr>
            <a:lvl4pPr marL="0" marR="0" lvl="3"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4pPr>
            <a:lvl5pPr marL="0" marR="0" lvl="4"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5pPr>
            <a:lvl6pPr marL="0" marR="0" lvl="5"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6pPr>
            <a:lvl7pPr marL="0" marR="0" lvl="6"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7pPr>
            <a:lvl8pPr marL="0" marR="0" lvl="7"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8pPr>
            <a:lvl9pPr marL="0" marR="0" lvl="8"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58" name="Google Shape;58;p27"/>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28"/>
          <p:cNvGrpSpPr/>
          <p:nvPr/>
        </p:nvGrpSpPr>
        <p:grpSpPr>
          <a:xfrm>
            <a:off x="1" y="6349867"/>
            <a:ext cx="603997" cy="508133"/>
            <a:chOff x="0" y="4762400"/>
            <a:chExt cx="603997" cy="381100"/>
          </a:xfrm>
        </p:grpSpPr>
        <p:sp>
          <p:nvSpPr>
            <p:cNvPr id="61" name="Google Shape;61;p2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28"/>
          <p:cNvSpPr txBox="1">
            <a:spLocks noGrp="1"/>
          </p:cNvSpPr>
          <p:nvPr>
            <p:ph type="title"/>
          </p:nvPr>
        </p:nvSpPr>
        <p:spPr>
          <a:xfrm>
            <a:off x="614975" y="521800"/>
            <a:ext cx="3613200" cy="122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90000"/>
              </a:lnSpc>
              <a:spcBef>
                <a:spcPts val="0"/>
              </a:spcBef>
              <a:spcAft>
                <a:spcPts val="0"/>
              </a:spcAft>
              <a:buClr>
                <a:schemeClr val="accent1"/>
              </a:buClr>
              <a:buSzPts val="3000"/>
              <a:buNone/>
              <a:defRPr>
                <a:solidFill>
                  <a:schemeClr val="accent1"/>
                </a:solidFill>
              </a:defRPr>
            </a:lvl2pPr>
            <a:lvl3pPr lvl="2" algn="l">
              <a:lnSpc>
                <a:spcPct val="90000"/>
              </a:lnSpc>
              <a:spcBef>
                <a:spcPts val="0"/>
              </a:spcBef>
              <a:spcAft>
                <a:spcPts val="0"/>
              </a:spcAft>
              <a:buClr>
                <a:schemeClr val="accent1"/>
              </a:buClr>
              <a:buSzPts val="3000"/>
              <a:buNone/>
              <a:defRPr>
                <a:solidFill>
                  <a:schemeClr val="accent1"/>
                </a:solidFill>
              </a:defRPr>
            </a:lvl3pPr>
            <a:lvl4pPr lvl="3" algn="l">
              <a:lnSpc>
                <a:spcPct val="90000"/>
              </a:lnSpc>
              <a:spcBef>
                <a:spcPts val="0"/>
              </a:spcBef>
              <a:spcAft>
                <a:spcPts val="0"/>
              </a:spcAft>
              <a:buClr>
                <a:schemeClr val="accent1"/>
              </a:buClr>
              <a:buSzPts val="3000"/>
              <a:buNone/>
              <a:defRPr>
                <a:solidFill>
                  <a:schemeClr val="accent1"/>
                </a:solidFill>
              </a:defRPr>
            </a:lvl4pPr>
            <a:lvl5pPr lvl="4" algn="l">
              <a:lnSpc>
                <a:spcPct val="90000"/>
              </a:lnSpc>
              <a:spcBef>
                <a:spcPts val="0"/>
              </a:spcBef>
              <a:spcAft>
                <a:spcPts val="0"/>
              </a:spcAft>
              <a:buClr>
                <a:schemeClr val="accent1"/>
              </a:buClr>
              <a:buSzPts val="3000"/>
              <a:buNone/>
              <a:defRPr>
                <a:solidFill>
                  <a:schemeClr val="accent1"/>
                </a:solidFill>
              </a:defRPr>
            </a:lvl5pPr>
            <a:lvl6pPr lvl="5" algn="l">
              <a:lnSpc>
                <a:spcPct val="90000"/>
              </a:lnSpc>
              <a:spcBef>
                <a:spcPts val="0"/>
              </a:spcBef>
              <a:spcAft>
                <a:spcPts val="0"/>
              </a:spcAft>
              <a:buClr>
                <a:schemeClr val="accent1"/>
              </a:buClr>
              <a:buSzPts val="3000"/>
              <a:buNone/>
              <a:defRPr>
                <a:solidFill>
                  <a:schemeClr val="accent1"/>
                </a:solidFill>
              </a:defRPr>
            </a:lvl6pPr>
            <a:lvl7pPr lvl="6" algn="l">
              <a:lnSpc>
                <a:spcPct val="90000"/>
              </a:lnSpc>
              <a:spcBef>
                <a:spcPts val="0"/>
              </a:spcBef>
              <a:spcAft>
                <a:spcPts val="0"/>
              </a:spcAft>
              <a:buClr>
                <a:schemeClr val="accent1"/>
              </a:buClr>
              <a:buSzPts val="3000"/>
              <a:buNone/>
              <a:defRPr>
                <a:solidFill>
                  <a:schemeClr val="accent1"/>
                </a:solidFill>
              </a:defRPr>
            </a:lvl7pPr>
            <a:lvl8pPr lvl="7" algn="l">
              <a:lnSpc>
                <a:spcPct val="90000"/>
              </a:lnSpc>
              <a:spcBef>
                <a:spcPts val="0"/>
              </a:spcBef>
              <a:spcAft>
                <a:spcPts val="0"/>
              </a:spcAft>
              <a:buClr>
                <a:schemeClr val="accent1"/>
              </a:buClr>
              <a:buSzPts val="3000"/>
              <a:buNone/>
              <a:defRPr>
                <a:solidFill>
                  <a:schemeClr val="accent1"/>
                </a:solidFill>
              </a:defRPr>
            </a:lvl8pPr>
            <a:lvl9pPr lvl="8" algn="l">
              <a:lnSpc>
                <a:spcPct val="90000"/>
              </a:lnSpc>
              <a:spcBef>
                <a:spcPts val="0"/>
              </a:spcBef>
              <a:spcAft>
                <a:spcPts val="0"/>
              </a:spcAft>
              <a:buClr>
                <a:schemeClr val="accent1"/>
              </a:buClr>
              <a:buSzPts val="3000"/>
              <a:buNone/>
              <a:defRPr>
                <a:solidFill>
                  <a:schemeClr val="accent1"/>
                </a:solidFill>
              </a:defRPr>
            </a:lvl9pPr>
          </a:lstStyle>
          <a:p>
            <a:endParaRPr/>
          </a:p>
        </p:txBody>
      </p:sp>
      <p:sp>
        <p:nvSpPr>
          <p:cNvPr id="64" name="Google Shape;64;p28"/>
          <p:cNvSpPr txBox="1">
            <a:spLocks noGrp="1"/>
          </p:cNvSpPr>
          <p:nvPr>
            <p:ph type="body" idx="1"/>
          </p:nvPr>
        </p:nvSpPr>
        <p:spPr>
          <a:xfrm>
            <a:off x="614975" y="1968767"/>
            <a:ext cx="3613200" cy="37688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65" name="Google Shape;65;p28"/>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1pPr>
            <a:lvl2pPr marL="0" marR="0" lvl="1"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2pPr>
            <a:lvl3pPr marL="0" marR="0" lvl="2"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3pPr>
            <a:lvl4pPr marL="0" marR="0" lvl="3"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4pPr>
            <a:lvl5pPr marL="0" marR="0" lvl="4"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5pPr>
            <a:lvl6pPr marL="0" marR="0" lvl="5"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6pPr>
            <a:lvl7pPr marL="0" marR="0" lvl="6"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7pPr>
            <a:lvl8pPr marL="0" marR="0" lvl="7"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8pPr>
            <a:lvl9pPr marL="0" marR="0" lvl="8" indent="0" algn="ctr">
              <a:buClr>
                <a:srgbClr val="000000"/>
              </a:buClr>
              <a:buSzPts val="1100"/>
              <a:buFont typeface="Barlow SemiBold"/>
              <a:buNone/>
              <a:defRPr sz="1100" b="0" i="0" u="none" strike="noStrike" cap="none">
                <a:solidFill>
                  <a:srgbClr val="748394"/>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grpSp>
        <p:nvGrpSpPr>
          <p:cNvPr id="66" name="Google Shape;66;p28"/>
          <p:cNvGrpSpPr/>
          <p:nvPr/>
        </p:nvGrpSpPr>
        <p:grpSpPr>
          <a:xfrm rot="10800000">
            <a:off x="4572000" y="-63"/>
            <a:ext cx="4572000" cy="6876696"/>
            <a:chOff x="8" y="-13862"/>
            <a:chExt cx="4572000" cy="5157522"/>
          </a:xfrm>
        </p:grpSpPr>
        <p:sp>
          <p:nvSpPr>
            <p:cNvPr id="67" name="Google Shape;67;p28"/>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8"/>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28"/>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28"/>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buClr>
                <a:schemeClr val="dk2"/>
              </a:buClr>
              <a:buSzPts val="1100"/>
              <a:buFont typeface="Barlow SemiBold"/>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sp>
        <p:nvSpPr>
          <p:cNvPr id="11" name="Google Shape;11;p2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12" name="Google Shape;12;p24"/>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acsm.org/" TargetMode="External"/><Relationship Id="rId7" Type="http://schemas.openxmlformats.org/officeDocument/2006/relationships/hyperlink" Target="https://www.nhs.uk/mental-health/feelings-symptoms-behaviours/behaviours/eating-disorders/overview/?fbclid=IwAR3cZEsZoVZmOSmXspI2OFJC5XADheSK2n81dqskzMBZPGC2BRxlKekcM8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healthline.com/nutrition/common-eating-disorders?fbclid=IwAR3nu2RVjMwC02h8gOXVcjmaUyWYZT6BIZSGeIEp6lFGOFS_MLb5jd6KHeE#causes" TargetMode="External"/><Relationship Id="rId5" Type="http://schemas.openxmlformats.org/officeDocument/2006/relationships/hyperlink" Target="https://www.mayoclinic.org/diseases-conditions/eating-disorders/symptoms-causes/syc-20353603" TargetMode="External"/><Relationship Id="rId4" Type="http://schemas.openxmlformats.org/officeDocument/2006/relationships/hyperlink" Target="https://www.deanfreedlandermd.com/eating-disorders?fbclid=IwAR0wkSAJMVHkMeWfRmhM7i5M1L9qljKxnU4Myf9779nDdsuXP2Oui05Ntk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467544" y="4267200"/>
            <a:ext cx="6552728" cy="12954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en-US" sz="2400">
                <a:solidFill>
                  <a:schemeClr val="accent1"/>
                </a:solidFill>
              </a:rPr>
            </a:br>
            <a:r>
              <a:rPr lang="en-US" sz="2800"/>
              <a:t>Terapija vežbanjem u lečenju PI – FITT princip</a:t>
            </a:r>
            <a:br>
              <a:rPr lang="en-US" sz="2800"/>
            </a:br>
            <a:br>
              <a:rPr lang="en-US" sz="1800"/>
            </a:br>
            <a:r>
              <a:rPr lang="en-US" sz="1800"/>
              <a:t>Sanja Mazić, Danka Sinadinović, Stevan Mijomanović, </a:t>
            </a:r>
            <a:br>
              <a:rPr lang="en-US" sz="1800"/>
            </a:br>
            <a:r>
              <a:rPr lang="en-US" sz="1800"/>
              <a:t>Irena Aleksić-Hajduković</a:t>
            </a:r>
            <a:endParaRPr sz="1800"/>
          </a:p>
        </p:txBody>
      </p:sp>
      <p:sp>
        <p:nvSpPr>
          <p:cNvPr id="76" name="Google Shape;76;p1"/>
          <p:cNvSpPr/>
          <p:nvPr/>
        </p:nvSpPr>
        <p:spPr>
          <a:xfrm>
            <a:off x="683569" y="1765266"/>
            <a:ext cx="76443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2170CC"/>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body" idx="1"/>
          </p:nvPr>
        </p:nvSpPr>
        <p:spPr>
          <a:xfrm>
            <a:off x="395536" y="2562424"/>
            <a:ext cx="8568952" cy="41431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Poremećaj tj. sindrom ruminacije predstavlja  stalno i uporno povraćanje hrane nakon jela, ali nije posledica zdravstvenog stanja ili nekog drugog poremećaja u ishrani kao što su anoreksija, bulimija ili poremećaj kompulsivnog prejedanja. Hrana se vraća nazad u jednjak i ždrelo bez prethodne mučnine ili nagona za povraćanjem, a regurgitacija može biti nevoljna. Ponekad se vraćena hrana ponovo žvaće i ponovo proguta ili se ispljune.</a:t>
            </a:r>
            <a:endParaRPr/>
          </a:p>
          <a:p>
            <a:pPr marL="457200" lvl="0" indent="-381000" algn="l" rtl="0">
              <a:lnSpc>
                <a:spcPct val="100000"/>
              </a:lnSpc>
              <a:spcBef>
                <a:spcPts val="600"/>
              </a:spcBef>
              <a:spcAft>
                <a:spcPts val="0"/>
              </a:spcAft>
              <a:buSzPts val="2400"/>
              <a:buChar char="▸"/>
            </a:pPr>
            <a:r>
              <a:rPr lang="en-US" sz="2000"/>
              <a:t>Poremećaj može dovesti do neuhranjenosti ako se hrana ispljune ili ako osoba jede znatno manje kako bi sprečila ovakvo ponašanje. Pojava poremećaja ruminacije može biti češća u detinjstvu ili kod osoba sa intelektualnim smetnjama.</a:t>
            </a:r>
            <a:endParaRPr/>
          </a:p>
          <a:p>
            <a:pPr marL="76200" lvl="0" indent="0" algn="l" rtl="0">
              <a:lnSpc>
                <a:spcPct val="100000"/>
              </a:lnSpc>
              <a:spcBef>
                <a:spcPts val="600"/>
              </a:spcBef>
              <a:spcAft>
                <a:spcPts val="0"/>
              </a:spcAft>
              <a:buSzPts val="2400"/>
              <a:buNone/>
            </a:pPr>
            <a:r>
              <a:rPr lang="en-US" sz="1600"/>
              <a:t>https://www.deanfreedlandermd.com/eating-disorders?fbclid=IwAR0wkSAJMVHkMeWfRmhM7i5M1L9qljKxnU4Myf9779nDdsuXP2Oui05Ntk0</a:t>
            </a:r>
            <a:endParaRPr/>
          </a:p>
          <a:p>
            <a:pPr marL="457200" lvl="0" indent="-228600" algn="l" rtl="0">
              <a:lnSpc>
                <a:spcPct val="100000"/>
              </a:lnSpc>
              <a:spcBef>
                <a:spcPts val="6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69" name="Google Shape;169;p10"/>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10</a:t>
            </a:fld>
            <a:endParaRPr>
              <a:solidFill>
                <a:srgbClr val="748394"/>
              </a:solidFill>
            </a:endParaRPr>
          </a:p>
        </p:txBody>
      </p:sp>
      <p:grpSp>
        <p:nvGrpSpPr>
          <p:cNvPr id="170" name="Google Shape;170;p10"/>
          <p:cNvGrpSpPr/>
          <p:nvPr/>
        </p:nvGrpSpPr>
        <p:grpSpPr>
          <a:xfrm>
            <a:off x="8436324" y="457200"/>
            <a:ext cx="361474" cy="477145"/>
            <a:chOff x="4276825" y="487236"/>
            <a:chExt cx="317500" cy="419100"/>
          </a:xfrm>
        </p:grpSpPr>
        <p:sp>
          <p:nvSpPr>
            <p:cNvPr id="171" name="Google Shape;171;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Google Shape;172;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3" name="Google Shape;173;p1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Poremećaj ruminacije</a:t>
            </a:r>
            <a:endParaRPr/>
          </a:p>
        </p:txBody>
      </p:sp>
      <p:pic>
        <p:nvPicPr>
          <p:cNvPr id="174" name="Google Shape;174;p10"/>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body" idx="1"/>
          </p:nvPr>
        </p:nvSpPr>
        <p:spPr>
          <a:xfrm>
            <a:off x="395536" y="2562424"/>
            <a:ext cx="8568952" cy="42193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Ovaj poremećaj se odlikuje nezadovoljavanjem minimalnih dnevnih potreba za hranom usled nezainteresovanosti za jelo; izbegavaju se  namirnice sa određenim senzornim karakteristikama, kao što su boja, tekstura, miris ili ukus; ili je osoba zabrinuta zbog posledica jedenja, poput  straha od gušenja. Hrana se ne izbegava zbog straha od debljanja.</a:t>
            </a:r>
            <a:endParaRPr sz="2000"/>
          </a:p>
          <a:p>
            <a:pPr marL="457200" lvl="0" indent="-381000" algn="l" rtl="0">
              <a:lnSpc>
                <a:spcPct val="100000"/>
              </a:lnSpc>
              <a:spcBef>
                <a:spcPts val="600"/>
              </a:spcBef>
              <a:spcAft>
                <a:spcPts val="0"/>
              </a:spcAft>
              <a:buSzPts val="2400"/>
              <a:buChar char="▸"/>
            </a:pPr>
            <a:r>
              <a:rPr lang="en-US" sz="2000"/>
              <a:t>Ovaj poremećaj može dovesti do značajnog gubitka telesne težine ili nemogućnosti da se dobije na težini u detinjstvu, kao i do nutritivnih nedostataka koji mogu izazvati zdravstvene probleme.</a:t>
            </a:r>
            <a:endParaRPr sz="2000"/>
          </a:p>
          <a:p>
            <a:pPr marL="457200" lvl="0" indent="0" algn="l" rtl="0">
              <a:lnSpc>
                <a:spcPct val="100000"/>
              </a:lnSpc>
              <a:spcBef>
                <a:spcPts val="600"/>
              </a:spcBef>
              <a:spcAft>
                <a:spcPts val="0"/>
              </a:spcAft>
              <a:buNone/>
            </a:pPr>
            <a:r>
              <a:rPr lang="en-US" sz="1600"/>
              <a:t>https://www.deanfreedlandermd.com/eating-disorders?fbclid=IwAR0wkSAJMVHkMeWfRmhM7i5M1L9qljKxnU4Myf9779nDdsuXP2Oui05Ntk0</a:t>
            </a:r>
            <a:endParaRPr/>
          </a:p>
          <a:p>
            <a:pPr marL="457200" lvl="0" indent="-228600" algn="l" rtl="0">
              <a:lnSpc>
                <a:spcPct val="100000"/>
              </a:lnSpc>
              <a:spcBef>
                <a:spcPts val="600"/>
              </a:spcBef>
              <a:spcAft>
                <a:spcPts val="0"/>
              </a:spcAft>
              <a:buSzPts val="2400"/>
              <a:buNone/>
            </a:pPr>
            <a:endParaRPr sz="2000"/>
          </a:p>
          <a:p>
            <a:pPr marL="457200" lvl="0" indent="-228600" algn="l" rtl="0">
              <a:lnSpc>
                <a:spcPct val="100000"/>
              </a:lnSpc>
              <a:spcBef>
                <a:spcPts val="1000"/>
              </a:spcBef>
              <a:spcAft>
                <a:spcPts val="0"/>
              </a:spcAft>
              <a:buSzPts val="2400"/>
              <a:buNone/>
            </a:pPr>
            <a:endParaRPr sz="2000"/>
          </a:p>
        </p:txBody>
      </p:sp>
      <p:sp>
        <p:nvSpPr>
          <p:cNvPr id="180" name="Google Shape;180;p11"/>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11</a:t>
            </a:fld>
            <a:endParaRPr>
              <a:solidFill>
                <a:srgbClr val="748394"/>
              </a:solidFill>
            </a:endParaRPr>
          </a:p>
        </p:txBody>
      </p:sp>
      <p:grpSp>
        <p:nvGrpSpPr>
          <p:cNvPr id="181" name="Google Shape;181;p11"/>
          <p:cNvGrpSpPr/>
          <p:nvPr/>
        </p:nvGrpSpPr>
        <p:grpSpPr>
          <a:xfrm>
            <a:off x="8436324" y="457200"/>
            <a:ext cx="361474" cy="477145"/>
            <a:chOff x="4276825" y="487236"/>
            <a:chExt cx="317500" cy="419100"/>
          </a:xfrm>
        </p:grpSpPr>
        <p:sp>
          <p:nvSpPr>
            <p:cNvPr id="182" name="Google Shape;182;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3" name="Google Shape;183;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84" name="Google Shape;184;p1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Poremećaj izbegavanja/ograničavanja unosa hrane</a:t>
            </a:r>
            <a:endParaRPr/>
          </a:p>
        </p:txBody>
      </p:sp>
      <p:pic>
        <p:nvPicPr>
          <p:cNvPr id="185" name="Google Shape;185;p11"/>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body" idx="1"/>
          </p:nvPr>
        </p:nvSpPr>
        <p:spPr>
          <a:xfrm>
            <a:off x="395536" y="2562424"/>
            <a:ext cx="8568952" cy="42193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Poremećaji u ishrani mogu dovesti do oštećenja  srca, probavnog sistema, kostiju, zuba i usta, kao i drugih bolesti.</a:t>
            </a:r>
            <a:endParaRPr/>
          </a:p>
          <a:p>
            <a:pPr marL="76200" lvl="0" indent="0" algn="l" rtl="0">
              <a:lnSpc>
                <a:spcPct val="100000"/>
              </a:lnSpc>
              <a:spcBef>
                <a:spcPts val="600"/>
              </a:spcBef>
              <a:spcAft>
                <a:spcPts val="0"/>
              </a:spcAft>
              <a:buSzPts val="2400"/>
              <a:buNone/>
            </a:pPr>
            <a:endParaRPr/>
          </a:p>
          <a:p>
            <a:pPr marL="457200" lvl="0" indent="-381000" algn="l" rtl="0">
              <a:lnSpc>
                <a:spcPct val="100000"/>
              </a:lnSpc>
              <a:spcBef>
                <a:spcPts val="600"/>
              </a:spcBef>
              <a:spcAft>
                <a:spcPts val="0"/>
              </a:spcAft>
              <a:buSzPts val="2400"/>
              <a:buChar char="▸"/>
            </a:pPr>
            <a:r>
              <a:rPr lang="en-US" b="1"/>
              <a:t>Komplikacije: </a:t>
            </a:r>
            <a:r>
              <a:rPr lang="en-US"/>
              <a:t>Depresija i anksioznost, Suicidalne misli ili ponašanje, Problemi sa rastom i razvojem, Društveni problemi i problemi u međuljudskim odnosima, Poremećaji usled upotrebe supstanci, Problemi na poslu i u školi, Smrtni ishod</a:t>
            </a:r>
            <a:endParaRPr/>
          </a:p>
          <a:p>
            <a:pPr marL="76200" lvl="0" indent="0" algn="l" rtl="0">
              <a:lnSpc>
                <a:spcPct val="100000"/>
              </a:lnSpc>
              <a:spcBef>
                <a:spcPts val="600"/>
              </a:spcBef>
              <a:spcAft>
                <a:spcPts val="0"/>
              </a:spcAft>
              <a:buSzPts val="2400"/>
              <a:buNone/>
            </a:pP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91" name="Google Shape;191;p12"/>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12</a:t>
            </a:fld>
            <a:endParaRPr>
              <a:solidFill>
                <a:srgbClr val="748394"/>
              </a:solidFill>
            </a:endParaRPr>
          </a:p>
        </p:txBody>
      </p:sp>
      <p:grpSp>
        <p:nvGrpSpPr>
          <p:cNvPr id="192" name="Google Shape;192;p12"/>
          <p:cNvGrpSpPr/>
          <p:nvPr/>
        </p:nvGrpSpPr>
        <p:grpSpPr>
          <a:xfrm>
            <a:off x="8436324" y="457200"/>
            <a:ext cx="361474" cy="477145"/>
            <a:chOff x="4276825" y="487236"/>
            <a:chExt cx="317500" cy="419100"/>
          </a:xfrm>
        </p:grpSpPr>
        <p:sp>
          <p:nvSpPr>
            <p:cNvPr id="193" name="Google Shape;193;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4" name="Google Shape;194;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95" name="Google Shape;195;p1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Zdravstveni rizici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395536" y="2562424"/>
            <a:ext cx="8568952" cy="37737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Svako može da dobije poremećaj u ishrani, ali tinejdžeri između 13 i 17 godina su uglavnom pogođeni ovim stanjima.</a:t>
            </a:r>
            <a:endParaRPr/>
          </a:p>
          <a:p>
            <a:pPr marL="76200" lvl="0" indent="0" algn="l" rtl="0">
              <a:lnSpc>
                <a:spcPct val="100000"/>
              </a:lnSpc>
              <a:spcBef>
                <a:spcPts val="600"/>
              </a:spcBef>
              <a:spcAft>
                <a:spcPts val="0"/>
              </a:spcAft>
              <a:buSzPts val="2400"/>
              <a:buNone/>
            </a:pPr>
            <a:r>
              <a:rPr lang="en-US" sz="1600"/>
              <a:t>https://www.nhs.uk/mental-health/feelings-symptoms-behaviours/behaviours/eating-disorders/overview/?fbclid=IwAR3cZEsZoVZmOSmXspI2OFJC5XADheSK2n81dqskzMBZPGC2BRxlKekcM80</a:t>
            </a:r>
            <a:endParaRPr/>
          </a:p>
          <a:p>
            <a:pPr marL="457200" lvl="0" indent="-381000" algn="l" rtl="0">
              <a:lnSpc>
                <a:spcPct val="100000"/>
              </a:lnSpc>
              <a:spcBef>
                <a:spcPts val="600"/>
              </a:spcBef>
              <a:spcAft>
                <a:spcPts val="0"/>
              </a:spcAft>
              <a:buSzPts val="2400"/>
              <a:buChar char="▸"/>
            </a:pPr>
            <a:r>
              <a:rPr lang="en-US"/>
              <a:t>AN pogađa oko 0,5% mladih žena u zapadnim društvima</a:t>
            </a:r>
            <a:endParaRPr/>
          </a:p>
          <a:p>
            <a:pPr marL="457200" lvl="0" indent="-381000" algn="l" rtl="0">
              <a:lnSpc>
                <a:spcPct val="100000"/>
              </a:lnSpc>
              <a:spcBef>
                <a:spcPts val="600"/>
              </a:spcBef>
              <a:spcAft>
                <a:spcPts val="0"/>
              </a:spcAft>
              <a:buSzPts val="2400"/>
              <a:buChar char="▸"/>
            </a:pPr>
            <a:r>
              <a:rPr lang="en-US"/>
              <a:t>BN pogađa oko 2% mladih žena u zapadnim kulturama</a:t>
            </a:r>
            <a:endParaRPr/>
          </a:p>
          <a:p>
            <a:pPr marL="457200" lvl="0" indent="-381000" algn="l" rtl="0">
              <a:lnSpc>
                <a:spcPct val="100000"/>
              </a:lnSpc>
              <a:spcBef>
                <a:spcPts val="600"/>
              </a:spcBef>
              <a:spcAft>
                <a:spcPts val="0"/>
              </a:spcAft>
              <a:buSzPts val="2400"/>
              <a:buChar char="▸"/>
            </a:pPr>
            <a:r>
              <a:rPr lang="en-US"/>
              <a:t>Prevalencija ovih poremećaja kod muškaraca iznosi oko jedne desetine prevalencije prisutne kod žena</a:t>
            </a:r>
            <a:endParaRPr/>
          </a:p>
          <a:p>
            <a:pPr marL="76200" lvl="0" indent="0" algn="l" rtl="0">
              <a:lnSpc>
                <a:spcPct val="100000"/>
              </a:lnSpc>
              <a:spcBef>
                <a:spcPts val="600"/>
              </a:spcBef>
              <a:spcAft>
                <a:spcPts val="0"/>
              </a:spcAft>
              <a:buSzPts val="2400"/>
              <a:buNone/>
            </a:pPr>
            <a:r>
              <a:rPr lang="en-US" sz="1600"/>
              <a:t>Hsu, L.G. ,1996</a:t>
            </a:r>
            <a:endParaRPr/>
          </a:p>
          <a:p>
            <a:pPr marL="457200" lvl="0" indent="-228600" algn="l" rtl="0">
              <a:lnSpc>
                <a:spcPct val="100000"/>
              </a:lnSpc>
              <a:spcBef>
                <a:spcPts val="1000"/>
              </a:spcBef>
              <a:spcAft>
                <a:spcPts val="0"/>
              </a:spcAft>
              <a:buSzPts val="2400"/>
              <a:buNone/>
            </a:pPr>
            <a:endParaRPr sz="2000"/>
          </a:p>
        </p:txBody>
      </p:sp>
      <p:sp>
        <p:nvSpPr>
          <p:cNvPr id="201" name="Google Shape;201;p13"/>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13</a:t>
            </a:fld>
            <a:endParaRPr>
              <a:solidFill>
                <a:srgbClr val="748394"/>
              </a:solidFill>
            </a:endParaRPr>
          </a:p>
        </p:txBody>
      </p:sp>
      <p:grpSp>
        <p:nvGrpSpPr>
          <p:cNvPr id="202" name="Google Shape;202;p13"/>
          <p:cNvGrpSpPr/>
          <p:nvPr/>
        </p:nvGrpSpPr>
        <p:grpSpPr>
          <a:xfrm>
            <a:off x="8436324" y="457200"/>
            <a:ext cx="361474" cy="477145"/>
            <a:chOff x="4276825" y="487236"/>
            <a:chExt cx="317500" cy="419100"/>
          </a:xfrm>
        </p:grpSpPr>
        <p:sp>
          <p:nvSpPr>
            <p:cNvPr id="203" name="Google Shape;203;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4" name="Google Shape;204;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05" name="Google Shape;205;p1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Epidemiologija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Pacijenti obično imaju </a:t>
            </a:r>
            <a:r>
              <a:rPr lang="en-US" b="1"/>
              <a:t>nedovoljnu telesnu težinu.</a:t>
            </a:r>
            <a:endParaRPr/>
          </a:p>
          <a:p>
            <a:pPr marL="457200" lvl="0" indent="-381000" algn="l" rtl="0">
              <a:lnSpc>
                <a:spcPct val="100000"/>
              </a:lnSpc>
              <a:spcBef>
                <a:spcPts val="600"/>
              </a:spcBef>
              <a:spcAft>
                <a:spcPts val="0"/>
              </a:spcAft>
              <a:buSzPts val="2400"/>
              <a:buChar char="▸"/>
            </a:pPr>
            <a:r>
              <a:rPr lang="en-US"/>
              <a:t>Budite oprezni kod obrazaca ishrane i uverenja koja mogu biti signal za nezdravo ponašanje, kao i u slučaju vršnjačkog pritiska koji može izazvati poremećaje u ishrani.</a:t>
            </a:r>
            <a:endParaRPr/>
          </a:p>
          <a:p>
            <a:pPr marL="457200" lvl="0" indent="-381000" algn="l" rtl="0">
              <a:lnSpc>
                <a:spcPct val="100000"/>
              </a:lnSpc>
              <a:spcBef>
                <a:spcPts val="600"/>
              </a:spcBef>
              <a:spcAft>
                <a:spcPts val="0"/>
              </a:spcAft>
              <a:buSzPts val="2400"/>
              <a:buChar char="▸"/>
            </a:pPr>
            <a:r>
              <a:rPr lang="en-US"/>
              <a:t>Crvene zastavice upozorenja koje mogu ukazivati na neki poremećaj u ishrani takođe uključuju i </a:t>
            </a:r>
            <a:r>
              <a:rPr lang="en-US" b="1"/>
              <a:t>prekomerno vežbanje.</a:t>
            </a:r>
            <a:endParaRPr/>
          </a:p>
          <a:p>
            <a:pPr marL="76200" lvl="0" indent="0" algn="l" rtl="0">
              <a:lnSpc>
                <a:spcPct val="100000"/>
              </a:lnSpc>
              <a:spcBef>
                <a:spcPts val="600"/>
              </a:spcBef>
              <a:spcAft>
                <a:spcPts val="0"/>
              </a:spcAft>
              <a:buSzPts val="2400"/>
              <a:buNone/>
            </a:pPr>
            <a:r>
              <a:rPr lang="en-US" sz="1600"/>
              <a:t>https://www.deanfreedlandermd.com/eating-disorders?fbclid=IwAR0wkSAJMVHkMeWfRmhM7i5M1L9qljKxnU4Myf9779nDdsuXP2Oui05Ntk0</a:t>
            </a:r>
            <a:endParaRPr sz="1600"/>
          </a:p>
        </p:txBody>
      </p:sp>
      <p:sp>
        <p:nvSpPr>
          <p:cNvPr id="211" name="Google Shape;211;p14"/>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14</a:t>
            </a:fld>
            <a:endParaRPr>
              <a:solidFill>
                <a:srgbClr val="748394"/>
              </a:solidFill>
            </a:endParaRPr>
          </a:p>
        </p:txBody>
      </p:sp>
      <p:grpSp>
        <p:nvGrpSpPr>
          <p:cNvPr id="212" name="Google Shape;212;p14"/>
          <p:cNvGrpSpPr/>
          <p:nvPr/>
        </p:nvGrpSpPr>
        <p:grpSpPr>
          <a:xfrm>
            <a:off x="8436324" y="457200"/>
            <a:ext cx="361474" cy="477145"/>
            <a:chOff x="4276825" y="487236"/>
            <a:chExt cx="317500" cy="419100"/>
          </a:xfrm>
        </p:grpSpPr>
        <p:sp>
          <p:nvSpPr>
            <p:cNvPr id="213" name="Google Shape;213;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4" name="Google Shape;214;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15" name="Google Shape;215;p1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Budite oprezni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body" idx="1"/>
          </p:nvPr>
        </p:nvSpPr>
        <p:spPr>
          <a:xfrm>
            <a:off x="395536" y="2562424"/>
            <a:ext cx="8568952" cy="38383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000"/>
              <a:t>Planovi lečenja poremećaja u ishrani su posebno prilagođeni svakoj osobi i mogu uključivati kombinovanje  više terapija:</a:t>
            </a:r>
            <a:endParaRPr/>
          </a:p>
          <a:p>
            <a:pPr marL="914400" lvl="1" indent="-381000" algn="l" rtl="0">
              <a:lnSpc>
                <a:spcPct val="100000"/>
              </a:lnSpc>
              <a:spcBef>
                <a:spcPts val="0"/>
              </a:spcBef>
              <a:spcAft>
                <a:spcPts val="0"/>
              </a:spcAft>
              <a:buSzPts val="2400"/>
              <a:buChar char="▹"/>
            </a:pPr>
            <a:r>
              <a:rPr lang="en-US" sz="2000"/>
              <a:t>Savetovanje u vezi sa ishranom</a:t>
            </a:r>
            <a:endParaRPr/>
          </a:p>
          <a:p>
            <a:pPr marL="914400" lvl="1" indent="-381000" algn="l" rtl="0">
              <a:lnSpc>
                <a:spcPct val="100000"/>
              </a:lnSpc>
              <a:spcBef>
                <a:spcPts val="0"/>
              </a:spcBef>
              <a:spcAft>
                <a:spcPts val="0"/>
              </a:spcAft>
              <a:buSzPts val="2400"/>
              <a:buChar char="▹"/>
            </a:pPr>
            <a:r>
              <a:rPr lang="en-US" sz="2000"/>
              <a:t>Psihoterapiju</a:t>
            </a:r>
            <a:endParaRPr/>
          </a:p>
          <a:p>
            <a:pPr marL="914400" lvl="1" indent="-381000" algn="l" rtl="0">
              <a:lnSpc>
                <a:spcPct val="100000"/>
              </a:lnSpc>
              <a:spcBef>
                <a:spcPts val="0"/>
              </a:spcBef>
              <a:spcAft>
                <a:spcPts val="0"/>
              </a:spcAft>
              <a:buSzPts val="2400"/>
              <a:buChar char="▹"/>
            </a:pPr>
            <a:r>
              <a:rPr lang="en-US" sz="2000"/>
              <a:t>Lekove</a:t>
            </a:r>
            <a:endParaRPr/>
          </a:p>
          <a:p>
            <a:pPr marL="533400" lvl="1" indent="0" algn="l" rtl="0">
              <a:lnSpc>
                <a:spcPct val="100000"/>
              </a:lnSpc>
              <a:spcBef>
                <a:spcPts val="0"/>
              </a:spcBef>
              <a:spcAft>
                <a:spcPts val="0"/>
              </a:spcAft>
              <a:buSzPts val="2400"/>
              <a:buNone/>
            </a:pPr>
            <a:r>
              <a:rPr lang="en-US" sz="1600"/>
              <a:t>https://www.healthline.com/nutrition/common-eating-disorders?fbclid=IwAR3nu2RVjMwC02h8gOXVcjmaUyWYZT6BIZSGeIEp6lFGOFS_MLb5jd6KHeE#do-you-have-one</a:t>
            </a:r>
            <a:endParaRPr/>
          </a:p>
          <a:p>
            <a:pPr marL="533400" lvl="1" indent="0" algn="l" rtl="0">
              <a:lnSpc>
                <a:spcPct val="100000"/>
              </a:lnSpc>
              <a:spcBef>
                <a:spcPts val="0"/>
              </a:spcBef>
              <a:spcAft>
                <a:spcPts val="0"/>
              </a:spcAft>
              <a:buSzPts val="2400"/>
              <a:buNone/>
            </a:pPr>
            <a:endParaRPr/>
          </a:p>
          <a:p>
            <a:pPr marL="457200" lvl="0" indent="-381000" algn="l" rtl="0">
              <a:lnSpc>
                <a:spcPct val="100000"/>
              </a:lnSpc>
              <a:spcBef>
                <a:spcPts val="0"/>
              </a:spcBef>
              <a:spcAft>
                <a:spcPts val="0"/>
              </a:spcAft>
              <a:buSzPts val="2400"/>
              <a:buChar char="▸"/>
            </a:pPr>
            <a:r>
              <a:rPr lang="en-US" sz="2000"/>
              <a:t>Uz lečenje, većina pacijenata se može oporaviti od poremećaja u ishrani.</a:t>
            </a:r>
            <a:endParaRPr/>
          </a:p>
          <a:p>
            <a:pPr marL="76200" lvl="0" indent="0" algn="l" rtl="0">
              <a:lnSpc>
                <a:spcPct val="100000"/>
              </a:lnSpc>
              <a:spcBef>
                <a:spcPts val="0"/>
              </a:spcBef>
              <a:spcAft>
                <a:spcPts val="0"/>
              </a:spcAft>
              <a:buSzPts val="2400"/>
              <a:buNone/>
            </a:pPr>
            <a:r>
              <a:rPr lang="en-US" sz="1600"/>
              <a:t>https://www.nhs.uk/mental-health/feelings-symptoms-behaviours/behaviours/eating-disorders/overview/?fbclid=IwAR3cZEsZoVZmOSmXspI2OFJC5XADheSK2n81dqskzMBZPGC2BRxlKekcM80</a:t>
            </a:r>
            <a:endParaRPr/>
          </a:p>
        </p:txBody>
      </p:sp>
      <p:sp>
        <p:nvSpPr>
          <p:cNvPr id="221" name="Google Shape;221;p15"/>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15</a:t>
            </a:fld>
            <a:endParaRPr>
              <a:solidFill>
                <a:srgbClr val="748394"/>
              </a:solidFill>
            </a:endParaRPr>
          </a:p>
        </p:txBody>
      </p:sp>
      <p:grpSp>
        <p:nvGrpSpPr>
          <p:cNvPr id="222" name="Google Shape;222;p15"/>
          <p:cNvGrpSpPr/>
          <p:nvPr/>
        </p:nvGrpSpPr>
        <p:grpSpPr>
          <a:xfrm>
            <a:off x="8436324" y="457200"/>
            <a:ext cx="361474" cy="477145"/>
            <a:chOff x="4276825" y="487236"/>
            <a:chExt cx="317500" cy="419100"/>
          </a:xfrm>
        </p:grpSpPr>
        <p:sp>
          <p:nvSpPr>
            <p:cNvPr id="223" name="Google Shape;223;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4" name="Google Shape;224;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25" name="Google Shape;225;p1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Lečenje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600"/>
              </a:spcBef>
              <a:spcAft>
                <a:spcPts val="0"/>
              </a:spcAft>
              <a:buSzPts val="2400"/>
              <a:buChar char="▸"/>
            </a:pPr>
            <a:r>
              <a:rPr lang="en-US"/>
              <a:t>Iako vežbanje predstavlja intervenciju koja je efikasna kod mnogih psiholoških zdravstvenih problema, često se zanemaruje kao potencijalna dopuna lečenju PI. </a:t>
            </a:r>
            <a:endParaRPr/>
          </a:p>
          <a:p>
            <a:pPr marL="5029200" lvl="0" indent="457200" algn="just" rtl="0">
              <a:lnSpc>
                <a:spcPct val="100000"/>
              </a:lnSpc>
              <a:spcBef>
                <a:spcPts val="600"/>
              </a:spcBef>
              <a:spcAft>
                <a:spcPts val="0"/>
              </a:spcAft>
              <a:buNone/>
            </a:pPr>
            <a:r>
              <a:rPr lang="en-US"/>
              <a:t> </a:t>
            </a:r>
            <a:r>
              <a:rPr lang="en-US" b="0" i="0">
                <a:solidFill>
                  <a:srgbClr val="212121"/>
                </a:solidFill>
                <a:latin typeface="Cambria"/>
                <a:ea typeface="Cambria"/>
                <a:cs typeface="Cambria"/>
                <a:sym typeface="Cambria"/>
              </a:rPr>
              <a:t>		       </a:t>
            </a:r>
            <a:r>
              <a:rPr lang="en-US" sz="1800"/>
              <a:t>(Kuk i sar., 2016)</a:t>
            </a:r>
            <a:endParaRPr/>
          </a:p>
          <a:p>
            <a:pPr marL="457200" lvl="0" indent="-381000" algn="l" rtl="0">
              <a:lnSpc>
                <a:spcPct val="100000"/>
              </a:lnSpc>
              <a:spcBef>
                <a:spcPts val="600"/>
              </a:spcBef>
              <a:spcAft>
                <a:spcPts val="0"/>
              </a:spcAft>
              <a:buSzPts val="2400"/>
              <a:buChar char="▸"/>
            </a:pPr>
            <a:r>
              <a:rPr lang="en-US"/>
              <a:t>Intervencije koje uključuju pažljivo praćene vežbe uz nutritivnu podršku mogu biti zdrave za osobe sa PI. </a:t>
            </a:r>
            <a:endParaRPr/>
          </a:p>
          <a:p>
            <a:pPr marL="76200" lvl="0" indent="0" algn="r" rtl="0">
              <a:lnSpc>
                <a:spcPct val="100000"/>
              </a:lnSpc>
              <a:spcBef>
                <a:spcPts val="600"/>
              </a:spcBef>
              <a:spcAft>
                <a:spcPts val="0"/>
              </a:spcAft>
              <a:buSzPts val="2400"/>
              <a:buNone/>
            </a:pPr>
            <a:r>
              <a:rPr lang="en-US" sz="1800"/>
              <a:t>(Kvesnel i sar., 2020)</a:t>
            </a:r>
            <a:endParaRPr/>
          </a:p>
          <a:p>
            <a:pPr marL="76200" lvl="0" indent="0" algn="r" rtl="0">
              <a:lnSpc>
                <a:spcPct val="100000"/>
              </a:lnSpc>
              <a:spcBef>
                <a:spcPts val="600"/>
              </a:spcBef>
              <a:spcAft>
                <a:spcPts val="0"/>
              </a:spcAft>
              <a:buSzPts val="2400"/>
              <a:buNone/>
            </a:pPr>
            <a:endParaRPr sz="1800"/>
          </a:p>
          <a:p>
            <a:pPr marL="457200" lvl="0" indent="-381000" algn="l" rtl="0">
              <a:lnSpc>
                <a:spcPct val="100000"/>
              </a:lnSpc>
              <a:spcBef>
                <a:spcPts val="600"/>
              </a:spcBef>
              <a:spcAft>
                <a:spcPts val="0"/>
              </a:spcAft>
              <a:buSzPts val="2400"/>
              <a:buChar char="▸"/>
            </a:pPr>
            <a:r>
              <a:rPr lang="en-US" sz="1800"/>
              <a:t>Na osnovu kvalitativnog istraživanja mišljenja stručnjaka koje su sproveli Kvesnel i sar. 2020. godine, date su  specifične preporuke za terapiju vežbanjem u lečenju PI prema FITT principu.</a:t>
            </a:r>
            <a:endParaRPr sz="1800"/>
          </a:p>
          <a:p>
            <a:pPr marL="76200" lvl="0" indent="0" algn="r" rtl="0">
              <a:lnSpc>
                <a:spcPct val="100000"/>
              </a:lnSpc>
              <a:spcBef>
                <a:spcPts val="600"/>
              </a:spcBef>
              <a:spcAft>
                <a:spcPts val="0"/>
              </a:spcAft>
              <a:buSzPts val="2400"/>
              <a:buNone/>
            </a:pPr>
            <a:endParaRPr sz="1800"/>
          </a:p>
          <a:p>
            <a:pPr marL="76200" lvl="0" indent="0" algn="r" rtl="0">
              <a:lnSpc>
                <a:spcPct val="100000"/>
              </a:lnSpc>
              <a:spcBef>
                <a:spcPts val="600"/>
              </a:spcBef>
              <a:spcAft>
                <a:spcPts val="0"/>
              </a:spcAft>
              <a:buSzPts val="2400"/>
              <a:buNone/>
            </a:pPr>
            <a:endParaRPr sz="1800"/>
          </a:p>
        </p:txBody>
      </p:sp>
      <p:sp>
        <p:nvSpPr>
          <p:cNvPr id="231" name="Google Shape;231;p16"/>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16</a:t>
            </a:fld>
            <a:endParaRPr>
              <a:solidFill>
                <a:srgbClr val="748394"/>
              </a:solidFill>
            </a:endParaRPr>
          </a:p>
        </p:txBody>
      </p:sp>
      <p:grpSp>
        <p:nvGrpSpPr>
          <p:cNvPr id="232" name="Google Shape;232;p16"/>
          <p:cNvGrpSpPr/>
          <p:nvPr/>
        </p:nvGrpSpPr>
        <p:grpSpPr>
          <a:xfrm>
            <a:off x="8436324" y="457200"/>
            <a:ext cx="361474" cy="477145"/>
            <a:chOff x="4276825" y="487236"/>
            <a:chExt cx="317500" cy="419100"/>
          </a:xfrm>
        </p:grpSpPr>
        <p:sp>
          <p:nvSpPr>
            <p:cNvPr id="233" name="Google Shape;233;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35" name="Google Shape;235;p1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Terapija vežbanjem u lečenju PI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17</a:t>
            </a:fld>
            <a:endParaRPr>
              <a:solidFill>
                <a:srgbClr val="748394"/>
              </a:solidFill>
            </a:endParaRPr>
          </a:p>
        </p:txBody>
      </p:sp>
      <p:grpSp>
        <p:nvGrpSpPr>
          <p:cNvPr id="241" name="Google Shape;241;p17"/>
          <p:cNvGrpSpPr/>
          <p:nvPr/>
        </p:nvGrpSpPr>
        <p:grpSpPr>
          <a:xfrm>
            <a:off x="8436324" y="457200"/>
            <a:ext cx="361474" cy="477145"/>
            <a:chOff x="4276825" y="487236"/>
            <a:chExt cx="317500" cy="419100"/>
          </a:xfrm>
        </p:grpSpPr>
        <p:sp>
          <p:nvSpPr>
            <p:cNvPr id="242" name="Google Shape;242;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3" name="Google Shape;243;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44" name="Google Shape;244;p1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Lečenje</a:t>
            </a:r>
            <a:endParaRPr/>
          </a:p>
        </p:txBody>
      </p:sp>
      <p:sp>
        <p:nvSpPr>
          <p:cNvPr id="245" name="Google Shape;245;p17"/>
          <p:cNvSpPr txBox="1"/>
          <p:nvPr/>
        </p:nvSpPr>
        <p:spPr>
          <a:xfrm>
            <a:off x="767375" y="2425967"/>
            <a:ext cx="6757800" cy="3768800"/>
          </a:xfrm>
          <a:prstGeom prst="rect">
            <a:avLst/>
          </a:prstGeom>
          <a:noFill/>
          <a:ln>
            <a:noFill/>
          </a:ln>
        </p:spPr>
        <p:txBody>
          <a:bodyPr spcFirstLastPara="1" wrap="square" lIns="0" tIns="0" rIns="0" bIns="0" anchor="t" anchorCtr="0">
            <a:noAutofit/>
          </a:bodyPr>
          <a:lstStyle/>
          <a:p>
            <a:pPr marL="914400" marR="0" lvl="1" indent="-381000" algn="l" rtl="0">
              <a:lnSpc>
                <a:spcPct val="150000"/>
              </a:lnSpc>
              <a:spcBef>
                <a:spcPts val="0"/>
              </a:spcBef>
              <a:spcAft>
                <a:spcPts val="0"/>
              </a:spcAft>
              <a:buClr>
                <a:srgbClr val="C00000"/>
              </a:buClr>
              <a:buSzPts val="2400"/>
              <a:buFont typeface="Barlow Light"/>
              <a:buChar char="▹"/>
            </a:pPr>
            <a:r>
              <a:rPr lang="en-US" sz="4000" b="1" i="0" u="none" strike="noStrike" cap="none">
                <a:solidFill>
                  <a:srgbClr val="C00000"/>
                </a:solidFill>
                <a:latin typeface="Barlow Light"/>
                <a:ea typeface="Barlow Light"/>
                <a:cs typeface="Barlow Light"/>
                <a:sym typeface="Barlow Light"/>
              </a:rPr>
              <a:t>F</a:t>
            </a:r>
            <a:r>
              <a:rPr lang="en-US" sz="3200" b="1" i="0" u="none" strike="noStrike" cap="none">
                <a:solidFill>
                  <a:schemeClr val="dk1"/>
                </a:solidFill>
                <a:latin typeface="Barlow Light"/>
                <a:ea typeface="Barlow Light"/>
                <a:cs typeface="Barlow Light"/>
                <a:sym typeface="Barlow Light"/>
              </a:rPr>
              <a:t> </a:t>
            </a:r>
            <a:r>
              <a:rPr lang="en-US" sz="3200" b="1">
                <a:solidFill>
                  <a:schemeClr val="dk1"/>
                </a:solidFill>
                <a:latin typeface="Barlow Light"/>
                <a:ea typeface="Barlow Light"/>
                <a:cs typeface="Barlow Light"/>
                <a:sym typeface="Barlow Light"/>
              </a:rPr>
              <a:t>Frekventnost tj. učestalost</a:t>
            </a:r>
            <a:endParaRPr sz="3200" b="0" i="1" u="none" strike="noStrike" cap="none">
              <a:solidFill>
                <a:schemeClr val="dk1"/>
              </a:solidFill>
              <a:latin typeface="Barlow Light"/>
              <a:ea typeface="Barlow Light"/>
              <a:cs typeface="Barlow Light"/>
              <a:sym typeface="Barlow Light"/>
            </a:endParaRPr>
          </a:p>
          <a:p>
            <a:pPr marL="914400" marR="0" lvl="1" indent="-381000" algn="l" rtl="0">
              <a:lnSpc>
                <a:spcPct val="150000"/>
              </a:lnSpc>
              <a:spcBef>
                <a:spcPts val="0"/>
              </a:spcBef>
              <a:spcAft>
                <a:spcPts val="0"/>
              </a:spcAft>
              <a:buClr>
                <a:srgbClr val="C00000"/>
              </a:buClr>
              <a:buSzPts val="2400"/>
              <a:buFont typeface="Barlow Light"/>
              <a:buChar char="▹"/>
            </a:pPr>
            <a:r>
              <a:rPr lang="en-US" sz="4000" b="1" i="0" u="none" strike="noStrike" cap="none">
                <a:solidFill>
                  <a:srgbClr val="C00000"/>
                </a:solidFill>
                <a:latin typeface="Barlow Light"/>
                <a:ea typeface="Barlow Light"/>
                <a:cs typeface="Barlow Light"/>
                <a:sym typeface="Barlow Light"/>
              </a:rPr>
              <a:t>I</a:t>
            </a:r>
            <a:r>
              <a:rPr lang="en-US" sz="3200" b="1" i="0" u="none" strike="noStrike" cap="none">
                <a:solidFill>
                  <a:srgbClr val="C00000"/>
                </a:solidFill>
                <a:latin typeface="Barlow Light"/>
                <a:ea typeface="Barlow Light"/>
                <a:cs typeface="Barlow Light"/>
                <a:sym typeface="Barlow Light"/>
              </a:rPr>
              <a:t> </a:t>
            </a:r>
            <a:r>
              <a:rPr lang="en-US" sz="3200" b="1">
                <a:solidFill>
                  <a:schemeClr val="dk1"/>
                </a:solidFill>
                <a:latin typeface="Barlow Light"/>
                <a:ea typeface="Barlow Light"/>
                <a:cs typeface="Barlow Light"/>
                <a:sym typeface="Barlow Light"/>
              </a:rPr>
              <a:t>Intenzitet</a:t>
            </a:r>
            <a:endParaRPr sz="3200" b="0" i="1" u="none" strike="noStrike" cap="none">
              <a:solidFill>
                <a:schemeClr val="dk1"/>
              </a:solidFill>
              <a:latin typeface="Barlow Light"/>
              <a:ea typeface="Barlow Light"/>
              <a:cs typeface="Barlow Light"/>
              <a:sym typeface="Barlow Light"/>
            </a:endParaRPr>
          </a:p>
          <a:p>
            <a:pPr marL="914400" marR="0" lvl="1" indent="-381000" algn="l" rtl="0">
              <a:lnSpc>
                <a:spcPct val="150000"/>
              </a:lnSpc>
              <a:spcBef>
                <a:spcPts val="0"/>
              </a:spcBef>
              <a:spcAft>
                <a:spcPts val="0"/>
              </a:spcAft>
              <a:buClr>
                <a:srgbClr val="C00000"/>
              </a:buClr>
              <a:buSzPts val="2400"/>
              <a:buFont typeface="Barlow Light"/>
              <a:buChar char="▹"/>
            </a:pPr>
            <a:r>
              <a:rPr lang="en-US" sz="4000" b="1" i="0" u="none" strike="noStrike" cap="none">
                <a:solidFill>
                  <a:srgbClr val="C00000"/>
                </a:solidFill>
                <a:latin typeface="Barlow Light"/>
                <a:ea typeface="Barlow Light"/>
                <a:cs typeface="Barlow Light"/>
                <a:sym typeface="Barlow Light"/>
              </a:rPr>
              <a:t>T</a:t>
            </a:r>
            <a:r>
              <a:rPr lang="en-US" sz="3200" b="1" i="0" u="none" strike="noStrike" cap="none">
                <a:solidFill>
                  <a:srgbClr val="C00000"/>
                </a:solidFill>
                <a:latin typeface="Barlow Light"/>
                <a:ea typeface="Barlow Light"/>
                <a:cs typeface="Barlow Light"/>
                <a:sym typeface="Barlow Light"/>
              </a:rPr>
              <a:t> </a:t>
            </a:r>
            <a:r>
              <a:rPr lang="en-US" sz="3200" b="1">
                <a:solidFill>
                  <a:schemeClr val="dk1"/>
                </a:solidFill>
                <a:latin typeface="Barlow Light"/>
                <a:ea typeface="Barlow Light"/>
                <a:cs typeface="Barlow Light"/>
                <a:sym typeface="Barlow Light"/>
              </a:rPr>
              <a:t>Tempo tj. vreme</a:t>
            </a:r>
            <a:r>
              <a:rPr lang="en-US" sz="2400" b="0" i="1" u="none" strike="noStrike" cap="none">
                <a:solidFill>
                  <a:schemeClr val="dk1"/>
                </a:solidFill>
                <a:latin typeface="Barlow Light"/>
                <a:ea typeface="Barlow Light"/>
                <a:cs typeface="Barlow Light"/>
                <a:sym typeface="Barlow Light"/>
              </a:rPr>
              <a:t>	</a:t>
            </a:r>
            <a:endParaRPr sz="3200" b="0" i="1" u="none" strike="noStrike" cap="none">
              <a:solidFill>
                <a:schemeClr val="dk1"/>
              </a:solidFill>
              <a:latin typeface="Barlow Light"/>
              <a:ea typeface="Barlow Light"/>
              <a:cs typeface="Barlow Light"/>
              <a:sym typeface="Barlow Light"/>
            </a:endParaRPr>
          </a:p>
          <a:p>
            <a:pPr marL="914400" marR="0" lvl="1" indent="-381000" algn="l" rtl="0">
              <a:lnSpc>
                <a:spcPct val="150000"/>
              </a:lnSpc>
              <a:spcBef>
                <a:spcPts val="0"/>
              </a:spcBef>
              <a:spcAft>
                <a:spcPts val="0"/>
              </a:spcAft>
              <a:buClr>
                <a:srgbClr val="C00000"/>
              </a:buClr>
              <a:buSzPts val="2400"/>
              <a:buFont typeface="Barlow Light"/>
              <a:buChar char="▹"/>
            </a:pPr>
            <a:r>
              <a:rPr lang="en-US" sz="4000" b="1" i="0" u="none" strike="noStrike" cap="none">
                <a:solidFill>
                  <a:srgbClr val="C00000"/>
                </a:solidFill>
                <a:latin typeface="Barlow Light"/>
                <a:ea typeface="Barlow Light"/>
                <a:cs typeface="Barlow Light"/>
                <a:sym typeface="Barlow Light"/>
              </a:rPr>
              <a:t>T </a:t>
            </a:r>
            <a:r>
              <a:rPr lang="en-US" sz="3200" b="1">
                <a:solidFill>
                  <a:schemeClr val="dk1"/>
                </a:solidFill>
                <a:latin typeface="Barlow Light"/>
                <a:ea typeface="Barlow Light"/>
                <a:cs typeface="Barlow Light"/>
                <a:sym typeface="Barlow Light"/>
              </a:rPr>
              <a:t>Tip tj. vrsta</a:t>
            </a:r>
            <a:endParaRPr/>
          </a:p>
        </p:txBody>
      </p:sp>
      <p:pic>
        <p:nvPicPr>
          <p:cNvPr id="246" name="Google Shape;246;p17"/>
          <p:cNvPicPr preferRelativeResize="0"/>
          <p:nvPr/>
        </p:nvPicPr>
        <p:blipFill rotWithShape="1">
          <a:blip r:embed="rId3">
            <a:alphaModFix/>
          </a:blip>
          <a:srcRect/>
          <a:stretch/>
        </p:blipFill>
        <p:spPr>
          <a:xfrm>
            <a:off x="4572000" y="2997200"/>
            <a:ext cx="3671888" cy="3132138"/>
          </a:xfrm>
          <a:prstGeom prst="rect">
            <a:avLst/>
          </a:prstGeom>
          <a:noFill/>
          <a:ln>
            <a:noFill/>
          </a:ln>
        </p:spPr>
      </p:pic>
      <p:pic>
        <p:nvPicPr>
          <p:cNvPr id="247" name="Google Shape;247;p17" descr="acsmlogo3"/>
          <p:cNvPicPr preferRelativeResize="0"/>
          <p:nvPr/>
        </p:nvPicPr>
        <p:blipFill rotWithShape="1">
          <a:blip r:embed="rId4">
            <a:alphaModFix/>
          </a:blip>
          <a:srcRect/>
          <a:stretch/>
        </p:blipFill>
        <p:spPr>
          <a:xfrm>
            <a:off x="7239000" y="1981200"/>
            <a:ext cx="1598612" cy="14713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Terapija vežbanjem može početi sa samo jednim treningom nedeljno i napredovati do 5-6 dana (treninga) nedeljno</a:t>
            </a:r>
            <a:endParaRPr/>
          </a:p>
          <a:p>
            <a:pPr marL="457200" lvl="0" indent="-381000" algn="l" rtl="0">
              <a:lnSpc>
                <a:spcPct val="100000"/>
              </a:lnSpc>
              <a:spcBef>
                <a:spcPts val="600"/>
              </a:spcBef>
              <a:spcAft>
                <a:spcPts val="0"/>
              </a:spcAft>
              <a:buSzPts val="2400"/>
              <a:buChar char="▸"/>
            </a:pPr>
            <a:r>
              <a:rPr lang="en-US"/>
              <a:t>Medicinski nadzor (npr. elektrolita)</a:t>
            </a:r>
            <a:endParaRPr/>
          </a:p>
        </p:txBody>
      </p:sp>
      <p:sp>
        <p:nvSpPr>
          <p:cNvPr id="253" name="Google Shape;253;p18"/>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18</a:t>
            </a:fld>
            <a:endParaRPr>
              <a:solidFill>
                <a:srgbClr val="748394"/>
              </a:solidFill>
            </a:endParaRPr>
          </a:p>
        </p:txBody>
      </p:sp>
      <p:grpSp>
        <p:nvGrpSpPr>
          <p:cNvPr id="254" name="Google Shape;254;p18"/>
          <p:cNvGrpSpPr/>
          <p:nvPr/>
        </p:nvGrpSpPr>
        <p:grpSpPr>
          <a:xfrm>
            <a:off x="8436324" y="457200"/>
            <a:ext cx="361474" cy="477145"/>
            <a:chOff x="4276825" y="487236"/>
            <a:chExt cx="317500" cy="419100"/>
          </a:xfrm>
        </p:grpSpPr>
        <p:sp>
          <p:nvSpPr>
            <p:cNvPr id="255" name="Google Shape;25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6" name="Google Shape;25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57" name="Google Shape;257;p1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Frekventnost tj. učestalost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Individualno, u zavisnosti od toga kako se osoba oseća</a:t>
            </a:r>
            <a:endParaRPr/>
          </a:p>
          <a:p>
            <a:pPr marL="457200" lvl="0" indent="-381000" algn="l" rtl="0">
              <a:lnSpc>
                <a:spcPct val="100000"/>
              </a:lnSpc>
              <a:spcBef>
                <a:spcPts val="600"/>
              </a:spcBef>
              <a:spcAft>
                <a:spcPts val="0"/>
              </a:spcAft>
              <a:buSzPts val="2400"/>
              <a:buChar char="▸"/>
            </a:pPr>
            <a:r>
              <a:rPr lang="en-US"/>
              <a:t>Napredovanje od laganih vežbi  (tj. osoba je u stanju da nastavi razgovor) do vežbi umerenog intenziteta  (tj. osoba teško diše)</a:t>
            </a:r>
            <a:endParaRPr/>
          </a:p>
          <a:p>
            <a:pPr marL="457200" lvl="0" indent="-381000" algn="l" rtl="0">
              <a:lnSpc>
                <a:spcPct val="100000"/>
              </a:lnSpc>
              <a:spcBef>
                <a:spcPts val="600"/>
              </a:spcBef>
              <a:spcAft>
                <a:spcPts val="0"/>
              </a:spcAft>
              <a:buSzPts val="2400"/>
              <a:buChar char="▸"/>
            </a:pPr>
            <a:r>
              <a:rPr lang="en-US"/>
              <a:t>Vežbe otpora - intenzitet mora biti dovoljan da pacijentima pomogne da povrate gubitak mišićne mase</a:t>
            </a:r>
            <a:endParaRPr/>
          </a:p>
        </p:txBody>
      </p:sp>
      <p:sp>
        <p:nvSpPr>
          <p:cNvPr id="263" name="Google Shape;263;p19"/>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19</a:t>
            </a:fld>
            <a:endParaRPr>
              <a:solidFill>
                <a:srgbClr val="748394"/>
              </a:solidFill>
            </a:endParaRPr>
          </a:p>
        </p:txBody>
      </p:sp>
      <p:grpSp>
        <p:nvGrpSpPr>
          <p:cNvPr id="264" name="Google Shape;264;p19"/>
          <p:cNvGrpSpPr/>
          <p:nvPr/>
        </p:nvGrpSpPr>
        <p:grpSpPr>
          <a:xfrm>
            <a:off x="8436324" y="457200"/>
            <a:ext cx="361474" cy="477145"/>
            <a:chOff x="4276825" y="487236"/>
            <a:chExt cx="317500" cy="419100"/>
          </a:xfrm>
        </p:grpSpPr>
        <p:sp>
          <p:nvSpPr>
            <p:cNvPr id="265" name="Google Shape;265;p1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1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67" name="Google Shape;267;p1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Intenzitet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614975" y="106680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en-US" sz="2000"/>
              <a:t>Projekat broj</a:t>
            </a:r>
            <a:r>
              <a:rPr lang="en-US" sz="2000">
                <a:solidFill>
                  <a:schemeClr val="lt1"/>
                </a:solidFill>
                <a:latin typeface="Barlow SemiBold"/>
                <a:ea typeface="Barlow SemiBold"/>
                <a:cs typeface="Barlow SemiBold"/>
                <a:sym typeface="Barlow SemiBold"/>
              </a:rPr>
              <a:t>: 2021-1-RO01- KA220-HED-38B739A3</a:t>
            </a:r>
            <a:endParaRPr/>
          </a:p>
        </p:txBody>
      </p:sp>
      <p:sp>
        <p:nvSpPr>
          <p:cNvPr id="82" name="Google Shape;82;p2"/>
          <p:cNvSpPr txBox="1">
            <a:spLocks noGrp="1"/>
          </p:cNvSpPr>
          <p:nvPr>
            <p:ph type="body" idx="2"/>
          </p:nvPr>
        </p:nvSpPr>
        <p:spPr>
          <a:xfrm>
            <a:off x="395537" y="4437112"/>
            <a:ext cx="7996145" cy="576000"/>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en-US"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83" name="Google Shape;83;p2"/>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2</a:t>
            </a:fld>
            <a:endParaRPr>
              <a:solidFill>
                <a:srgbClr val="748394"/>
              </a:solidFill>
            </a:endParaRPr>
          </a:p>
        </p:txBody>
      </p:sp>
      <p:grpSp>
        <p:nvGrpSpPr>
          <p:cNvPr id="84" name="Google Shape;84;p2"/>
          <p:cNvGrpSpPr/>
          <p:nvPr/>
        </p:nvGrpSpPr>
        <p:grpSpPr>
          <a:xfrm>
            <a:off x="8391682" y="609600"/>
            <a:ext cx="450753" cy="450708"/>
            <a:chOff x="3277794" y="2969995"/>
            <a:chExt cx="457200" cy="457200"/>
          </a:xfrm>
        </p:grpSpPr>
        <p:sp>
          <p:nvSpPr>
            <p:cNvPr id="85" name="Google Shape;85;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6" name="Google Shape;86;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pic>
        <p:nvPicPr>
          <p:cNvPr id="88" name="Google Shape;88;p2"/>
          <p:cNvPicPr preferRelativeResize="0"/>
          <p:nvPr/>
        </p:nvPicPr>
        <p:blipFill rotWithShape="1">
          <a:blip r:embed="rId3">
            <a:alphaModFix/>
          </a:blip>
          <a:srcRect/>
          <a:stretch/>
        </p:blipFill>
        <p:spPr>
          <a:xfrm>
            <a:off x="539553" y="2564904"/>
            <a:ext cx="7543875" cy="15829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Stepenovani protokol</a:t>
            </a:r>
            <a:endParaRPr/>
          </a:p>
          <a:p>
            <a:pPr marL="457200" lvl="0" indent="-381000" algn="l" rtl="0">
              <a:lnSpc>
                <a:spcPct val="100000"/>
              </a:lnSpc>
              <a:spcBef>
                <a:spcPts val="600"/>
              </a:spcBef>
              <a:spcAft>
                <a:spcPts val="0"/>
              </a:spcAft>
              <a:buSzPts val="2400"/>
              <a:buChar char="▸"/>
            </a:pPr>
            <a:r>
              <a:rPr lang="en-US"/>
              <a:t>Započeti sa 10 min, zatim 20 min, pa 30min</a:t>
            </a:r>
            <a:endParaRPr/>
          </a:p>
          <a:p>
            <a:pPr marL="457200" lvl="0" indent="-381000" algn="l" rtl="0">
              <a:lnSpc>
                <a:spcPct val="100000"/>
              </a:lnSpc>
              <a:spcBef>
                <a:spcPts val="600"/>
              </a:spcBef>
              <a:spcAft>
                <a:spcPts val="0"/>
              </a:spcAft>
              <a:buSzPts val="2400"/>
              <a:buChar char="▸"/>
            </a:pPr>
            <a:r>
              <a:rPr lang="en-US"/>
              <a:t>Napredak u smislu intenziteta aktivnosti</a:t>
            </a:r>
            <a:endParaRPr/>
          </a:p>
        </p:txBody>
      </p:sp>
      <p:sp>
        <p:nvSpPr>
          <p:cNvPr id="273" name="Google Shape;273;p20"/>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20</a:t>
            </a:fld>
            <a:endParaRPr>
              <a:solidFill>
                <a:srgbClr val="748394"/>
              </a:solidFill>
            </a:endParaRPr>
          </a:p>
        </p:txBody>
      </p:sp>
      <p:grpSp>
        <p:nvGrpSpPr>
          <p:cNvPr id="274" name="Google Shape;274;p20"/>
          <p:cNvGrpSpPr/>
          <p:nvPr/>
        </p:nvGrpSpPr>
        <p:grpSpPr>
          <a:xfrm>
            <a:off x="8436324" y="457200"/>
            <a:ext cx="361474" cy="477145"/>
            <a:chOff x="4276825" y="487236"/>
            <a:chExt cx="317500" cy="419100"/>
          </a:xfrm>
        </p:grpSpPr>
        <p:sp>
          <p:nvSpPr>
            <p:cNvPr id="275" name="Google Shape;275;p2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6" name="Google Shape;276;p2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7" name="Google Shape;277;p2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Tempo tj. vreme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body" idx="1"/>
          </p:nvPr>
        </p:nvSpPr>
        <p:spPr>
          <a:xfrm>
            <a:off x="395536" y="2562424"/>
            <a:ext cx="8568952" cy="3588959"/>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a:t>Započeti sa vežbama fleksibilnosti, npr. istezanjem</a:t>
            </a:r>
            <a:endParaRPr/>
          </a:p>
          <a:p>
            <a:pPr marL="457200" lvl="0" indent="-381000" algn="l" rtl="0">
              <a:lnSpc>
                <a:spcPct val="100000"/>
              </a:lnSpc>
              <a:spcBef>
                <a:spcPts val="600"/>
              </a:spcBef>
              <a:spcAft>
                <a:spcPts val="0"/>
              </a:spcAft>
              <a:buSzPts val="2400"/>
              <a:buChar char="▸"/>
            </a:pPr>
            <a:r>
              <a:rPr lang="en-US"/>
              <a:t>Uključiti trening otpora – najvažnija vrsta aktivnosti je </a:t>
            </a:r>
            <a:r>
              <a:rPr lang="en-US" b="1"/>
              <a:t>trening snage </a:t>
            </a:r>
            <a:r>
              <a:rPr lang="en-US"/>
              <a:t>ili </a:t>
            </a:r>
            <a:r>
              <a:rPr lang="en-US" b="1"/>
              <a:t>otpora tj. opterećenja</a:t>
            </a:r>
            <a:endParaRPr/>
          </a:p>
          <a:p>
            <a:pPr marL="457200" lvl="0" indent="-381000" algn="l" rtl="0">
              <a:lnSpc>
                <a:spcPct val="100000"/>
              </a:lnSpc>
              <a:spcBef>
                <a:spcPts val="600"/>
              </a:spcBef>
              <a:spcAft>
                <a:spcPts val="0"/>
              </a:spcAft>
              <a:buSzPts val="2400"/>
              <a:buChar char="▸"/>
            </a:pPr>
            <a:r>
              <a:rPr lang="en-US"/>
              <a:t>Budite oprezni sa kardio treningom - može doći do zloupotrebe. Izaberite pešačenje i igre koje se odvijaju u grupnom okruženju.</a:t>
            </a:r>
            <a:endParaRPr/>
          </a:p>
        </p:txBody>
      </p:sp>
      <p:sp>
        <p:nvSpPr>
          <p:cNvPr id="283" name="Google Shape;283;p21"/>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21</a:t>
            </a:fld>
            <a:endParaRPr>
              <a:solidFill>
                <a:srgbClr val="748394"/>
              </a:solidFill>
            </a:endParaRPr>
          </a:p>
        </p:txBody>
      </p:sp>
      <p:grpSp>
        <p:nvGrpSpPr>
          <p:cNvPr id="284" name="Google Shape;284;p21"/>
          <p:cNvGrpSpPr/>
          <p:nvPr/>
        </p:nvGrpSpPr>
        <p:grpSpPr>
          <a:xfrm>
            <a:off x="8436324" y="457200"/>
            <a:ext cx="361474" cy="477145"/>
            <a:chOff x="4276825" y="487236"/>
            <a:chExt cx="317500" cy="419100"/>
          </a:xfrm>
        </p:grpSpPr>
        <p:sp>
          <p:nvSpPr>
            <p:cNvPr id="285" name="Google Shape;285;p2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6" name="Google Shape;286;p2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7" name="Google Shape;287;p2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Tip tj. vrsta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179513" y="2276872"/>
            <a:ext cx="4392487" cy="923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3000"/>
              <a:buNone/>
            </a:pPr>
            <a:r>
              <a:rPr lang="en-US" sz="4000" b="1"/>
              <a:t>Praćenje</a:t>
            </a:r>
            <a:endParaRPr sz="2800"/>
          </a:p>
        </p:txBody>
      </p:sp>
      <p:sp>
        <p:nvSpPr>
          <p:cNvPr id="293" name="Google Shape;293;p22"/>
          <p:cNvSpPr txBox="1">
            <a:spLocks noGrp="1"/>
          </p:cNvSpPr>
          <p:nvPr>
            <p:ph type="body" idx="1"/>
          </p:nvPr>
        </p:nvSpPr>
        <p:spPr>
          <a:xfrm>
            <a:off x="611560" y="3356992"/>
            <a:ext cx="3613200" cy="186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600"/>
              </a:spcBef>
              <a:spcAft>
                <a:spcPts val="0"/>
              </a:spcAft>
              <a:buSzPts val="2400"/>
              <a:buNone/>
            </a:pPr>
            <a:r>
              <a:rPr lang="en-US"/>
              <a:t>Pratite svoje pacijente sve vreme.</a:t>
            </a:r>
            <a:endParaRPr/>
          </a:p>
          <a:p>
            <a:pPr marL="0" lvl="0" indent="0" algn="ctr" rtl="0">
              <a:lnSpc>
                <a:spcPct val="100000"/>
              </a:lnSpc>
              <a:spcBef>
                <a:spcPts val="600"/>
              </a:spcBef>
              <a:spcAft>
                <a:spcPts val="0"/>
              </a:spcAft>
              <a:buSzPts val="2400"/>
              <a:buNone/>
            </a:pPr>
            <a:endParaRPr b="1">
              <a:solidFill>
                <a:schemeClr val="accent3"/>
              </a:solidFill>
              <a:latin typeface="Barlow"/>
              <a:ea typeface="Barlow"/>
              <a:cs typeface="Barlow"/>
              <a:sym typeface="Barlow"/>
            </a:endParaRPr>
          </a:p>
        </p:txBody>
      </p:sp>
      <p:sp>
        <p:nvSpPr>
          <p:cNvPr id="294" name="Google Shape;294;p22"/>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22</a:t>
            </a:fld>
            <a:endParaRPr>
              <a:solidFill>
                <a:srgbClr val="748394"/>
              </a:solidFill>
            </a:endParaRPr>
          </a:p>
        </p:txBody>
      </p:sp>
      <p:pic>
        <p:nvPicPr>
          <p:cNvPr id="295" name="Google Shape;295;p22"/>
          <p:cNvPicPr preferRelativeResize="0"/>
          <p:nvPr/>
        </p:nvPicPr>
        <p:blipFill rotWithShape="1">
          <a:blip r:embed="rId3">
            <a:alphaModFix/>
          </a:blip>
          <a:srcRect/>
          <a:stretch/>
        </p:blipFill>
        <p:spPr>
          <a:xfrm>
            <a:off x="4788024" y="2492896"/>
            <a:ext cx="3552394" cy="19982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179513" y="304800"/>
            <a:ext cx="4392487" cy="38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None/>
            </a:pPr>
            <a:r>
              <a:rPr lang="en-US" sz="2800"/>
              <a:t>Literatura</a:t>
            </a:r>
            <a:endParaRPr sz="2800"/>
          </a:p>
        </p:txBody>
      </p:sp>
      <p:sp>
        <p:nvSpPr>
          <p:cNvPr id="301" name="Google Shape;301;p23"/>
          <p:cNvSpPr txBox="1">
            <a:spLocks noGrp="1"/>
          </p:cNvSpPr>
          <p:nvPr>
            <p:ph type="body" idx="1"/>
          </p:nvPr>
        </p:nvSpPr>
        <p:spPr>
          <a:xfrm>
            <a:off x="179513" y="851950"/>
            <a:ext cx="4392487" cy="554885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2400"/>
              <a:buNone/>
            </a:pPr>
            <a:r>
              <a:rPr lang="en-US" sz="1200">
                <a:latin typeface="Calibri"/>
                <a:ea typeface="Calibri"/>
                <a:cs typeface="Calibri"/>
                <a:sym typeface="Calibri"/>
              </a:rPr>
              <a:t>Cook BJ, Wonderlich SA, Mitchell JE, Thompson R, Sherman R, McCallum K. Exercise in Eating Disorders Treatment: Systematic Review and Proposal of Guidelines. Med Sci Sports Exerc. 2016 Jul;48(7):1408-14. doi: 10.1249/MSS.0000000000000912.</a:t>
            </a:r>
            <a:endParaRPr/>
          </a:p>
          <a:p>
            <a:pPr marL="0" lvl="0" indent="0" algn="just" rtl="0">
              <a:lnSpc>
                <a:spcPct val="100000"/>
              </a:lnSpc>
              <a:spcBef>
                <a:spcPts val="0"/>
              </a:spcBef>
              <a:spcAft>
                <a:spcPts val="0"/>
              </a:spcAft>
              <a:buSzPts val="2400"/>
              <a:buNone/>
            </a:pPr>
            <a:r>
              <a:rPr lang="en-US" sz="1050" b="0" i="0">
                <a:solidFill>
                  <a:srgbClr val="222222"/>
                </a:solidFill>
                <a:latin typeface="Arial"/>
                <a:ea typeface="Arial"/>
                <a:cs typeface="Arial"/>
                <a:sym typeface="Arial"/>
              </a:rPr>
              <a:t>Hsu, L. G. (1996). Epidemiology of the eating disorders. </a:t>
            </a:r>
            <a:r>
              <a:rPr lang="en-US" sz="1050" b="0" i="1">
                <a:solidFill>
                  <a:srgbClr val="222222"/>
                </a:solidFill>
                <a:latin typeface="Arial"/>
                <a:ea typeface="Arial"/>
                <a:cs typeface="Arial"/>
                <a:sym typeface="Arial"/>
              </a:rPr>
              <a:t>Psychiatric Clinics of North America</a:t>
            </a:r>
            <a:r>
              <a:rPr lang="en-US" sz="1050" b="0" i="0">
                <a:solidFill>
                  <a:srgbClr val="222222"/>
                </a:solidFill>
                <a:latin typeface="Arial"/>
                <a:ea typeface="Arial"/>
                <a:cs typeface="Arial"/>
                <a:sym typeface="Arial"/>
              </a:rPr>
              <a:t>, </a:t>
            </a:r>
            <a:r>
              <a:rPr lang="en-US" sz="1050" b="0" i="1">
                <a:solidFill>
                  <a:srgbClr val="222222"/>
                </a:solidFill>
                <a:latin typeface="Arial"/>
                <a:ea typeface="Arial"/>
                <a:cs typeface="Arial"/>
                <a:sym typeface="Arial"/>
              </a:rPr>
              <a:t>19</a:t>
            </a:r>
            <a:r>
              <a:rPr lang="en-US" sz="1050" b="0" i="0">
                <a:solidFill>
                  <a:srgbClr val="222222"/>
                </a:solidFill>
                <a:latin typeface="Arial"/>
                <a:ea typeface="Arial"/>
                <a:cs typeface="Arial"/>
                <a:sym typeface="Arial"/>
              </a:rPr>
              <a:t>(4), 681-700.</a:t>
            </a:r>
            <a:endParaRPr sz="1200">
              <a:latin typeface="Calibri"/>
              <a:ea typeface="Calibri"/>
              <a:cs typeface="Calibri"/>
              <a:sym typeface="Calibri"/>
            </a:endParaRPr>
          </a:p>
          <a:p>
            <a:pPr marL="0" lvl="0" indent="0" algn="just" rtl="0">
              <a:lnSpc>
                <a:spcPct val="100000"/>
              </a:lnSpc>
              <a:spcBef>
                <a:spcPts val="0"/>
              </a:spcBef>
              <a:spcAft>
                <a:spcPts val="0"/>
              </a:spcAft>
              <a:buSzPts val="2400"/>
              <a:buNone/>
            </a:pPr>
            <a:r>
              <a:rPr lang="en-US" sz="1050" b="0" i="0">
                <a:solidFill>
                  <a:srgbClr val="222222"/>
                </a:solidFill>
                <a:latin typeface="Arial"/>
                <a:ea typeface="Arial"/>
                <a:cs typeface="Arial"/>
                <a:sym typeface="Arial"/>
              </a:rPr>
              <a:t>Quesnel, D. A., Cook, B., &amp; Caperchione, C. (2020). Guiding principles to inform future exercise protocols for eating disorder treatment. </a:t>
            </a:r>
            <a:r>
              <a:rPr lang="en-US" sz="1050" b="0" i="1">
                <a:solidFill>
                  <a:srgbClr val="222222"/>
                </a:solidFill>
                <a:latin typeface="Arial"/>
                <a:ea typeface="Arial"/>
                <a:cs typeface="Arial"/>
                <a:sym typeface="Arial"/>
              </a:rPr>
              <a:t>The Health &amp; Fitness Journal of Canada</a:t>
            </a:r>
            <a:r>
              <a:rPr lang="en-US" sz="1050" b="0" i="0">
                <a:solidFill>
                  <a:srgbClr val="222222"/>
                </a:solidFill>
                <a:latin typeface="Arial"/>
                <a:ea typeface="Arial"/>
                <a:cs typeface="Arial"/>
                <a:sym typeface="Arial"/>
              </a:rPr>
              <a:t>, </a:t>
            </a:r>
            <a:r>
              <a:rPr lang="en-US" sz="1050" b="0" i="1">
                <a:solidFill>
                  <a:srgbClr val="222222"/>
                </a:solidFill>
                <a:latin typeface="Arial"/>
                <a:ea typeface="Arial"/>
                <a:cs typeface="Arial"/>
                <a:sym typeface="Arial"/>
              </a:rPr>
              <a:t>13</a:t>
            </a:r>
            <a:r>
              <a:rPr lang="en-US" sz="1050" b="0" i="0">
                <a:solidFill>
                  <a:srgbClr val="222222"/>
                </a:solidFill>
                <a:latin typeface="Arial"/>
                <a:ea typeface="Arial"/>
                <a:cs typeface="Arial"/>
                <a:sym typeface="Arial"/>
              </a:rPr>
              <a:t>(2), 3-15.</a:t>
            </a:r>
            <a:endParaRPr sz="1200">
              <a:latin typeface="Calibri"/>
              <a:ea typeface="Calibri"/>
              <a:cs typeface="Calibri"/>
              <a:sym typeface="Calibri"/>
            </a:endParaRPr>
          </a:p>
          <a:p>
            <a:pPr marL="0" lvl="0" indent="0" algn="just" rtl="0">
              <a:lnSpc>
                <a:spcPct val="100000"/>
              </a:lnSpc>
              <a:spcBef>
                <a:spcPts val="0"/>
              </a:spcBef>
              <a:spcAft>
                <a:spcPts val="0"/>
              </a:spcAft>
              <a:buSzPts val="2400"/>
              <a:buNone/>
            </a:pPr>
            <a:r>
              <a:rPr lang="en-US" sz="1200">
                <a:latin typeface="Calibri"/>
                <a:ea typeface="Calibri"/>
                <a:cs typeface="Calibri"/>
                <a:sym typeface="Calibri"/>
              </a:rPr>
              <a:t>American College of Sports Medicine </a:t>
            </a:r>
            <a:r>
              <a:rPr lang="en-US" sz="1200" u="sng">
                <a:solidFill>
                  <a:schemeClr val="hlink"/>
                </a:solidFill>
                <a:latin typeface="Calibri"/>
                <a:ea typeface="Calibri"/>
                <a:cs typeface="Calibri"/>
                <a:sym typeface="Calibri"/>
                <a:hlinkClick r:id="rId3"/>
              </a:rPr>
              <a:t>https://www.acsm.org/</a:t>
            </a:r>
            <a:r>
              <a:rPr lang="en-US" sz="1200">
                <a:latin typeface="Calibri"/>
                <a:ea typeface="Calibri"/>
                <a:cs typeface="Calibri"/>
                <a:sym typeface="Calibri"/>
              </a:rPr>
              <a:t> </a:t>
            </a:r>
            <a:endParaRPr/>
          </a:p>
          <a:p>
            <a:pPr marL="0" lvl="0" indent="0" algn="just" rtl="0">
              <a:lnSpc>
                <a:spcPct val="100000"/>
              </a:lnSpc>
              <a:spcBef>
                <a:spcPts val="0"/>
              </a:spcBef>
              <a:spcAft>
                <a:spcPts val="0"/>
              </a:spcAft>
              <a:buSzPts val="2400"/>
              <a:buNone/>
            </a:pPr>
            <a:r>
              <a:rPr lang="en-US" sz="1200">
                <a:latin typeface="Calibri"/>
                <a:ea typeface="Calibri"/>
                <a:cs typeface="Calibri"/>
                <a:sym typeface="Calibri"/>
              </a:rPr>
              <a:t>Dean Freedlander MD </a:t>
            </a:r>
            <a:r>
              <a:rPr lang="en-US" sz="1200" u="sng">
                <a:solidFill>
                  <a:schemeClr val="hlink"/>
                </a:solidFill>
                <a:latin typeface="Calibri"/>
                <a:ea typeface="Calibri"/>
                <a:cs typeface="Calibri"/>
                <a:sym typeface="Calibri"/>
                <a:hlinkClick r:id="rId4"/>
              </a:rPr>
              <a:t>https://www.deanfreedlandermd.com/eating-disorders?fbclid=IwAR0wkSAJMVHkMeWfRmhM7i5M1L9qljKxnU4Myf9779nDdsuXP2Oui05Ntk0</a:t>
            </a:r>
            <a:endParaRPr sz="1200">
              <a:latin typeface="Calibri"/>
              <a:ea typeface="Calibri"/>
              <a:cs typeface="Calibri"/>
              <a:sym typeface="Calibri"/>
            </a:endParaRPr>
          </a:p>
          <a:p>
            <a:pPr marL="0" lvl="0" indent="0" algn="just" rtl="0">
              <a:lnSpc>
                <a:spcPct val="100000"/>
              </a:lnSpc>
              <a:spcBef>
                <a:spcPts val="0"/>
              </a:spcBef>
              <a:spcAft>
                <a:spcPts val="0"/>
              </a:spcAft>
              <a:buSzPts val="2400"/>
              <a:buNone/>
            </a:pPr>
            <a:r>
              <a:rPr lang="en-US" sz="1200">
                <a:latin typeface="Calibri"/>
                <a:ea typeface="Calibri"/>
                <a:cs typeface="Calibri"/>
                <a:sym typeface="Calibri"/>
              </a:rPr>
              <a:t>Mayo Clinic </a:t>
            </a:r>
            <a:r>
              <a:rPr lang="en-US" sz="1200" u="sng">
                <a:solidFill>
                  <a:schemeClr val="hlink"/>
                </a:solidFill>
                <a:latin typeface="Calibri"/>
                <a:ea typeface="Calibri"/>
                <a:cs typeface="Calibri"/>
                <a:sym typeface="Calibri"/>
                <a:hlinkClick r:id="rId5"/>
              </a:rPr>
              <a:t>https://www.mayoclinic.org/diseases-conditions/eating-disorders/symptoms-causes/syc-20353603</a:t>
            </a:r>
            <a:endParaRPr sz="1200">
              <a:latin typeface="Calibri"/>
              <a:ea typeface="Calibri"/>
              <a:cs typeface="Calibri"/>
              <a:sym typeface="Calibri"/>
            </a:endParaRPr>
          </a:p>
          <a:p>
            <a:pPr marL="0" lvl="0" indent="0" algn="just" rtl="0">
              <a:lnSpc>
                <a:spcPct val="100000"/>
              </a:lnSpc>
              <a:spcBef>
                <a:spcPts val="0"/>
              </a:spcBef>
              <a:spcAft>
                <a:spcPts val="0"/>
              </a:spcAft>
              <a:buSzPts val="2400"/>
              <a:buNone/>
            </a:pPr>
            <a:r>
              <a:rPr lang="en-US" sz="1200">
                <a:latin typeface="Calibri"/>
                <a:ea typeface="Calibri"/>
                <a:cs typeface="Calibri"/>
                <a:sym typeface="Calibri"/>
              </a:rPr>
              <a:t>Healthline </a:t>
            </a:r>
            <a:r>
              <a:rPr lang="en-US" sz="1200" u="sng">
                <a:solidFill>
                  <a:schemeClr val="hlink"/>
                </a:solidFill>
                <a:latin typeface="Calibri"/>
                <a:ea typeface="Calibri"/>
                <a:cs typeface="Calibri"/>
                <a:sym typeface="Calibri"/>
                <a:hlinkClick r:id="rId6"/>
              </a:rPr>
              <a:t>https://www.healthline.com/nutrition/common-eating-disorders?fbclid=IwAR3nu2RVjMwC02h8gOXVcjmaUyWYZT6BIZSGeIEp6lFGOFS_MLb5jd6KHeE#causes</a:t>
            </a:r>
            <a:endParaRPr sz="1200">
              <a:latin typeface="Calibri"/>
              <a:ea typeface="Calibri"/>
              <a:cs typeface="Calibri"/>
              <a:sym typeface="Calibri"/>
            </a:endParaRPr>
          </a:p>
          <a:p>
            <a:pPr marL="0" lvl="0" indent="0" algn="just" rtl="0">
              <a:lnSpc>
                <a:spcPct val="100000"/>
              </a:lnSpc>
              <a:spcBef>
                <a:spcPts val="0"/>
              </a:spcBef>
              <a:spcAft>
                <a:spcPts val="0"/>
              </a:spcAft>
              <a:buSzPts val="2400"/>
              <a:buNone/>
            </a:pPr>
            <a:r>
              <a:rPr lang="en-US" sz="1200">
                <a:latin typeface="Calibri"/>
                <a:ea typeface="Calibri"/>
                <a:cs typeface="Calibri"/>
                <a:sym typeface="Calibri"/>
              </a:rPr>
              <a:t>NHS </a:t>
            </a:r>
            <a:r>
              <a:rPr lang="en-US" sz="1000" u="sng">
                <a:solidFill>
                  <a:schemeClr val="hlink"/>
                </a:solidFill>
                <a:latin typeface="Calibri"/>
                <a:ea typeface="Calibri"/>
                <a:cs typeface="Calibri"/>
                <a:sym typeface="Calibri"/>
                <a:hlinkClick r:id="rId7"/>
              </a:rPr>
              <a:t>https://www.nhs.uk/mental-health/feelings-symptoms-behaviours/behaviours/eating-disorders/overview/?fbclid=IwAR3cZEsZoVZmOSmXspI2OFJC5XADheSK2n81dqskzMBZPGC2BRxlKekcM80</a:t>
            </a:r>
            <a:endParaRPr sz="1000">
              <a:latin typeface="Calibri"/>
              <a:ea typeface="Calibri"/>
              <a:cs typeface="Calibri"/>
              <a:sym typeface="Calibri"/>
            </a:endParaRPr>
          </a:p>
          <a:p>
            <a:pPr marL="0" lvl="0" indent="0" algn="just" rtl="0">
              <a:lnSpc>
                <a:spcPct val="100000"/>
              </a:lnSpc>
              <a:spcBef>
                <a:spcPts val="600"/>
              </a:spcBef>
              <a:spcAft>
                <a:spcPts val="0"/>
              </a:spcAft>
              <a:buSzPts val="2400"/>
              <a:buNone/>
            </a:pPr>
            <a:endParaRPr sz="1000">
              <a:latin typeface="Calibri"/>
              <a:ea typeface="Calibri"/>
              <a:cs typeface="Calibri"/>
              <a:sym typeface="Calibri"/>
            </a:endParaRPr>
          </a:p>
        </p:txBody>
      </p:sp>
      <p:sp>
        <p:nvSpPr>
          <p:cNvPr id="302" name="Google Shape;302;p23"/>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23</a:t>
            </a:fld>
            <a:endParaRPr>
              <a:solidFill>
                <a:srgbClr val="748394"/>
              </a:solidFill>
            </a:endParaRPr>
          </a:p>
        </p:txBody>
      </p:sp>
      <p:pic>
        <p:nvPicPr>
          <p:cNvPr id="303" name="Google Shape;303;p23"/>
          <p:cNvPicPr preferRelativeResize="0"/>
          <p:nvPr/>
        </p:nvPicPr>
        <p:blipFill rotWithShape="1">
          <a:blip r:embed="rId8">
            <a:alphaModFix/>
          </a:blip>
          <a:srcRect/>
          <a:stretch/>
        </p:blipFill>
        <p:spPr>
          <a:xfrm>
            <a:off x="4788024" y="2492896"/>
            <a:ext cx="3552394" cy="1998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body" idx="1"/>
          </p:nvPr>
        </p:nvSpPr>
        <p:spPr>
          <a:xfrm>
            <a:off x="395536" y="2562424"/>
            <a:ext cx="8568952" cy="3773776"/>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SzPts val="2400"/>
              <a:buChar char="▸"/>
            </a:pPr>
            <a:r>
              <a:rPr lang="en-US" sz="2800" b="1"/>
              <a:t>Poremećaj u ishrani je poremećaj mentalnog zdravlja kada se kontrola nad unošenjem hrane koristi kako bi se osoba suočila i nosila sa osećanjima i drugim situacijama.</a:t>
            </a:r>
            <a:endParaRPr sz="2800" b="1"/>
          </a:p>
          <a:p>
            <a:pPr marL="457200" lvl="0" indent="-381000" algn="l" rtl="0">
              <a:lnSpc>
                <a:spcPct val="100000"/>
              </a:lnSpc>
              <a:spcBef>
                <a:spcPts val="0"/>
              </a:spcBef>
              <a:spcAft>
                <a:spcPts val="0"/>
              </a:spcAft>
              <a:buSzPts val="2400"/>
              <a:buChar char="▸"/>
            </a:pPr>
            <a:r>
              <a:rPr lang="en-US" sz="2800"/>
              <a:t>Nezdrava ponašanja u ishrani mogu uključivati preterani ili premali unos hrane ili zabrinutost za telesnu težinu ili oblik tela.</a:t>
            </a:r>
            <a:endParaRPr/>
          </a:p>
          <a:p>
            <a:pPr marL="76200" lvl="0" indent="0" algn="l" rtl="0">
              <a:lnSpc>
                <a:spcPct val="100000"/>
              </a:lnSpc>
              <a:spcBef>
                <a:spcPts val="600"/>
              </a:spcBef>
              <a:spcAft>
                <a:spcPts val="0"/>
              </a:spcAft>
              <a:buSzPts val="2400"/>
              <a:buNone/>
            </a:pPr>
            <a:r>
              <a:rPr lang="en-US" sz="1600"/>
              <a:t>https://www.nhs.uk/mental-health/feelings-symptoms-behaviours/behaviours/eating-disorders/overview/?fbclid=IwAR3cZEsZoVZmOSmXspI2OFJC5XADheSK2n81dqskzMBZPGC2BRxlKekcM80</a:t>
            </a:r>
            <a:endParaRPr sz="1600"/>
          </a:p>
        </p:txBody>
      </p:sp>
      <p:sp>
        <p:nvSpPr>
          <p:cNvPr id="94" name="Google Shape;94;p3"/>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3</a:t>
            </a:fld>
            <a:endParaRPr>
              <a:solidFill>
                <a:srgbClr val="748394"/>
              </a:solidFill>
            </a:endParaRPr>
          </a:p>
        </p:txBody>
      </p:sp>
      <p:sp>
        <p:nvSpPr>
          <p:cNvPr id="95" name="Google Shape;95;p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Poremećaj ishrane: Definicija</a:t>
            </a:r>
            <a:endParaRPr/>
          </a:p>
        </p:txBody>
      </p:sp>
      <p:grpSp>
        <p:nvGrpSpPr>
          <p:cNvPr id="96" name="Google Shape;96;p3"/>
          <p:cNvGrpSpPr/>
          <p:nvPr/>
        </p:nvGrpSpPr>
        <p:grpSpPr>
          <a:xfrm>
            <a:off x="8436324" y="457200"/>
            <a:ext cx="361474" cy="477145"/>
            <a:chOff x="4276825" y="487236"/>
            <a:chExt cx="317500" cy="419100"/>
          </a:xfrm>
        </p:grpSpPr>
        <p:sp>
          <p:nvSpPr>
            <p:cNvPr id="97" name="Google Shape;97;p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body" idx="1"/>
          </p:nvPr>
        </p:nvSpPr>
        <p:spPr>
          <a:xfrm>
            <a:off x="395536" y="2562425"/>
            <a:ext cx="8568952"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800"/>
              <a:t>Anoreksija nervoza [AN] </a:t>
            </a:r>
            <a:endParaRPr/>
          </a:p>
          <a:p>
            <a:pPr marL="457200" lvl="0" indent="-381000" algn="l" rtl="0">
              <a:lnSpc>
                <a:spcPct val="100000"/>
              </a:lnSpc>
              <a:spcBef>
                <a:spcPts val="600"/>
              </a:spcBef>
              <a:spcAft>
                <a:spcPts val="0"/>
              </a:spcAft>
              <a:buSzPts val="2400"/>
              <a:buChar char="▸"/>
            </a:pPr>
            <a:r>
              <a:rPr lang="en-US" sz="2800"/>
              <a:t>Bulimija nervoza [BN] </a:t>
            </a:r>
            <a:endParaRPr/>
          </a:p>
          <a:p>
            <a:pPr marL="457200" lvl="0" indent="-381000" algn="l" rtl="0">
              <a:lnSpc>
                <a:spcPct val="100000"/>
              </a:lnSpc>
              <a:spcBef>
                <a:spcPts val="600"/>
              </a:spcBef>
              <a:spcAft>
                <a:spcPts val="0"/>
              </a:spcAft>
              <a:buSzPts val="2400"/>
              <a:buChar char="▸"/>
            </a:pPr>
            <a:r>
              <a:rPr lang="en-US" sz="2800"/>
              <a:t>Poremećaj kompulsivnog prejedanja</a:t>
            </a:r>
            <a:endParaRPr/>
          </a:p>
          <a:p>
            <a:pPr marL="457200" lvl="0" indent="-381000" algn="l" rtl="0">
              <a:lnSpc>
                <a:spcPct val="100000"/>
              </a:lnSpc>
              <a:spcBef>
                <a:spcPts val="600"/>
              </a:spcBef>
              <a:spcAft>
                <a:spcPts val="0"/>
              </a:spcAft>
              <a:buSzPts val="2400"/>
              <a:buChar char="▸"/>
            </a:pPr>
            <a:r>
              <a:rPr lang="en-US" sz="2800"/>
              <a:t>Poremećaj tj.sindrom ruminacije</a:t>
            </a:r>
            <a:endParaRPr/>
          </a:p>
          <a:p>
            <a:pPr marL="457200" lvl="0" indent="-381000" algn="l" rtl="0">
              <a:lnSpc>
                <a:spcPct val="100000"/>
              </a:lnSpc>
              <a:spcBef>
                <a:spcPts val="600"/>
              </a:spcBef>
              <a:spcAft>
                <a:spcPts val="0"/>
              </a:spcAft>
              <a:buSzPts val="2400"/>
              <a:buChar char="▸"/>
            </a:pPr>
            <a:r>
              <a:rPr lang="en-US" sz="2800"/>
              <a:t>Poremećaj izbegavanja/ograničavanja  unosa hrane</a:t>
            </a:r>
            <a:endParaRPr sz="2000"/>
          </a:p>
        </p:txBody>
      </p:sp>
      <p:sp>
        <p:nvSpPr>
          <p:cNvPr id="104" name="Google Shape;104;p4"/>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4</a:t>
            </a:fld>
            <a:endParaRPr>
              <a:solidFill>
                <a:srgbClr val="748394"/>
              </a:solidFill>
            </a:endParaRPr>
          </a:p>
        </p:txBody>
      </p:sp>
      <p:grpSp>
        <p:nvGrpSpPr>
          <p:cNvPr id="105" name="Google Shape;105;p4"/>
          <p:cNvGrpSpPr/>
          <p:nvPr/>
        </p:nvGrpSpPr>
        <p:grpSpPr>
          <a:xfrm>
            <a:off x="8436324" y="457200"/>
            <a:ext cx="361474" cy="477145"/>
            <a:chOff x="4276825" y="487236"/>
            <a:chExt cx="317500" cy="419100"/>
          </a:xfrm>
        </p:grpSpPr>
        <p:sp>
          <p:nvSpPr>
            <p:cNvPr id="106" name="Google Shape;106;p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7" name="Google Shape;107;p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08" name="Google Shape;108;p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Poremećaji u ishrani</a:t>
            </a:r>
            <a:endParaRPr/>
          </a:p>
        </p:txBody>
      </p:sp>
      <p:pic>
        <p:nvPicPr>
          <p:cNvPr id="109" name="Google Shape;109;p4"/>
          <p:cNvPicPr preferRelativeResize="0"/>
          <p:nvPr/>
        </p:nvPicPr>
        <p:blipFill rotWithShape="1">
          <a:blip r:embed="rId3">
            <a:alphaModFix/>
          </a:blip>
          <a:srcRect/>
          <a:stretch/>
        </p:blipFill>
        <p:spPr>
          <a:xfrm>
            <a:off x="6019800" y="2506579"/>
            <a:ext cx="2133600" cy="22178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body" idx="1"/>
          </p:nvPr>
        </p:nvSpPr>
        <p:spPr>
          <a:xfrm>
            <a:off x="395536" y="2261256"/>
            <a:ext cx="8568952" cy="4215744"/>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SzPts val="2400"/>
              <a:buChar char="▸"/>
            </a:pPr>
            <a:r>
              <a:rPr lang="en-US" sz="2000"/>
              <a:t>Anoreksija nervoza — koja se često naziva prosto anoreksija — predstavlja poremećaj u ishrani koji je potencijalno opasan po život, a karakterišu ga abnormalno niska telesna težina, intenzivan strah od dobijanja na težini i iskrivljena percepcija težine ili oblika tela. Osobe sa anoreksijom ulažu ogromne napore da kontrolišu svoju težinu i oblik tela, što često u značajnoj meri remeti njihovo zdravlje i životne aktivnosti. aktivnosti.</a:t>
            </a:r>
            <a:endParaRPr/>
          </a:p>
          <a:p>
            <a:pPr marL="457200" lvl="0" indent="-381000" algn="l" rtl="0">
              <a:lnSpc>
                <a:spcPct val="100000"/>
              </a:lnSpc>
              <a:spcBef>
                <a:spcPts val="1000"/>
              </a:spcBef>
              <a:spcAft>
                <a:spcPts val="0"/>
              </a:spcAft>
              <a:buSzPts val="2400"/>
              <a:buChar char="▸"/>
            </a:pPr>
            <a:r>
              <a:rPr lang="en-US" sz="2000"/>
              <a:t>Kada patite od anoreksije, preterano ograničavate unos kalorija ili koristite druge metode za mršavljenje, kao što su prekomerno vežbanje, korišćenje laksativa ili dijetetskih proizvoda ili povraćanje nakon jela. Napori da se smanji telesna težina, čak i kada je osoba nedovoljno uhranjena, odnosno pothranjena, mogu izazvati ozbiljne zdravstvene probleme, a ponekad mogu dovesti i do tačke samoizgladnjivanja sa smrtnim ishodom.</a:t>
            </a:r>
            <a:endParaRPr/>
          </a:p>
          <a:p>
            <a:pPr marL="76200" lvl="0" indent="0" algn="l" rtl="0">
              <a:lnSpc>
                <a:spcPct val="100000"/>
              </a:lnSpc>
              <a:spcBef>
                <a:spcPts val="1000"/>
              </a:spcBef>
              <a:spcAft>
                <a:spcPts val="0"/>
              </a:spcAft>
              <a:buSzPts val="2400"/>
              <a:buNone/>
            </a:pP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15" name="Google Shape;115;p5"/>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5</a:t>
            </a:fld>
            <a:endParaRPr>
              <a:solidFill>
                <a:srgbClr val="748394"/>
              </a:solidFill>
            </a:endParaRPr>
          </a:p>
        </p:txBody>
      </p:sp>
      <p:grpSp>
        <p:nvGrpSpPr>
          <p:cNvPr id="116" name="Google Shape;116;p5"/>
          <p:cNvGrpSpPr/>
          <p:nvPr/>
        </p:nvGrpSpPr>
        <p:grpSpPr>
          <a:xfrm>
            <a:off x="8436324" y="457200"/>
            <a:ext cx="361474" cy="477145"/>
            <a:chOff x="4276825" y="487236"/>
            <a:chExt cx="317500" cy="419100"/>
          </a:xfrm>
        </p:grpSpPr>
        <p:sp>
          <p:nvSpPr>
            <p:cNvPr id="117" name="Google Shape;117;p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19" name="Google Shape;119;p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Anoreksija nervoza</a:t>
            </a:r>
            <a:endParaRPr/>
          </a:p>
        </p:txBody>
      </p:sp>
      <p:pic>
        <p:nvPicPr>
          <p:cNvPr id="120" name="Google Shape;120;p5"/>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body" idx="1"/>
          </p:nvPr>
        </p:nvSpPr>
        <p:spPr>
          <a:xfrm>
            <a:off x="395536" y="2261255"/>
            <a:ext cx="8568952" cy="4520545"/>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Bulimija nervoza - koja se obično naziva samo bulimija - predstavlja težak poremećaj ishrane koji je potencijalno opasan po život. Kada patite od bulimije, imate epizode ​​prejedanja i pražnjenja koje podrazumevaju osećaj nedostatka kontrole nad unošenjem hrane. Mnogi ljudi sa bulimijom takođe ograničavaju unos hrane tokom dana, što često dovodi do dodatnog kompulsivnog prejedanja i pražnjenja.</a:t>
            </a:r>
            <a:endParaRPr/>
          </a:p>
          <a:p>
            <a:pPr marL="457200" lvl="0" indent="-381000" algn="l" rtl="0">
              <a:lnSpc>
                <a:spcPct val="100000"/>
              </a:lnSpc>
              <a:spcBef>
                <a:spcPts val="600"/>
              </a:spcBef>
              <a:spcAft>
                <a:spcPts val="0"/>
              </a:spcAft>
              <a:buSzPts val="2400"/>
              <a:buChar char="▸"/>
            </a:pPr>
            <a:r>
              <a:rPr lang="en-US" sz="2000"/>
              <a:t>Tokom ovih epizoda, osobe obično jedu velike količine hrane za kratko vreme, a zatim pokušavaju da se oslobode viška kalorija na nezdrav način. Zbog osećaja krivice, stida i intenzivnog straha od dobijanja na težini usled prejedanja, osobe mogu da povraćaju na silu ili da previše vežbaju, ili pak mogu koristiti druge metode poput laksativa, kako bi se oslobodile unetih kalorija. </a:t>
            </a: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26" name="Google Shape;126;p6"/>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6</a:t>
            </a:fld>
            <a:endParaRPr>
              <a:solidFill>
                <a:srgbClr val="748394"/>
              </a:solidFill>
            </a:endParaRPr>
          </a:p>
        </p:txBody>
      </p:sp>
      <p:grpSp>
        <p:nvGrpSpPr>
          <p:cNvPr id="127" name="Google Shape;127;p6"/>
          <p:cNvGrpSpPr/>
          <p:nvPr/>
        </p:nvGrpSpPr>
        <p:grpSpPr>
          <a:xfrm>
            <a:off x="8436324" y="457200"/>
            <a:ext cx="361474" cy="477145"/>
            <a:chOff x="4276825" y="487236"/>
            <a:chExt cx="317500" cy="419100"/>
          </a:xfrm>
        </p:grpSpPr>
        <p:sp>
          <p:nvSpPr>
            <p:cNvPr id="128" name="Google Shape;128;p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9" name="Google Shape;129;p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30" name="Google Shape;130;p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Bulimija nervoza</a:t>
            </a:r>
            <a:endParaRPr/>
          </a:p>
        </p:txBody>
      </p:sp>
      <p:pic>
        <p:nvPicPr>
          <p:cNvPr id="131" name="Google Shape;131;p6"/>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body" idx="1"/>
          </p:nvPr>
        </p:nvSpPr>
        <p:spPr>
          <a:xfrm>
            <a:off x="395536" y="2562424"/>
            <a:ext cx="8568952" cy="377377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400"/>
              <a:buNone/>
            </a:pPr>
            <a:endParaRPr sz="2000"/>
          </a:p>
          <a:p>
            <a:pPr marL="457200" lvl="0" indent="-228600" algn="l" rtl="0">
              <a:lnSpc>
                <a:spcPct val="100000"/>
              </a:lnSpc>
              <a:spcBef>
                <a:spcPts val="600"/>
              </a:spcBef>
              <a:spcAft>
                <a:spcPts val="0"/>
              </a:spcAft>
              <a:buSzPts val="2400"/>
              <a:buNone/>
            </a:pPr>
            <a:endParaRPr sz="2000"/>
          </a:p>
          <a:p>
            <a:pPr marL="457200" lvl="0" indent="-381000" algn="just" rtl="0">
              <a:lnSpc>
                <a:spcPct val="100000"/>
              </a:lnSpc>
              <a:spcBef>
                <a:spcPts val="600"/>
              </a:spcBef>
              <a:spcAft>
                <a:spcPts val="0"/>
              </a:spcAft>
              <a:buSzPts val="2400"/>
              <a:buChar char="▸"/>
            </a:pPr>
            <a:r>
              <a:rPr lang="en-US"/>
              <a:t>Ako imate bulimiju, verovatno ste zaokupljeni svojom težinom i oblikom tela i možete sebe strogo i oštro osuđivati zbog svojih mana prema vlastitom opažanju, a možda imate normalnu težinu ili tek neznatno prekomernu težinu. </a:t>
            </a:r>
            <a:endParaRPr/>
          </a:p>
          <a:p>
            <a:pPr marL="457200" lvl="0" indent="0" algn="just" rtl="0">
              <a:lnSpc>
                <a:spcPct val="100000"/>
              </a:lnSpc>
              <a:spcBef>
                <a:spcPts val="600"/>
              </a:spcBef>
              <a:spcAft>
                <a:spcPts val="0"/>
              </a:spcAft>
              <a:buNone/>
            </a:pP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37" name="Google Shape;137;p7"/>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7</a:t>
            </a:fld>
            <a:endParaRPr>
              <a:solidFill>
                <a:srgbClr val="748394"/>
              </a:solidFill>
            </a:endParaRPr>
          </a:p>
        </p:txBody>
      </p:sp>
      <p:grpSp>
        <p:nvGrpSpPr>
          <p:cNvPr id="138" name="Google Shape;138;p7"/>
          <p:cNvGrpSpPr/>
          <p:nvPr/>
        </p:nvGrpSpPr>
        <p:grpSpPr>
          <a:xfrm>
            <a:off x="8436324" y="457200"/>
            <a:ext cx="361474" cy="477145"/>
            <a:chOff x="4276825" y="487236"/>
            <a:chExt cx="317500" cy="419100"/>
          </a:xfrm>
        </p:grpSpPr>
        <p:sp>
          <p:nvSpPr>
            <p:cNvPr id="139" name="Google Shape;139;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41" name="Google Shape;141;p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Bulimija nervoza</a:t>
            </a:r>
            <a:endParaRPr/>
          </a:p>
        </p:txBody>
      </p:sp>
      <p:pic>
        <p:nvPicPr>
          <p:cNvPr id="142" name="Google Shape;142;p7"/>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body" idx="1"/>
          </p:nvPr>
        </p:nvSpPr>
        <p:spPr>
          <a:xfrm>
            <a:off x="395536" y="2261255"/>
            <a:ext cx="8568952" cy="4444345"/>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Kada imate poremećaj kompulsivnog ili emocionalnog prejedanja, redovno jedete previše hrane (prejedanje) i osećate nedostatak kontrole nad unošenjem hrane. Možete jesti brzo ili unositi više hrane nego što ste nameravali, čak i kada niste gladni, a možete nastaviti da jedete čak i dugo nakon što ste osetili neprijatnost zbog punog stomaka.</a:t>
            </a:r>
            <a:endParaRPr/>
          </a:p>
          <a:p>
            <a:pPr marL="457200" lvl="0" indent="-381000" algn="l" rtl="0">
              <a:lnSpc>
                <a:spcPct val="100000"/>
              </a:lnSpc>
              <a:spcBef>
                <a:spcPts val="600"/>
              </a:spcBef>
              <a:spcAft>
                <a:spcPts val="0"/>
              </a:spcAft>
              <a:buSzPts val="2400"/>
              <a:buChar char="▸"/>
            </a:pPr>
            <a:r>
              <a:rPr lang="en-US" sz="2000"/>
              <a:t>Nakon epizode prejedanja, može se javiti osećaj krivice, gađenja ili stida zbog sopstvenog ponašanja i količine unete hrane. Ali osoba ne pokušava da se iskupi za ovo ponašanje prekomernim vežbanjem ili pražnjenjem, kao što bi to mogli učiniti pacijenti sa bulimijom ili anoreksijom. osećanje posramljenosti može dovesti do toga da osoba jede sama kako bi sakrila svoje prejedanje.</a:t>
            </a:r>
            <a:endParaRPr/>
          </a:p>
          <a:p>
            <a:pPr marL="457200" lvl="0" indent="-381000" algn="l" rtl="0">
              <a:lnSpc>
                <a:spcPct val="100000"/>
              </a:lnSpc>
              <a:spcBef>
                <a:spcPts val="600"/>
              </a:spcBef>
              <a:spcAft>
                <a:spcPts val="0"/>
              </a:spcAft>
              <a:buSzPts val="2400"/>
              <a:buChar char="▸"/>
            </a:pPr>
            <a:r>
              <a:rPr lang="en-US" sz="2000"/>
              <a:t>Nova runda prejedanja se obično javlja najmanje jednom nedeljno. Osoba može imati normalnu težinu, prekomernu težinu ili može biti gojazna.</a:t>
            </a:r>
            <a:endParaRPr/>
          </a:p>
          <a:p>
            <a:pPr marL="457200" lvl="0" indent="-381000" algn="l" rtl="0">
              <a:lnSpc>
                <a:spcPct val="100000"/>
              </a:lnSpc>
              <a:spcBef>
                <a:spcPts val="600"/>
              </a:spcBef>
              <a:spcAft>
                <a:spcPts val="0"/>
              </a:spcAft>
              <a:buSzPts val="2400"/>
              <a:buChar char="▸"/>
            </a:pP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48" name="Google Shape;148;p8"/>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8</a:t>
            </a:fld>
            <a:endParaRPr>
              <a:solidFill>
                <a:srgbClr val="748394"/>
              </a:solidFill>
            </a:endParaRPr>
          </a:p>
        </p:txBody>
      </p:sp>
      <p:grpSp>
        <p:nvGrpSpPr>
          <p:cNvPr id="149" name="Google Shape;149;p8"/>
          <p:cNvGrpSpPr/>
          <p:nvPr/>
        </p:nvGrpSpPr>
        <p:grpSpPr>
          <a:xfrm>
            <a:off x="8436324" y="457200"/>
            <a:ext cx="361474" cy="477145"/>
            <a:chOff x="4276825" y="487236"/>
            <a:chExt cx="317500" cy="419100"/>
          </a:xfrm>
        </p:grpSpPr>
        <p:sp>
          <p:nvSpPr>
            <p:cNvPr id="150" name="Google Shape;150;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1" name="Google Shape;151;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52" name="Google Shape;152;p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b="1"/>
              <a:t>Poremećaj kompulsivnog prejedanja</a:t>
            </a:r>
            <a:endParaRPr/>
          </a:p>
        </p:txBody>
      </p:sp>
      <p:pic>
        <p:nvPicPr>
          <p:cNvPr id="153" name="Google Shape;153;p8"/>
          <p:cNvPicPr preferRelativeResize="0"/>
          <p:nvPr/>
        </p:nvPicPr>
        <p:blipFill rotWithShape="1">
          <a:blip r:embed="rId3">
            <a:alphaModFix/>
          </a:blip>
          <a:srcRect/>
          <a:stretch/>
        </p:blipFill>
        <p:spPr>
          <a:xfrm>
            <a:off x="8103999" y="1447800"/>
            <a:ext cx="952982" cy="99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body" idx="1"/>
          </p:nvPr>
        </p:nvSpPr>
        <p:spPr>
          <a:xfrm>
            <a:off x="395536" y="2562424"/>
            <a:ext cx="8568952" cy="3838375"/>
          </a:xfrm>
          <a:prstGeom prst="rect">
            <a:avLst/>
          </a:prstGeom>
          <a:noFill/>
          <a:ln>
            <a:noFill/>
          </a:ln>
        </p:spPr>
        <p:txBody>
          <a:bodyPr spcFirstLastPara="1" wrap="square" lIns="0" tIns="0" rIns="0" bIns="0" anchor="t" anchorCtr="0">
            <a:noAutofit/>
          </a:bodyPr>
          <a:lstStyle/>
          <a:p>
            <a:pPr marL="457200" lvl="0" indent="-228600" algn="just" rtl="0">
              <a:lnSpc>
                <a:spcPct val="100000"/>
              </a:lnSpc>
              <a:spcBef>
                <a:spcPts val="600"/>
              </a:spcBef>
              <a:spcAft>
                <a:spcPts val="0"/>
              </a:spcAft>
              <a:buSzPts val="2400"/>
              <a:buNone/>
            </a:pPr>
            <a:endParaRPr/>
          </a:p>
          <a:p>
            <a:pPr marL="457200" lvl="0" indent="-381000" algn="just" rtl="0">
              <a:lnSpc>
                <a:spcPct val="100000"/>
              </a:lnSpc>
              <a:spcBef>
                <a:spcPts val="600"/>
              </a:spcBef>
              <a:spcAft>
                <a:spcPts val="0"/>
              </a:spcAft>
              <a:buSzPts val="2400"/>
              <a:buChar char="▸"/>
            </a:pPr>
            <a:r>
              <a:rPr lang="en-US"/>
              <a:t>U ovoj grupi pacijenata, udeo pojedinaca koji imaju prekomernu težinu ili gojaznost je veći i ove osobe obično vode sedentarni način života.</a:t>
            </a:r>
            <a:endParaRPr/>
          </a:p>
          <a:p>
            <a:pPr marL="76200" lvl="0" indent="0" algn="just" rtl="0">
              <a:lnSpc>
                <a:spcPct val="100000"/>
              </a:lnSpc>
              <a:spcBef>
                <a:spcPts val="600"/>
              </a:spcBef>
              <a:spcAft>
                <a:spcPts val="0"/>
              </a:spcAft>
              <a:buSzPts val="2400"/>
              <a:buNone/>
            </a:pPr>
            <a:endParaRPr/>
          </a:p>
          <a:p>
            <a:pPr marL="76200" lvl="0" indent="0" algn="just" rtl="0">
              <a:lnSpc>
                <a:spcPct val="100000"/>
              </a:lnSpc>
              <a:spcBef>
                <a:spcPts val="600"/>
              </a:spcBef>
              <a:spcAft>
                <a:spcPts val="0"/>
              </a:spcAft>
              <a:buSzPts val="2400"/>
              <a:buNone/>
            </a:pPr>
            <a:r>
              <a:rPr lang="en-US" sz="1600"/>
              <a:t>https://www.deanfreedlandermd.com/eating-disorders?fbclid=IwAR0wkSAJMVHkMeWfRmhM7i5M1L9qljKxnU4Myf9779nDdsuXP2Oui05Ntk0</a:t>
            </a:r>
            <a:endParaRPr/>
          </a:p>
          <a:p>
            <a:pPr marL="457200" lvl="0" indent="-228600" algn="l" rtl="0">
              <a:lnSpc>
                <a:spcPct val="100000"/>
              </a:lnSpc>
              <a:spcBef>
                <a:spcPts val="1000"/>
              </a:spcBef>
              <a:spcAft>
                <a:spcPts val="0"/>
              </a:spcAft>
              <a:buSzPts val="2400"/>
              <a:buNone/>
            </a:pPr>
            <a:endParaRPr sz="2000"/>
          </a:p>
        </p:txBody>
      </p:sp>
      <p:sp>
        <p:nvSpPr>
          <p:cNvPr id="159" name="Google Shape;159;p9"/>
          <p:cNvSpPr txBox="1">
            <a:spLocks noGrp="1"/>
          </p:cNvSpPr>
          <p:nvPr>
            <p:ph type="sldNum" idx="12"/>
          </p:nvPr>
        </p:nvSpPr>
        <p:spPr>
          <a:xfrm>
            <a:off x="0" y="5619650"/>
            <a:ext cx="381000" cy="38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Barlow SemiBold"/>
              <a:buNone/>
            </a:pPr>
            <a:fld id="{00000000-1234-1234-1234-123412341234}" type="slidenum">
              <a:rPr lang="en-US">
                <a:solidFill>
                  <a:srgbClr val="748394"/>
                </a:solidFill>
              </a:rPr>
              <a:t>9</a:t>
            </a:fld>
            <a:endParaRPr>
              <a:solidFill>
                <a:srgbClr val="748394"/>
              </a:solidFill>
            </a:endParaRPr>
          </a:p>
        </p:txBody>
      </p:sp>
      <p:grpSp>
        <p:nvGrpSpPr>
          <p:cNvPr id="160" name="Google Shape;160;p9"/>
          <p:cNvGrpSpPr/>
          <p:nvPr/>
        </p:nvGrpSpPr>
        <p:grpSpPr>
          <a:xfrm>
            <a:off x="8436324" y="457200"/>
            <a:ext cx="361474" cy="477145"/>
            <a:chOff x="4276825" y="487236"/>
            <a:chExt cx="317500" cy="419100"/>
          </a:xfrm>
        </p:grpSpPr>
        <p:sp>
          <p:nvSpPr>
            <p:cNvPr id="161" name="Google Shape;161;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2" name="Google Shape;162;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63" name="Google Shape;163;p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b="1"/>
              <a:t>Poremećaj kompulsivnog prejedanja</a:t>
            </a:r>
            <a:endParaRPr b="1"/>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On-screen Show (4:3)</PresentationFormat>
  <Paragraphs>130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Barlow Light</vt:lpstr>
      <vt:lpstr>Barlow SemiBold</vt:lpstr>
      <vt:lpstr>Arial</vt:lpstr>
      <vt:lpstr>Barlow</vt:lpstr>
      <vt:lpstr>Cambria</vt:lpstr>
      <vt:lpstr>Calibri</vt:lpstr>
      <vt:lpstr>Caius template</vt:lpstr>
      <vt:lpstr> Terapija vežbanjem u lečenju PI – FITT princip  Sanja Mazić, Danka Sinadinović, Stevan Mijomanović,  Irena Aleksić-Hajduković</vt:lpstr>
      <vt:lpstr>Projekat broj: 2021-1-RO01- KA220-HED-38B739A3</vt:lpstr>
      <vt:lpstr>Poremećaj ishrane: Definicija</vt:lpstr>
      <vt:lpstr>Poremećaji u ishrani</vt:lpstr>
      <vt:lpstr>Anoreksija nervoza</vt:lpstr>
      <vt:lpstr>Bulimija nervoza</vt:lpstr>
      <vt:lpstr>Bulimija nervoza</vt:lpstr>
      <vt:lpstr>Poremećaj kompulsivnog prejedanja</vt:lpstr>
      <vt:lpstr>Poremećaj kompulsivnog prejedanja</vt:lpstr>
      <vt:lpstr>Poremećaj ruminacije</vt:lpstr>
      <vt:lpstr>Poremećaj izbegavanja/ograničavanja unosa hrane</vt:lpstr>
      <vt:lpstr>Zdravstveni rizici</vt:lpstr>
      <vt:lpstr>Epidemiologija</vt:lpstr>
      <vt:lpstr>Budite oprezni</vt:lpstr>
      <vt:lpstr>Lečenje</vt:lpstr>
      <vt:lpstr>Terapija vežbanjem u lečenju PI</vt:lpstr>
      <vt:lpstr>Lečenje</vt:lpstr>
      <vt:lpstr>Frekventnost tj. učestalost</vt:lpstr>
      <vt:lpstr>Intenzitet</vt:lpstr>
      <vt:lpstr>Tempo tj. vreme</vt:lpstr>
      <vt:lpstr>Tip tj. vrsta</vt:lpstr>
      <vt:lpstr>Praćenje</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Terapija vežbanjem u lečenju PI – FITT princip  Sanja Mazić, Danka Sinadinović, Stevan Mijomanović,  Irena Aleksić-Hajduković</dc:title>
  <dc:creator>Korisnik</dc:creator>
  <cp:lastModifiedBy>Danka Sinadinović</cp:lastModifiedBy>
  <cp:revision>1</cp:revision>
  <dcterms:created xsi:type="dcterms:W3CDTF">2023-01-29T22:22:43Z</dcterms:created>
  <dcterms:modified xsi:type="dcterms:W3CDTF">2023-06-25T20:13:36Z</dcterms:modified>
</cp:coreProperties>
</file>