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75" r:id="rId3"/>
    <p:sldId id="279" r:id="rId4"/>
    <p:sldId id="276" r:id="rId5"/>
    <p:sldId id="280" r:id="rId6"/>
    <p:sldId id="283" r:id="rId7"/>
    <p:sldId id="282" r:id="rId8"/>
    <p:sldId id="281" r:id="rId9"/>
    <p:sldId id="285" r:id="rId10"/>
    <p:sldId id="284" r:id="rId11"/>
    <p:sldId id="286" r:id="rId12"/>
    <p:sldId id="287" r:id="rId13"/>
    <p:sldId id="288" r:id="rId14"/>
    <p:sldId id="289" r:id="rId15"/>
    <p:sldId id="290" r:id="rId16"/>
    <p:sldId id="297" r:id="rId17"/>
    <p:sldId id="291" r:id="rId18"/>
    <p:sldId id="292" r:id="rId19"/>
    <p:sldId id="293" r:id="rId20"/>
    <p:sldId id="294" r:id="rId21"/>
    <p:sldId id="295" r:id="rId22"/>
    <p:sldId id="278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0A1FA-19EA-4566-A85B-CD25BBE119C7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4B31-FA22-414A-9297-189F9BC6D6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644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9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7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11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79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74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2040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015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7245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90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67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828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288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509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605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14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87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620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36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71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04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734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96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41404" y="4166472"/>
            <a:ext cx="8801751" cy="2691633"/>
            <a:chOff x="-4395163" y="751996"/>
            <a:chExt cx="13539073" cy="3105254"/>
          </a:xfrm>
        </p:grpSpPr>
        <p:sp>
          <p:nvSpPr>
            <p:cNvPr id="12" name="Google Shape;12;p2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395163" y="1285649"/>
              <a:ext cx="102288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833500" y="751996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6572284" y="752119"/>
              <a:ext cx="2571600" cy="2115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395163" y="1285742"/>
              <a:ext cx="10228800" cy="2118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4166467"/>
            <a:ext cx="6058800" cy="204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3" y="5243822"/>
            <a:ext cx="1164637" cy="8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72" name="Google Shape;72;p7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75" name="Google Shape;75;p7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77" name="Google Shape;77;p7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7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" name="Google Shape;79;p7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80" name="Google Shape;80;p7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81" name="Google Shape;81;p7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7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6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45" name="Google Shape;45;p5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5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48" name="Google Shape;48;p5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49" name="Google Shape;49;p5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0" name="Google Shape;50;p5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" name="Google Shape;52;p5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53" name="Google Shape;53;p5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54" name="Google Shape;54;p5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61" name="Google Shape;61;p6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3613200" cy="12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968767"/>
            <a:ext cx="36132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66" name="Google Shape;66;p6"/>
          <p:cNvGrpSpPr/>
          <p:nvPr/>
        </p:nvGrpSpPr>
        <p:grpSpPr>
          <a:xfrm rot="10800000">
            <a:off x="4572000" y="-63"/>
            <a:ext cx="4572000" cy="6876696"/>
            <a:chOff x="8" y="-13862"/>
            <a:chExt cx="4572000" cy="5157522"/>
          </a:xfrm>
        </p:grpSpPr>
        <p:sp>
          <p:nvSpPr>
            <p:cNvPr id="67" name="Google Shape;67;p6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9" name="Google Shape;69;p6"/>
            <p:cNvSpPr/>
            <p:nvPr/>
          </p:nvSpPr>
          <p:spPr>
            <a:xfrm rot="10800000">
              <a:off x="633908" y="382913"/>
              <a:ext cx="3938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799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acsm.org/" TargetMode="External"/><Relationship Id="rId7" Type="http://schemas.openxmlformats.org/officeDocument/2006/relationships/hyperlink" Target="https://www.nhs.uk/mental-health/feelings-symptoms-behaviours/behaviours/eating-disorders/overview/?fbclid=IwAR3cZEsZoVZmOSmXspI2OFJC5XADheSK2n81dqskzMBZPGC2BRxlKekcM8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healthline.com/nutrition/common-eating-disorders?fbclid=IwAR3nu2RVjMwC02h8gOXVcjmaUyWYZT6BIZSGeIEp6lFGOFS_MLb5jd6KHeE#causes" TargetMode="External"/><Relationship Id="rId5" Type="http://schemas.openxmlformats.org/officeDocument/2006/relationships/hyperlink" Target="https://www.mayoclinic.org/diseases-conditions/eating-disorders/symptoms-causes/syc-20353603" TargetMode="External"/><Relationship Id="rId4" Type="http://schemas.openxmlformats.org/officeDocument/2006/relationships/hyperlink" Target="https://www.deanfreedlandermd.com/eating-disorders?fbclid=IwAR0wkSAJMVHkMeWfRmhM7i5M1L9qljKxnU4Myf9779nDdsuXP2Oui05Ntk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ctrTitle"/>
          </p:nvPr>
        </p:nvSpPr>
        <p:spPr>
          <a:xfrm>
            <a:off x="467544" y="4267200"/>
            <a:ext cx="6552728" cy="12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br>
              <a:rPr lang="en" sz="2400" dirty="0">
                <a:solidFill>
                  <a:schemeClr val="accent1"/>
                </a:solidFill>
              </a:rPr>
            </a:br>
            <a:r>
              <a:rPr lang="cs-CZ" sz="2800" dirty="0"/>
              <a:t>Pohybová terapie při léčbě poruch příjmu potravy</a:t>
            </a:r>
            <a:r>
              <a:rPr lang="en-GB" sz="2800" dirty="0"/>
              <a:t> – </a:t>
            </a:r>
            <a:r>
              <a:rPr lang="cs-CZ" sz="2800" dirty="0"/>
              <a:t>pravidlo </a:t>
            </a:r>
            <a:r>
              <a:rPr lang="en-GB" sz="2800" dirty="0"/>
              <a:t>FITT</a:t>
            </a:r>
            <a:br>
              <a:rPr lang="sr-Latn-RS" sz="2800" dirty="0"/>
            </a:br>
            <a:br>
              <a:rPr lang="it-IT" sz="1800" dirty="0"/>
            </a:br>
            <a:r>
              <a:rPr lang="it-IT" sz="1800" dirty="0"/>
              <a:t>Sanja Mazi</a:t>
            </a:r>
            <a:r>
              <a:rPr lang="sr-Latn-RS" sz="1800" dirty="0"/>
              <a:t>ć, Danka Sinadinović, Stevan Mijomanović, </a:t>
            </a:r>
            <a:br>
              <a:rPr lang="sr-Latn-RS" sz="1800" dirty="0"/>
            </a:br>
            <a:r>
              <a:rPr lang="sr-Latn-RS" sz="1800" dirty="0"/>
              <a:t>Irena Aleksić-Hajduković</a:t>
            </a:r>
            <a:endParaRPr sz="1800" dirty="0"/>
          </a:p>
        </p:txBody>
      </p:sp>
      <p:sp>
        <p:nvSpPr>
          <p:cNvPr id="3" name="Rectangle 2"/>
          <p:cNvSpPr/>
          <p:nvPr/>
        </p:nvSpPr>
        <p:spPr>
          <a:xfrm>
            <a:off x="683569" y="1765266"/>
            <a:ext cx="76443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en" sz="6000" b="1" kern="0" dirty="0">
                <a:solidFill>
                  <a:srgbClr val="2170CC"/>
                </a:solidFill>
                <a:latin typeface="Arial"/>
                <a:cs typeface="Arial"/>
                <a:sym typeface="Arial"/>
              </a:rPr>
              <a:t>Connected 4 Health</a:t>
            </a:r>
            <a:endParaRPr lang="it-IT" sz="6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43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2327950"/>
            <a:ext cx="8568952" cy="41431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sz="2000" dirty="0"/>
              <a:t>Ruminace (přežvykování) je porucha, při které po jídle dochází k opakovanému a vytrvalému navracení potravy do úst. Není to způsobeno nemocí či jinou poruchou příjmu potravy, jako např. anorexie, bulimie nebo záchvatovité přejídání. Potrava je navrácena do úst bez nevolnosti nebo dávení a navracení potravy nemusí být úmyslné. Navrácená potrava je někdy přežvykována a opět spolknuta či vyplivnuta. </a:t>
            </a:r>
          </a:p>
          <a:p>
            <a:r>
              <a:rPr lang="cs-CZ" sz="2000" dirty="0"/>
              <a:t>Ruminace může vést k podvýživě, pokud osoby trpící touto poruchou potravu vyplivují nebo pokud snižují svůj příjem stravy, aby tomuto chování zabránily. Výskyt poruchy může být častější u malých dětí nebo u osob s mentálním postižením. 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Ruminace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63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2438400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sz="2000" dirty="0"/>
              <a:t>Porucha se vyznačuje neschopností uspokojit minimální denní výživové požadavky, protože osoby, které poruchou trpí, nemají zájem jíst. Vyhýbají se potravě s určitými smyslovými charakteristikami, jako je barva, textura, vůně nebo chuť, nebo se obávají možných následků požití potravy, jako je strach z udušení. K odmítání potravy ze strachu z přibývání na váze nedochází.  </a:t>
            </a:r>
          </a:p>
          <a:p>
            <a:r>
              <a:rPr lang="cs-CZ" sz="2000" dirty="0"/>
              <a:t>Porucha může mít za následek výrazný úbytek hmotnosti nebo nepřibývání na váze v dětství. Stejně tak se mohou objevit nutriční deficity, které mohou vést ke zdravotním problémům. </a:t>
            </a:r>
            <a:endParaRPr lang="en-US" sz="2000" dirty="0"/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Porucha vyhýbání se/omezování příjmu potravy 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Poruchy příjmu potravy mohou poškodit srdce, trávicí systém, kosti, ústa a mohou vést k dalším onemocněním. </a:t>
            </a:r>
          </a:p>
          <a:p>
            <a:pPr marL="76200" indent="0">
              <a:buNone/>
            </a:pPr>
            <a:endParaRPr lang="en-US" dirty="0"/>
          </a:p>
          <a:p>
            <a:r>
              <a:rPr lang="cs-CZ" b="1" dirty="0"/>
              <a:t>Komplikace</a:t>
            </a:r>
            <a:r>
              <a:rPr lang="en-US" b="1" dirty="0"/>
              <a:t>: </a:t>
            </a:r>
            <a:r>
              <a:rPr lang="cs-CZ" dirty="0"/>
              <a:t>deprese a úzkosti, sebevražedné myšlenky nebo chování, problémy s růstem a vývojem, sociální a vztahové problémy, užívání návykových látek, potíže v práci či ve  škole, smrt. 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Zdravotní rizika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6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405384" y="2438400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Poruchou přijmu potravy může trpět kdokoliv, nejčastěji však dopívající ve věku 13 až 17 let. </a:t>
            </a:r>
          </a:p>
          <a:p>
            <a:pPr marL="76200" indent="0">
              <a:buNone/>
            </a:pPr>
            <a:r>
              <a:rPr lang="en-US" sz="1600" dirty="0"/>
              <a:t>https://www.nhs.uk/mental-health/feelings-symptoms-behaviours/behaviours/eating-disorders/overview/?fbclid=IwAR3cZEsZoVZmOSmXspI2OFJC5XADheSK2n81dqskzMBZPGC2BRxlKekcM80</a:t>
            </a:r>
          </a:p>
          <a:p>
            <a:r>
              <a:rPr lang="cs-CZ" dirty="0"/>
              <a:t>AN postihuje kolem 0,5% mladých žen v západních zemích. </a:t>
            </a:r>
          </a:p>
          <a:p>
            <a:r>
              <a:rPr lang="cs-CZ" dirty="0"/>
              <a:t>BN postihuje kolem 2% mladých žen v západních zemích. </a:t>
            </a:r>
          </a:p>
          <a:p>
            <a:r>
              <a:rPr lang="cs-CZ" dirty="0"/>
              <a:t>Prevalence u mužů je asi desetinová ve srovnání s výskytem u žen. </a:t>
            </a:r>
          </a:p>
          <a:p>
            <a:pPr marL="76200" indent="0">
              <a:buNone/>
            </a:pPr>
            <a:r>
              <a:rPr lang="en-US" sz="1600" dirty="0"/>
              <a:t>Hsu, L.G. ,1996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13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Epidemiologie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581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Pacienti mají obvykle </a:t>
            </a:r>
            <a:r>
              <a:rPr lang="cs-CZ" b="1" dirty="0"/>
              <a:t>podváhu</a:t>
            </a:r>
            <a:r>
              <a:rPr lang="en-US" b="1" dirty="0"/>
              <a:t>.</a:t>
            </a:r>
            <a:endParaRPr lang="cs-CZ" b="1" dirty="0"/>
          </a:p>
          <a:p>
            <a:r>
              <a:rPr lang="cs-CZ" dirty="0"/>
              <a:t>Věnujte pozornost stravovacím návykům a přesvědčením, které mohu signalizovat nezdravé chování, a také tlaku okolí, který může vyvolat poruchy příjmu potravy. </a:t>
            </a:r>
            <a:endParaRPr lang="en-US" dirty="0"/>
          </a:p>
          <a:p>
            <a:r>
              <a:rPr lang="cs-CZ" dirty="0"/>
              <a:t>Mezi varovné signály, které mohu naznačovat poruchu přijmu potravy, patří i </a:t>
            </a:r>
            <a:r>
              <a:rPr lang="cs-CZ" b="1" dirty="0"/>
              <a:t>nadměrné cvičení</a:t>
            </a:r>
            <a:r>
              <a:rPr lang="cs-CZ" dirty="0"/>
              <a:t>. </a:t>
            </a:r>
          </a:p>
          <a:p>
            <a:pPr marL="76200" indent="0">
              <a:buNone/>
            </a:pPr>
            <a:r>
              <a:rPr lang="sr-Latn-RS" sz="1600" dirty="0"/>
              <a:t>https://www.deanfreedlandermd.com/eating-disorders?fbclid=IwAR0wkSAJMVHkMeWfRmhM7i5M1L9qljKxnU4Myf9779nDdsuXP2Oui05Ntk0</a:t>
            </a:r>
            <a:endParaRPr sz="16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Čemu věnovat pozornost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13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Plány léčby poruch příjmu potravy jsou specificky přizpůsobeny každému pacientovi </a:t>
            </a:r>
            <a:r>
              <a:rPr lang="en-US" sz="2000" dirty="0"/>
              <a:t>a </a:t>
            </a:r>
            <a:r>
              <a:rPr lang="cs-CZ" sz="2000" dirty="0"/>
              <a:t>mohou zahrnovat kombinaci více terapií</a:t>
            </a:r>
            <a:r>
              <a:rPr lang="en-US" sz="2000" dirty="0"/>
              <a:t>:</a:t>
            </a:r>
            <a:endParaRPr lang="cs-CZ" sz="2000" dirty="0"/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Výživové poradenství</a:t>
            </a:r>
          </a:p>
          <a:p>
            <a:pPr lvl="1"/>
            <a:r>
              <a:rPr lang="cs-CZ" sz="2000" dirty="0"/>
              <a:t>Psychoterapie</a:t>
            </a:r>
            <a:endParaRPr lang="en-US" sz="2000" dirty="0"/>
          </a:p>
          <a:p>
            <a:pPr lvl="1"/>
            <a:r>
              <a:rPr lang="cs-CZ" sz="2000" dirty="0"/>
              <a:t>Medikace</a:t>
            </a:r>
            <a:r>
              <a:rPr lang="en-US" sz="2000" dirty="0"/>
              <a:t> </a:t>
            </a:r>
          </a:p>
          <a:p>
            <a:pPr marL="533400" lvl="1" indent="0">
              <a:buNone/>
            </a:pPr>
            <a:r>
              <a:rPr lang="en-US" sz="1600" dirty="0"/>
              <a:t>https://www.healthline.com/nutrition/common-eating-disorders?fbclid=IwAR3nu2RVjMwC02h8gOXVcjmaUyWYZT6BIZSGeIEp6lFGOFS_MLb5jd6KHeE#do-you-have-one</a:t>
            </a:r>
          </a:p>
          <a:p>
            <a:pPr marL="533400" lvl="1" indent="0"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cs-CZ" sz="2000" dirty="0"/>
              <a:t>Díky léčbě se může většina pacientů s poruchou příjmu potravy vyléčit. </a:t>
            </a:r>
            <a:endParaRPr lang="en-US" sz="2000" dirty="0"/>
          </a:p>
          <a:p>
            <a:pPr marL="76200" indent="0">
              <a:spcBef>
                <a:spcPts val="0"/>
              </a:spcBef>
              <a:buNone/>
            </a:pPr>
            <a:r>
              <a:rPr lang="en-US" sz="1600" dirty="0"/>
              <a:t>https://www.nhs.uk/mental-health/feelings-symptoms-behaviours/behaviours/eating-disorders/overview/?fbclid=IwAR3cZEsZoVZmOSmXspI2OFJC5XADheSK2n81dqskzMBZPGC2BRxlKekcM80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Léčba</a:t>
            </a:r>
            <a:r>
              <a:rPr lang="en-US" b="1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45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cs-CZ" dirty="0"/>
              <a:t>Ačkoliv je u mnoha psychických potíží cvičení účinné, často se na něj jako na potenciální doplněk léčby poruch příjmu potravy zapomíná. 		</a:t>
            </a:r>
            <a:r>
              <a:rPr lang="en-GB" dirty="0"/>
              <a:t> </a:t>
            </a:r>
            <a:r>
              <a:rPr lang="en-GB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	       </a:t>
            </a:r>
            <a:r>
              <a:rPr lang="en-GB" sz="1800" dirty="0"/>
              <a:t>(Cook et al., 2016)</a:t>
            </a:r>
            <a:endParaRPr lang="en-GB" dirty="0"/>
          </a:p>
          <a:p>
            <a:r>
              <a:rPr lang="cs-CZ" dirty="0"/>
              <a:t>Intervence, které zahrnují pečlivé sledování a nutriční podporu při pohybových aktivitách, mohou být pro jedince s poruchami příjmu potravy zdraví prospěšné</a:t>
            </a:r>
            <a:r>
              <a:rPr lang="en-GB" dirty="0"/>
              <a:t>. </a:t>
            </a:r>
            <a:r>
              <a:rPr lang="en-US" sz="1800" dirty="0"/>
              <a:t>(Quesnel et al., 2020)</a:t>
            </a:r>
          </a:p>
          <a:p>
            <a:pPr marL="76200" indent="0" algn="r">
              <a:buNone/>
            </a:pPr>
            <a:endParaRPr lang="en-US" sz="1800" dirty="0"/>
          </a:p>
          <a:p>
            <a:r>
              <a:rPr lang="cs-CZ" sz="1800" dirty="0"/>
              <a:t>Na základě kvalitativní studie poskytuje</a:t>
            </a:r>
            <a:r>
              <a:rPr lang="en-US" sz="1800" dirty="0"/>
              <a:t> Quesnel et al. 2020 </a:t>
            </a:r>
            <a:r>
              <a:rPr lang="cs-CZ" sz="1800" dirty="0"/>
              <a:t>konkrétní doporučení pro pohybovou terapii</a:t>
            </a:r>
            <a:r>
              <a:rPr lang="en-US" sz="1800" dirty="0"/>
              <a:t> </a:t>
            </a:r>
            <a:r>
              <a:rPr lang="cs-CZ" sz="1800" dirty="0"/>
              <a:t>při léčbě poruch příjmu potravy podle pravidla FITT. </a:t>
            </a:r>
            <a:endParaRPr lang="en-US" sz="1800" dirty="0"/>
          </a:p>
          <a:p>
            <a:pPr marL="76200" indent="0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Pohybová terapie při léčbě poruch příjmu potravy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38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Léčba</a:t>
            </a:r>
            <a:r>
              <a:rPr lang="en-US" b="1" dirty="0"/>
              <a:t> </a:t>
            </a:r>
            <a:endParaRPr lang="it-IT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C7616037-4811-978C-11E4-F51925918F9E}"/>
              </a:ext>
            </a:extLst>
          </p:cNvPr>
          <p:cNvSpPr txBox="1">
            <a:spLocks/>
          </p:cNvSpPr>
          <p:nvPr/>
        </p:nvSpPr>
        <p:spPr>
          <a:xfrm>
            <a:off x="767375" y="24259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F</a:t>
            </a:r>
            <a:r>
              <a:rPr lang="en-US" altLang="en-US" sz="3200" b="1" kern="0" dirty="0"/>
              <a:t> </a:t>
            </a:r>
            <a:r>
              <a:rPr lang="cs-CZ" altLang="en-US" sz="3200" b="1" kern="0" dirty="0"/>
              <a:t>Frekvence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I</a:t>
            </a:r>
            <a:r>
              <a:rPr lang="en-US" altLang="en-US" sz="3200" b="1" kern="0" dirty="0">
                <a:solidFill>
                  <a:srgbClr val="C00000"/>
                </a:solidFill>
              </a:rPr>
              <a:t> </a:t>
            </a:r>
            <a:r>
              <a:rPr lang="cs-CZ" altLang="en-US" sz="3200" b="1" kern="0" dirty="0"/>
              <a:t>Intenzita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T</a:t>
            </a:r>
            <a:r>
              <a:rPr lang="en-US" altLang="en-US" sz="3200" b="1" kern="0" dirty="0">
                <a:solidFill>
                  <a:srgbClr val="C00000"/>
                </a:solidFill>
              </a:rPr>
              <a:t> </a:t>
            </a:r>
            <a:r>
              <a:rPr lang="cs-CZ" altLang="en-US" sz="3200" b="1" kern="0" dirty="0"/>
              <a:t>Trvání</a:t>
            </a:r>
            <a:r>
              <a:rPr lang="en-US" altLang="en-US" sz="3200" kern="0" dirty="0"/>
              <a:t> </a:t>
            </a:r>
            <a:r>
              <a:rPr lang="en-US" altLang="en-US" i="1" kern="0" dirty="0"/>
              <a:t>	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T </a:t>
            </a:r>
            <a:r>
              <a:rPr lang="en-US" altLang="en-US" sz="3200" b="1" kern="0" dirty="0" err="1"/>
              <a:t>Typ</a:t>
            </a:r>
            <a:endParaRPr lang="en-US" altLang="en-US" sz="3200" b="1" kern="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95EF11E-8E1A-1F1B-B7ED-93DC074D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7200"/>
            <a:ext cx="3671888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acsmlogo3">
            <a:extLst>
              <a:ext uri="{FF2B5EF4-FFF2-40B4-BE49-F238E27FC236}">
                <a16:creationId xmlns:a16="http://schemas.microsoft.com/office/drawing/2014/main" id="{F0D25E33-04CF-270A-88EB-6D0AAEB0F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81200"/>
            <a:ext cx="1598612" cy="147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30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S pohybovou terapií lze začít jedenkrát týdně a pokračovat až do frekvence 5-6 dní týdně. </a:t>
            </a:r>
          </a:p>
          <a:p>
            <a:r>
              <a:rPr lang="cs-CZ" dirty="0"/>
              <a:t>Pozorování </a:t>
            </a:r>
            <a:r>
              <a:rPr lang="en-US" dirty="0"/>
              <a:t>(</a:t>
            </a:r>
            <a:r>
              <a:rPr lang="cs-CZ" dirty="0"/>
              <a:t>např. elektrolyty</a:t>
            </a:r>
            <a:r>
              <a:rPr lang="en-US" dirty="0"/>
              <a:t>)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Frekvence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09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Individuální, podle toho, jak se pacient cítí</a:t>
            </a:r>
            <a:endParaRPr lang="en-US" dirty="0"/>
          </a:p>
          <a:p>
            <a:r>
              <a:rPr lang="cs-CZ" dirty="0"/>
              <a:t>Postupujte od lehčího cvičení</a:t>
            </a:r>
            <a:r>
              <a:rPr lang="en-US" dirty="0"/>
              <a:t>(</a:t>
            </a:r>
            <a:r>
              <a:rPr lang="cs-CZ" dirty="0"/>
              <a:t>tj. pacient je schopen konverzovat</a:t>
            </a:r>
            <a:r>
              <a:rPr lang="en-US" dirty="0"/>
              <a:t>) </a:t>
            </a:r>
            <a:r>
              <a:rPr lang="cs-CZ" dirty="0"/>
              <a:t>ke středně intenzivnímu </a:t>
            </a:r>
            <a:r>
              <a:rPr lang="en-US" dirty="0"/>
              <a:t>(</a:t>
            </a:r>
            <a:r>
              <a:rPr lang="cs-CZ" dirty="0"/>
              <a:t>tj. pacient se zadýchává</a:t>
            </a:r>
            <a:r>
              <a:rPr lang="en-US" dirty="0"/>
              <a:t>)</a:t>
            </a:r>
          </a:p>
          <a:p>
            <a:r>
              <a:rPr lang="cs-CZ" dirty="0"/>
              <a:t>Odporové cvičení – aby cvičení vedlo k obnovení ztracené svalové hmoty, musí být intenzita dostatečná</a:t>
            </a:r>
            <a:endParaRPr lang="en-US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Intenzita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966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614975" y="1066800"/>
            <a:ext cx="6757800" cy="91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39700"/>
            <a:r>
              <a:rPr lang="cs-CZ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Číslo projektu</a:t>
            </a:r>
            <a:r>
              <a:rPr lang="en-US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: 2021-1-RO01- KA220-HED-38B739A3</a:t>
            </a:r>
          </a:p>
        </p:txBody>
      </p:sp>
      <p:sp>
        <p:nvSpPr>
          <p:cNvPr id="167" name="Google Shape;167;p14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168" name="Google Shape;168;p14"/>
          <p:cNvGrpSpPr/>
          <p:nvPr/>
        </p:nvGrpSpPr>
        <p:grpSpPr>
          <a:xfrm>
            <a:off x="8391682" y="609600"/>
            <a:ext cx="450753" cy="450708"/>
            <a:chOff x="3277794" y="2969995"/>
            <a:chExt cx="457200" cy="457200"/>
          </a:xfrm>
        </p:grpSpPr>
        <p:sp>
          <p:nvSpPr>
            <p:cNvPr id="169" name="Google Shape;169;p14"/>
            <p:cNvSpPr/>
            <p:nvPr/>
          </p:nvSpPr>
          <p:spPr>
            <a:xfrm>
              <a:off x="3277794" y="2969995"/>
              <a:ext cx="457200" cy="171450"/>
            </a:xfrm>
            <a:custGeom>
              <a:avLst/>
              <a:gdLst/>
              <a:ahLst/>
              <a:cxnLst/>
              <a:rect l="l" t="t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430194" y="3189070"/>
              <a:ext cx="304800" cy="238125"/>
            </a:xfrm>
            <a:custGeom>
              <a:avLst/>
              <a:gdLst/>
              <a:ahLst/>
              <a:cxnLst/>
              <a:rect l="l" t="t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3277794" y="3255745"/>
              <a:ext cx="304800" cy="171450"/>
            </a:xfrm>
            <a:custGeom>
              <a:avLst/>
              <a:gdLst/>
              <a:ahLst/>
              <a:cxnLst/>
              <a:rect l="l" t="t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" name="Google Shape;166;p14">
            <a:extLst>
              <a:ext uri="{FF2B5EF4-FFF2-40B4-BE49-F238E27FC236}">
                <a16:creationId xmlns:a16="http://schemas.microsoft.com/office/drawing/2014/main" id="{E1B10DEC-FA12-B536-5024-BDB6BBE291AC}"/>
              </a:ext>
            </a:extLst>
          </p:cNvPr>
          <p:cNvSpPr txBox="1">
            <a:spLocks/>
          </p:cNvSpPr>
          <p:nvPr/>
        </p:nvSpPr>
        <p:spPr>
          <a:xfrm>
            <a:off x="614975" y="3645024"/>
            <a:ext cx="49685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▸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▹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39700" indent="0" algn="ctr">
              <a:buFont typeface="Arial"/>
              <a:buNone/>
            </a:pPr>
            <a:r>
              <a:rPr lang="cs-CZ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Podpora Evropské komise při přípravě této prezentace nezahrnuje obsah prezentace, který odráží pouze názory autorů, a Komise nenese odpovědnost za jakékoliv použití informací v ní obsažených.</a:t>
            </a:r>
            <a:endParaRPr lang="cs-CZ" sz="14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cs-CZ" sz="14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SzPts val="1100"/>
              <a:buFont typeface="Arial"/>
              <a:buNone/>
            </a:pPr>
            <a:endParaRPr lang="cs-CZ" sz="14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cs-CZ" sz="1400" dirty="0">
              <a:solidFill>
                <a:schemeClr val="accent2"/>
              </a:solidFill>
            </a:endParaRPr>
          </a:p>
        </p:txBody>
      </p:sp>
      <p:pic>
        <p:nvPicPr>
          <p:cNvPr id="5" name="Obrázek 4" descr="Obsah obrázku Písmo, snímek obrazovky, Elektricky modrá, Grafika&#10;&#10;Popis byl vytvořen automaticky">
            <a:extLst>
              <a:ext uri="{FF2B5EF4-FFF2-40B4-BE49-F238E27FC236}">
                <a16:creationId xmlns:a16="http://schemas.microsoft.com/office/drawing/2014/main" id="{7423F148-5CF6-247D-0485-F111398FD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537" y="2564904"/>
            <a:ext cx="4778990" cy="10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76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Odstupňované cvičení</a:t>
            </a:r>
          </a:p>
          <a:p>
            <a:r>
              <a:rPr lang="cs-CZ" dirty="0"/>
              <a:t>Začněte s 10 min, poté 20 min a 30 min</a:t>
            </a:r>
            <a:endParaRPr lang="en-GB" dirty="0"/>
          </a:p>
          <a:p>
            <a:r>
              <a:rPr lang="cs-CZ" dirty="0"/>
              <a:t>Stupňujte intenzitu cvičení </a:t>
            </a:r>
            <a:endParaRPr lang="en-US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Trvání (čas)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546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Začnete s cvičením zaměřeným na protahování, např. </a:t>
            </a:r>
            <a:r>
              <a:rPr lang="cs-CZ" dirty="0" err="1"/>
              <a:t>stretching</a:t>
            </a:r>
            <a:endParaRPr lang="en-US" dirty="0"/>
          </a:p>
          <a:p>
            <a:r>
              <a:rPr lang="cs-CZ" dirty="0"/>
              <a:t>Zařaďte odporový trénink – nejdůležitějším typem aktivity je </a:t>
            </a:r>
            <a:r>
              <a:rPr lang="en-US" dirty="0"/>
              <a:t> </a:t>
            </a:r>
            <a:r>
              <a:rPr lang="cs-CZ" b="1" dirty="0"/>
              <a:t>silový</a:t>
            </a:r>
            <a:r>
              <a:rPr lang="en-US" dirty="0"/>
              <a:t> </a:t>
            </a:r>
            <a:r>
              <a:rPr lang="cs-CZ" dirty="0"/>
              <a:t>nebo</a:t>
            </a:r>
            <a:r>
              <a:rPr lang="en-US" dirty="0"/>
              <a:t> </a:t>
            </a:r>
            <a:r>
              <a:rPr lang="cs-CZ" b="1" dirty="0"/>
              <a:t>odporový</a:t>
            </a:r>
            <a:r>
              <a:rPr lang="en-US" b="1" dirty="0"/>
              <a:t> </a:t>
            </a:r>
            <a:r>
              <a:rPr lang="cs-CZ" b="1" dirty="0"/>
              <a:t>trénink</a:t>
            </a:r>
            <a:endParaRPr lang="en-US" b="1" dirty="0"/>
          </a:p>
          <a:p>
            <a:r>
              <a:rPr lang="cs-CZ" dirty="0"/>
              <a:t>Kardiovaskulární trénink zařazujte opatrně – může dojít k nadužívání. Volte turistiku a skupinové hry. </a:t>
            </a:r>
            <a:endParaRPr lang="en-US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08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2276872"/>
            <a:ext cx="4392487" cy="92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cs-CZ" sz="4000" b="1" dirty="0"/>
              <a:t>Kontrola </a:t>
            </a:r>
            <a:r>
              <a:rPr lang="en-US" sz="4000" b="1" dirty="0"/>
              <a:t> </a:t>
            </a:r>
            <a:endParaRPr sz="2800" dirty="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381000" y="2971800"/>
            <a:ext cx="4036640" cy="18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buNone/>
            </a:pPr>
            <a:r>
              <a:rPr lang="cs-CZ" dirty="0"/>
              <a:t>Pacienty neustále monitorujte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b="1" dirty="0">
              <a:solidFill>
                <a:schemeClr val="accent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22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31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304800"/>
            <a:ext cx="4392487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sz="2800" dirty="0"/>
              <a:t>Použité zdroje</a:t>
            </a:r>
            <a:endParaRPr sz="2800" dirty="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179513" y="851950"/>
            <a:ext cx="4392487" cy="55488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Cook BJ,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Wonderlich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SA, Mitchell JE, Thompson R, Sherman R, McCallum K. Exercise in Eating Disorders Treatment: Systematic Review and Proposal of Guidelines. Med Sci Sports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Exerc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. 2016 Jul;48(7):1408-14.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doi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: 10.1249/MSS.0000000000000912.</a:t>
            </a:r>
          </a:p>
          <a:p>
            <a:pPr marL="171450" indent="-171450" algn="just">
              <a:spcBef>
                <a:spcPts val="0"/>
              </a:spcBef>
            </a:pPr>
            <a:r>
              <a:rPr lang="en-US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Hsu, L. G. (1996). Epidemiology of the eating disorders.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Psychiatric Clinics of North America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(4), 681-700.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Quesnel, D. A., Cook, B., &amp; </a:t>
            </a:r>
            <a:r>
              <a:rPr lang="en-GB" sz="12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Caperchione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C. (2020). Guiding principles to inform future exercise protocols for eating disorder treatment. </a:t>
            </a:r>
            <a:r>
              <a:rPr lang="en-GB" sz="12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Health &amp; Fitness Journal of Canada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2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(2), 3-15.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American College of Sports Medicine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3"/>
              </a:rPr>
              <a:t>https://www.acsm.org/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Dean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Freedlander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MD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4"/>
              </a:rPr>
              <a:t>https://www.deanfreedlandermd.com/eating-disorders?fbclid=IwAR0wkSAJMVHkMeWfRmhM7i5M1L9qljKxnU4Myf9779nDdsuXP2Oui05Ntk0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Mayo Clinic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5"/>
              </a:rPr>
              <a:t>https://www.mayoclinic.org/diseases-conditions/eating-disorders/symptoms-causes/syc-20353603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Healthline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6"/>
              </a:rPr>
              <a:t>https://www.healthline.com/nutrition/common-eating-disorders?fbclid=IwAR3nu2RVjMwC02h8gOXVcjmaUyWYZT6BIZSGeIEp6lFGOFS_MLb5jd6KHeE#causes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NHS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7"/>
              </a:rPr>
              <a:t>https://www.nhs.uk/mental-health/feelings-symptoms-behaviours/behaviours/eating-disorders/overview/?fbclid=IwAR3cZEsZoVZmOSmXspI2OFJC5XADheSK2n81dqskzMBZPGC2BRxlKekcM80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buNone/>
            </a:pPr>
            <a:endParaRPr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23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2800" b="1" dirty="0"/>
              <a:t>Porucha přijmu potravy je duševní porucha, při které se lidé prostřednictvím jídla vyrovnávají s vlastními pocity a složitými životními situacemi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r>
              <a:rPr lang="cs-CZ" sz="2800" dirty="0"/>
              <a:t>Nezdravé chování ve stravování může zahrnovat přejídání se, omezování jídla nebo obavy o svou váhu a postavu</a:t>
            </a:r>
          </a:p>
          <a:p>
            <a:pPr marL="76200" indent="0">
              <a:buNone/>
            </a:pPr>
            <a:r>
              <a:rPr lang="sr-Latn-RS" sz="1600" dirty="0"/>
              <a:t>https://www.nhs.uk/mental-health/feelings-symptoms-behaviours/behaviours/eating-disorders/overview/?fbclid=IwAR3cZEsZoVZmOSmXspI2OFJC5XADheSK2n81dqskzMBZPGC2BRxlKekcM80</a:t>
            </a:r>
            <a:endParaRPr sz="16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3</a:t>
            </a:fld>
            <a:endParaRPr kern="0">
              <a:solidFill>
                <a:srgbClr val="7483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 poruchy přijmu potravy </a:t>
            </a:r>
            <a:endParaRPr lang="it-IT" dirty="0"/>
          </a:p>
        </p:txBody>
      </p:sp>
      <p:grpSp>
        <p:nvGrpSpPr>
          <p:cNvPr id="3" name="Google Shape;204;p18">
            <a:extLst>
              <a:ext uri="{FF2B5EF4-FFF2-40B4-BE49-F238E27FC236}">
                <a16:creationId xmlns:a16="http://schemas.microsoft.com/office/drawing/2014/main" id="{FF008CE6-B16F-9266-A61E-88BB824ED647}"/>
              </a:ext>
            </a:extLst>
          </p:cNvPr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4" name="Google Shape;205;p18">
              <a:extLst>
                <a:ext uri="{FF2B5EF4-FFF2-40B4-BE49-F238E27FC236}">
                  <a16:creationId xmlns:a16="http://schemas.microsoft.com/office/drawing/2014/main" id="{3BBB5046-D41D-4860-BA84-6B7D75E8115B}"/>
                </a:ext>
              </a:extLst>
            </p:cNvPr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206;p18">
              <a:extLst>
                <a:ext uri="{FF2B5EF4-FFF2-40B4-BE49-F238E27FC236}">
                  <a16:creationId xmlns:a16="http://schemas.microsoft.com/office/drawing/2014/main" id="{512D8273-3021-9765-6ACB-958EFB3F4229}"/>
                </a:ext>
              </a:extLst>
            </p:cNvPr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73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5"/>
            <a:ext cx="8568952" cy="282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800" dirty="0"/>
              <a:t>Anorexia nervosa [AN] </a:t>
            </a:r>
            <a:endParaRPr lang="cs-CZ" sz="2800" dirty="0"/>
          </a:p>
          <a:p>
            <a:r>
              <a:rPr lang="en-US" sz="2800" dirty="0"/>
              <a:t>Bulimia nervosa [BN] </a:t>
            </a:r>
            <a:endParaRPr lang="cs-CZ" sz="2800" dirty="0"/>
          </a:p>
          <a:p>
            <a:r>
              <a:rPr lang="cs-CZ" sz="2800" dirty="0"/>
              <a:t>Záchvatovité přejídání (psychogenní přejídání)</a:t>
            </a:r>
            <a:endParaRPr lang="en-US" sz="2800" dirty="0"/>
          </a:p>
          <a:p>
            <a:r>
              <a:rPr lang="cs-CZ" sz="2800" dirty="0"/>
              <a:t>Ruminace </a:t>
            </a:r>
            <a:endParaRPr lang="en-US" sz="2800" dirty="0"/>
          </a:p>
          <a:p>
            <a:r>
              <a:rPr lang="cs-CZ" sz="2800" dirty="0"/>
              <a:t>Porucha vyhýbání se/omezování příjmu potravy </a:t>
            </a:r>
            <a:endParaRPr lang="en-US" sz="28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přijmu potravy 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7CAC4-E9EB-E721-76EA-36E98AFAC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321" y="1747800"/>
            <a:ext cx="1034005" cy="107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5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6"/>
            <a:ext cx="8568952" cy="42157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2000" dirty="0" err="1"/>
              <a:t>Anorexia</a:t>
            </a:r>
            <a:r>
              <a:rPr lang="cs-CZ" sz="2000" dirty="0"/>
              <a:t> </a:t>
            </a:r>
            <a:r>
              <a:rPr lang="cs-CZ" sz="2000" dirty="0" err="1"/>
              <a:t>nervosa</a:t>
            </a:r>
            <a:r>
              <a:rPr lang="cs-CZ" sz="2000" dirty="0"/>
              <a:t> či mentální anorexie</a:t>
            </a:r>
            <a:r>
              <a:rPr lang="en-US" sz="2000" dirty="0"/>
              <a:t>— </a:t>
            </a:r>
            <a:r>
              <a:rPr lang="cs-CZ" sz="2000" dirty="0"/>
              <a:t>často nazývaná pouze anorexie</a:t>
            </a:r>
            <a:r>
              <a:rPr lang="en-US" sz="2000" dirty="0"/>
              <a:t>— </a:t>
            </a:r>
            <a:r>
              <a:rPr lang="cs-CZ" sz="2000" dirty="0"/>
              <a:t>je potenciálně život ohrožující porucha přijmu potravy, která je charakterizovaná abnormálně nízkou tělesnou hmotností, intenzivním strachem z přibírání na váze a zkresleným vnímáním hmotnosti či tělesné postavy. Lidé trpící anorexií vyvíjejí extrémní úsilí na to, aby měli svoji hmotnost a postavu pod kontrolou, což často výrazně ovlivňuje jejich zdraví a zasahuje do jejich života. </a:t>
            </a:r>
          </a:p>
          <a:p>
            <a:pPr>
              <a:spcBef>
                <a:spcPts val="1000"/>
              </a:spcBef>
            </a:pPr>
            <a:r>
              <a:rPr lang="cs-CZ" sz="2000" dirty="0"/>
              <a:t>Lidé s anorexií nadměrně omezují příjem kalorií nebo používají další metody, jak zhubnout, jako např. přehnaně cvičí, užívají projímadla nebo po jídle zvrací. Snaha o snížení váhy může u člověka s podváhou způsobit vážné zdravotní problémy a může vést až ke smrtelnému vyhladovění. </a:t>
            </a:r>
          </a:p>
          <a:p>
            <a:pPr marL="76200" indent="0">
              <a:spcBef>
                <a:spcPts val="1000"/>
              </a:spcBef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Anorexia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205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5205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/>
              <a:t>Bulimia nervosa — </a:t>
            </a:r>
            <a:r>
              <a:rPr lang="cs-CZ" sz="2000" dirty="0"/>
              <a:t>běžně nazývaná bulimie</a:t>
            </a:r>
            <a:r>
              <a:rPr lang="en-US" sz="2000" dirty="0"/>
              <a:t>—</a:t>
            </a:r>
            <a:r>
              <a:rPr lang="cs-CZ" sz="2000" dirty="0"/>
              <a:t>je vážná, potenciálně život ohrožující porucha přijmu potravy. Při bulimii dochází k záchvatům přejídání a následnému vyprazdňování, při kterém se dostavuje pocit z nedostatečné kontroly nad jídlem. Mnoho lidí s bulimií také omezuje jídlo během dne, což často vede k dalšímu přejídání a vyprazdňování. </a:t>
            </a:r>
          </a:p>
          <a:p>
            <a:r>
              <a:rPr lang="cs-CZ" sz="2000" dirty="0"/>
              <a:t>Během těchto epizod lidé s bulimií typicky zkonzumují velké množství potravy v krátké době a poté se snaží nevhodným způsobem zbavit přebytečných kalorií. Kvůli pocitu viny, studu a intenzivnímu strachu z přibírání na váze v důsledku přejídání dochází k vyvolávání zvracení, přílišnému cvičení nebo užití dalších metod  jako jsou např. projímadla.  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80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dirty="0"/>
              <a:t>Pokud trpíte bulimií, pravděpodobně se až příliš zabýváte svoji tělesnou hmotností a postavou. Za svoje domnělé nedostatky se často přísně a krutě odsuzujete. Můžete mít normální tělesnou hmotnost nebo mít mírnou nadváhu. </a:t>
            </a:r>
            <a:endParaRPr lang="en-US" dirty="0"/>
          </a:p>
          <a:p>
            <a:endParaRPr lang="en-US" sz="2000" dirty="0"/>
          </a:p>
          <a:p>
            <a:pPr marL="76200" indent="0" algn="just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448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484981" y="2261255"/>
            <a:ext cx="8568952" cy="44443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cs-CZ" sz="2000" dirty="0"/>
              <a:t>Lidé trpící záchvatovým přejídáním se pravidelně přejídají a mají pocit, že nad jídlem ztrácejí kontrolu. Často jedí rychle a sní více potravy, než zamýšleli, a to i v případě, že nemají hlad. Často pokračují v jídle i po dosažení pocitu nepříjemné sytosti. </a:t>
            </a:r>
          </a:p>
          <a:p>
            <a:r>
              <a:rPr lang="cs-CZ" sz="2000" dirty="0"/>
              <a:t>Po záchvatech přejídání se kvůli svému chování a množství zkonzumovaného jídla mohou cítit provinile, znechuceně nebo zahanbeně. V takových případech je důležité nesnažit se toto chování kompenzovat přílišným cvičením nebo vyprazdňováním, jako u anorexie či bulimie. Pocit studu může vést k tomu, že lidé raději jedí sami, aby přejídání utajili. </a:t>
            </a:r>
          </a:p>
          <a:p>
            <a:r>
              <a:rPr lang="cs-CZ" sz="2000" dirty="0"/>
              <a:t>Záchvaty přejídání se vyskytují alespoň jedenkrát za týden. Lidé mohou mít normální váhu, nadváhu nebo mohou být obézní. </a:t>
            </a:r>
          </a:p>
          <a:p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Záchvatovité přejídání (psychogenní přejídání</a:t>
            </a:r>
            <a:r>
              <a:rPr lang="cs-CZ" sz="3200" b="1" dirty="0"/>
              <a:t>)</a:t>
            </a:r>
            <a:endParaRPr lang="en-US" sz="3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DBBD2A-0D9D-B696-97C4-446BB887B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599" y="1447800"/>
            <a:ext cx="827381" cy="8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04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endParaRPr lang="en-US" dirty="0"/>
          </a:p>
          <a:p>
            <a:pPr algn="just"/>
            <a:r>
              <a:rPr lang="cs-CZ" dirty="0"/>
              <a:t>V této skupině pacientů je vyšší podíl osob s nadváhou nebo obezitou. Typicky se jedná o osoby, které vedou sedavý způsob života. </a:t>
            </a:r>
          </a:p>
          <a:p>
            <a:pPr marL="76200" indent="0" algn="just">
              <a:buNone/>
            </a:pPr>
            <a:endParaRPr lang="en-US" dirty="0"/>
          </a:p>
          <a:p>
            <a:pPr marL="76200" indent="0" algn="just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Záchvatovité přejídání (psychogenní přejídání)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66355311"/>
      </p:ext>
    </p:extLst>
  </p:cSld>
  <p:clrMapOvr>
    <a:masterClrMapping/>
  </p:clrMapOvr>
</p:sld>
</file>

<file path=ppt/theme/theme1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1658</Words>
  <Application>Microsoft Office PowerPoint</Application>
  <PresentationFormat>Předvádění na obrazovce (4:3)</PresentationFormat>
  <Paragraphs>131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Barlow</vt:lpstr>
      <vt:lpstr>Barlow Light</vt:lpstr>
      <vt:lpstr>Barlow SemiBold</vt:lpstr>
      <vt:lpstr>Calibri</vt:lpstr>
      <vt:lpstr>Cambria</vt:lpstr>
      <vt:lpstr>Caius template</vt:lpstr>
      <vt:lpstr> Pohybová terapie při léčbě poruch příjmu potravy – pravidlo FITT  Sanja Mazić, Danka Sinadinović, Stevan Mijomanović,  Irena Aleksić-Hajduković</vt:lpstr>
      <vt:lpstr>Číslo projektu: 2021-1-RO01- KA220-HED-38B739A3</vt:lpstr>
      <vt:lpstr>Definice poruchy přijmu potravy </vt:lpstr>
      <vt:lpstr>Poruchy přijmu potravy </vt:lpstr>
      <vt:lpstr>Anorexia nervosa</vt:lpstr>
      <vt:lpstr>Bulimia nervosa</vt:lpstr>
      <vt:lpstr>Bulimia nervosa</vt:lpstr>
      <vt:lpstr>Záchvatovité přejídání (psychogenní přejídání)</vt:lpstr>
      <vt:lpstr>Záchvatovité přejídání (psychogenní přejídání)</vt:lpstr>
      <vt:lpstr>Ruminace</vt:lpstr>
      <vt:lpstr>Porucha vyhýbání se/omezování příjmu potravy </vt:lpstr>
      <vt:lpstr>Zdravotní rizika</vt:lpstr>
      <vt:lpstr>Epidemiologie</vt:lpstr>
      <vt:lpstr>Čemu věnovat pozornost </vt:lpstr>
      <vt:lpstr>Léčba </vt:lpstr>
      <vt:lpstr>Pohybová terapie při léčbě poruch příjmu potravy </vt:lpstr>
      <vt:lpstr>Léčba </vt:lpstr>
      <vt:lpstr>Frekvence </vt:lpstr>
      <vt:lpstr>Intenzita</vt:lpstr>
      <vt:lpstr>Trvání (čas)</vt:lpstr>
      <vt:lpstr>Typ</vt:lpstr>
      <vt:lpstr>Kontrola  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</dc:title>
  <dc:creator>Korisnik</dc:creator>
  <cp:lastModifiedBy>Lukáš MERZ</cp:lastModifiedBy>
  <cp:revision>34</cp:revision>
  <dcterms:created xsi:type="dcterms:W3CDTF">2023-01-29T22:22:43Z</dcterms:created>
  <dcterms:modified xsi:type="dcterms:W3CDTF">2023-07-14T10:33:07Z</dcterms:modified>
</cp:coreProperties>
</file>