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Barlow SemiBold" panose="00000700000000000000" pitchFamily="2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KrL/s+jDP478Ww0UiiX7qi/Us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442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46274"/>
                </a:srgbClr>
              </a:gs>
              <a:gs pos="50000">
                <a:srgbClr val="FFFFFF">
                  <a:alpha val="46274"/>
                </a:srgbClr>
              </a:gs>
              <a:gs pos="100000">
                <a:srgbClr val="FFFFFF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7"/>
          <p:cNvGrpSpPr/>
          <p:nvPr/>
        </p:nvGrpSpPr>
        <p:grpSpPr>
          <a:xfrm rot="10800000" flipH="1">
            <a:off x="341404" y="4166473"/>
            <a:ext cx="8801750" cy="2691632"/>
            <a:chOff x="-4395163" y="751996"/>
            <a:chExt cx="13539072" cy="3105253"/>
          </a:xfrm>
        </p:grpSpPr>
        <p:sp>
          <p:nvSpPr>
            <p:cNvPr id="18" name="Google Shape;18;p27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Google Shape;19;p27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7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7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</p:sp>
        <p:sp>
          <p:nvSpPr>
            <p:cNvPr id="22" name="Google Shape;22;p27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7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27"/>
          <p:cNvSpPr txBox="1">
            <a:spLocks noGrp="1"/>
          </p:cNvSpPr>
          <p:nvPr>
            <p:ph type="ctrTitle"/>
          </p:nvPr>
        </p:nvSpPr>
        <p:spPr>
          <a:xfrm>
            <a:off x="614975" y="4166467"/>
            <a:ext cx="6058800" cy="2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5" name="Google Shape;2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3" y="5243822"/>
            <a:ext cx="1164637" cy="87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8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28" name="Google Shape;28;p2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8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31" name="Google Shape;31;p2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32" name="Google Shape;32;p2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33" name="Google Shape;33;p2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5;p2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36" name="Google Shape;36;p2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37" name="Google Shape;37;p2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604000" y="2273567"/>
            <a:ext cx="3185400" cy="3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▸"/>
              <a:defRPr sz="2200"/>
            </a:lvl1pPr>
            <a:lvl2pPr marL="914400" lvl="1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▹"/>
              <a:defRPr sz="2200"/>
            </a:lvl2pPr>
            <a:lvl3pPr marL="1371600" lvl="2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3pPr>
            <a:lvl4pPr marL="1828800" lvl="3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/>
            </a:lvl4pPr>
            <a:lvl5pPr marL="2286000" lvl="4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5pPr>
            <a:lvl6pPr marL="2743200" lvl="5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6pPr>
            <a:lvl7pPr marL="3200400" lvl="6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/>
            </a:lvl7pPr>
            <a:lvl8pPr marL="3657600" lvl="7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8pPr>
            <a:lvl9pPr marL="4114800" lvl="8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4187378" y="2273567"/>
            <a:ext cx="3185400" cy="3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▸"/>
              <a:defRPr sz="2200"/>
            </a:lvl1pPr>
            <a:lvl2pPr marL="914400" lvl="1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▹"/>
              <a:defRPr sz="2200"/>
            </a:lvl2pPr>
            <a:lvl3pPr marL="1371600" lvl="2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3pPr>
            <a:lvl4pPr marL="1828800" lvl="3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/>
            </a:lvl4pPr>
            <a:lvl5pPr marL="2286000" lvl="4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5pPr>
            <a:lvl6pPr marL="2743200" lvl="5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6pPr>
            <a:lvl7pPr marL="3200400" lvl="6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/>
            </a:lvl7pPr>
            <a:lvl8pPr marL="3657600" lvl="7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8pPr>
            <a:lvl9pPr marL="4114800" lvl="8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6255541"/>
            <a:ext cx="796962" cy="59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29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46" name="Google Shape;46;p2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29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49" name="Google Shape;49;p2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50" name="Google Shape;50;p2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1" name="Google Shape;51;p2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2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4" name="Google Shape;54;p2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55" name="Google Shape;55;p2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  <a:defRPr/>
            </a:lvl1pPr>
            <a:lvl2pPr marL="914400" lvl="1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▹"/>
              <a:defRPr/>
            </a:lvl2pPr>
            <a:lvl3pPr marL="1371600" lvl="2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3pPr>
            <a:lvl4pPr marL="1828800" lvl="3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4pPr>
            <a:lvl5pPr marL="2286000" lvl="4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5pPr>
            <a:lvl6pPr marL="2743200" lvl="5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6pPr>
            <a:lvl7pPr marL="3200400" lvl="6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7pPr>
            <a:lvl8pPr marL="3657600" lvl="7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8pPr>
            <a:lvl9pPr marL="4114800" lvl="8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6255541"/>
            <a:ext cx="796962" cy="59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Case%20L%5bAuthor%5d" TargetMode="External"/><Relationship Id="rId13" Type="http://schemas.openxmlformats.org/officeDocument/2006/relationships/hyperlink" Target="https://pubmed.ncbi.nlm.nih.gov/?term=Walsh%20A%5bAuthor%5d" TargetMode="External"/><Relationship Id="rId3" Type="http://schemas.openxmlformats.org/officeDocument/2006/relationships/hyperlink" Target="https://doi.org/10.3389/fnut.2022.902865" TargetMode="External"/><Relationship Id="rId7" Type="http://schemas.openxmlformats.org/officeDocument/2006/relationships/hyperlink" Target="https://pubmed.ncbi.nlm.nih.gov/?term=Browne%20S%5bAuthor%5d" TargetMode="External"/><Relationship Id="rId12" Type="http://schemas.openxmlformats.org/officeDocument/2006/relationships/hyperlink" Target="https://pubmed.ncbi.nlm.nih.gov/?term=Smith%20SM%5bAuthor%5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med.ncbi.nlm.nih.gov/?term=Wyse%20C%5bAuthor%5d" TargetMode="External"/><Relationship Id="rId11" Type="http://schemas.openxmlformats.org/officeDocument/2006/relationships/hyperlink" Target="https://pubmed.ncbi.nlm.nih.gov/?term=O%E2%80%99Gorman%20CS%5bAuthor%5d" TargetMode="External"/><Relationship Id="rId5" Type="http://schemas.openxmlformats.org/officeDocument/2006/relationships/hyperlink" Target="https://pubmed.ncbi.nlm.nih.gov/?term=Arthurs%20N%5bAuthor%5d" TargetMode="External"/><Relationship Id="rId15" Type="http://schemas.openxmlformats.org/officeDocument/2006/relationships/hyperlink" Target="https://pubmed.ncbi.nlm.nih.gov/?term=O%E2%80%99Malley%20G%5bAuthor%5d" TargetMode="External"/><Relationship Id="rId10" Type="http://schemas.openxmlformats.org/officeDocument/2006/relationships/hyperlink" Target="https://pubmed.ncbi.nlm.nih.gov/?term=O%E2%80%99Connell%20JM%5bAuthor%5d" TargetMode="External"/><Relationship Id="rId4" Type="http://schemas.openxmlformats.org/officeDocument/2006/relationships/hyperlink" Target="https://pubmed.ncbi.nlm.nih.gov/?term=Tully%20L%5bAuthor%5d" TargetMode="External"/><Relationship Id="rId9" Type="http://schemas.openxmlformats.org/officeDocument/2006/relationships/hyperlink" Target="https://pubmed.ncbi.nlm.nih.gov/?term=McCrea%20L%5bAuthor%5d" TargetMode="External"/><Relationship Id="rId14" Type="http://schemas.openxmlformats.org/officeDocument/2006/relationships/hyperlink" Target="https://pubmed.ncbi.nlm.nih.gov/?term=Ward%20F%5bAuthor%5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2699792" y="4114800"/>
            <a:ext cx="432048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Char char="•"/>
            </a:pP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000" b="1" dirty="0" err="1"/>
              <a:t>Terapia</a:t>
            </a:r>
            <a:r>
              <a:rPr lang="en-US" sz="2000" b="1" dirty="0"/>
              <a:t> cu </a:t>
            </a:r>
            <a:r>
              <a:rPr lang="en-US" sz="2000" b="1" dirty="0" err="1"/>
              <a:t>exerciții</a:t>
            </a:r>
            <a:r>
              <a:rPr lang="en-US" sz="2000" b="1" dirty="0"/>
              <a:t> </a:t>
            </a:r>
            <a:r>
              <a:rPr lang="en-US" sz="2000" b="1" dirty="0" err="1"/>
              <a:t>fizice</a:t>
            </a:r>
            <a:r>
              <a:rPr lang="en-US" sz="2000" b="1" dirty="0"/>
              <a:t> </a:t>
            </a:r>
            <a:r>
              <a:rPr lang="en-US" sz="2000" b="1" dirty="0" err="1"/>
              <a:t>în</a:t>
            </a:r>
            <a:r>
              <a:rPr lang="en-US" sz="2000" b="1" dirty="0"/>
              <a:t> </a:t>
            </a:r>
            <a:r>
              <a:rPr lang="en-US" sz="2000" b="1" dirty="0" err="1"/>
              <a:t>tratarea</a:t>
            </a:r>
            <a:r>
              <a:rPr lang="en-US" sz="2000" b="1" dirty="0"/>
              <a:t> </a:t>
            </a:r>
            <a:r>
              <a:rPr lang="en-US" sz="2000" b="1" dirty="0" err="1"/>
              <a:t>obezității</a:t>
            </a:r>
            <a:r>
              <a:rPr lang="en-US" sz="2000" b="1" dirty="0"/>
              <a:t> – </a:t>
            </a:r>
            <a:r>
              <a:rPr lang="en-US" sz="2000" b="1" dirty="0" err="1"/>
              <a:t>definiție</a:t>
            </a:r>
            <a:r>
              <a:rPr lang="en-US" sz="2000" b="1" dirty="0"/>
              <a:t>, </a:t>
            </a:r>
            <a:r>
              <a:rPr lang="en-US" sz="2000" b="1" dirty="0" err="1"/>
              <a:t>semnificație</a:t>
            </a:r>
            <a:r>
              <a:rPr lang="en-US" sz="2000" b="1" dirty="0"/>
              <a:t> </a:t>
            </a:r>
            <a:r>
              <a:rPr lang="en-US" sz="2000" b="1" dirty="0" err="1"/>
              <a:t>și</a:t>
            </a:r>
            <a:r>
              <a:rPr lang="en-US" sz="2000" b="1" dirty="0"/>
              <a:t> </a:t>
            </a:r>
            <a:r>
              <a:rPr lang="ro-RO" sz="2000" b="1" dirty="0"/>
              <a:t>punere în practică</a:t>
            </a:r>
            <a:br>
              <a:rPr lang="en-US" sz="2000" b="1" dirty="0"/>
            </a:br>
            <a:br>
              <a:rPr lang="en-US" sz="2400" b="1" dirty="0"/>
            </a:br>
            <a:r>
              <a:rPr lang="en-US" sz="1600" dirty="0"/>
              <a:t>Sanja </a:t>
            </a:r>
            <a:r>
              <a:rPr lang="en-US" sz="1600" dirty="0" err="1"/>
              <a:t>Mazić·Danka</a:t>
            </a:r>
            <a:r>
              <a:rPr lang="en-US" sz="1600" dirty="0"/>
              <a:t> </a:t>
            </a:r>
            <a:r>
              <a:rPr lang="en-US" sz="1600" dirty="0" err="1"/>
              <a:t>Sinadinović</a:t>
            </a:r>
            <a:r>
              <a:rPr lang="en-US" sz="1600" dirty="0"/>
              <a:t>· </a:t>
            </a:r>
            <a:r>
              <a:rPr lang="en-US" sz="1600" dirty="0" err="1"/>
              <a:t>Stevan</a:t>
            </a:r>
            <a:r>
              <a:rPr lang="en-US" sz="1600" dirty="0"/>
              <a:t> </a:t>
            </a:r>
            <a:r>
              <a:rPr lang="en-US" sz="1600" dirty="0" err="1"/>
              <a:t>Mijomanović</a:t>
            </a:r>
            <a:r>
              <a:rPr lang="en-US" sz="1600" dirty="0"/>
              <a:t>· Irena </a:t>
            </a:r>
            <a:r>
              <a:rPr lang="en-US" sz="1600" dirty="0" err="1"/>
              <a:t>Aleksić-Hajduković</a:t>
            </a:r>
            <a:endParaRPr sz="1600" dirty="0"/>
          </a:p>
        </p:txBody>
      </p:sp>
      <p:sp>
        <p:nvSpPr>
          <p:cNvPr id="135" name="Google Shape;135;p1"/>
          <p:cNvSpPr/>
          <p:nvPr/>
        </p:nvSpPr>
        <p:spPr>
          <a:xfrm>
            <a:off x="683569" y="1210688"/>
            <a:ext cx="76443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Connected 4 Health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o-RO" dirty="0"/>
              <a:t>Recomandări pentru copii cu vârsta între 5-17 ani</a:t>
            </a:r>
            <a:endParaRPr dirty="0"/>
          </a:p>
        </p:txBody>
      </p:sp>
      <p:sp>
        <p:nvSpPr>
          <p:cNvPr id="227" name="Google Shape;227;p10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443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dirty="0" err="1"/>
              <a:t>faceți</a:t>
            </a:r>
            <a:r>
              <a:rPr lang="en-US" sz="2000" dirty="0"/>
              <a:t> </a:t>
            </a:r>
            <a:r>
              <a:rPr lang="en-US" sz="2000" dirty="0" err="1"/>
              <a:t>cel</a:t>
            </a:r>
            <a:r>
              <a:rPr lang="en-US" sz="2000" dirty="0"/>
              <a:t> </a:t>
            </a:r>
            <a:r>
              <a:rPr lang="en-US" sz="2000" dirty="0" err="1"/>
              <a:t>puțin</a:t>
            </a:r>
            <a:r>
              <a:rPr lang="en-US" sz="2000" dirty="0"/>
              <a:t> 60 de minute de </a:t>
            </a:r>
            <a:r>
              <a:rPr lang="ro-RO" sz="2000" dirty="0"/>
              <a:t>exerciții</a:t>
            </a:r>
            <a:r>
              <a:rPr lang="en-US" sz="2000" dirty="0"/>
              <a:t> </a:t>
            </a:r>
            <a:r>
              <a:rPr lang="en-US" sz="2000" dirty="0" err="1"/>
              <a:t>fizic</a:t>
            </a:r>
            <a:r>
              <a:rPr lang="ro-RO" sz="2000" dirty="0"/>
              <a:t>e</a:t>
            </a:r>
            <a:r>
              <a:rPr lang="en-US" sz="2000" dirty="0"/>
              <a:t> de </a:t>
            </a:r>
            <a:r>
              <a:rPr lang="en-US" sz="2000" dirty="0" err="1"/>
              <a:t>intensitate</a:t>
            </a:r>
            <a:r>
              <a:rPr lang="en-US" sz="2000" dirty="0"/>
              <a:t> </a:t>
            </a:r>
            <a:r>
              <a:rPr lang="en-US" sz="2000" dirty="0" err="1"/>
              <a:t>moderată</a:t>
            </a:r>
            <a:r>
              <a:rPr lang="en-US" sz="2000" dirty="0"/>
              <a:t> </a:t>
            </a:r>
            <a:r>
              <a:rPr lang="ro-RO" sz="2000" dirty="0"/>
              <a:t> în fiecare</a:t>
            </a:r>
            <a:r>
              <a:rPr lang="en-US" sz="2000" dirty="0"/>
              <a:t> zi, </a:t>
            </a:r>
            <a:r>
              <a:rPr lang="en-US" sz="2000" dirty="0" err="1"/>
              <a:t>mai</a:t>
            </a:r>
            <a:r>
              <a:rPr lang="en-US" sz="2000" dirty="0"/>
              <a:t> ales </a:t>
            </a:r>
            <a:r>
              <a:rPr lang="ro-RO" sz="2000" dirty="0"/>
              <a:t>de tip </a:t>
            </a:r>
            <a:r>
              <a:rPr lang="en-US" sz="2000" dirty="0" err="1"/>
              <a:t>aerob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dirty="0" err="1"/>
              <a:t>activitate</a:t>
            </a:r>
            <a:r>
              <a:rPr lang="en-US" sz="2000" dirty="0"/>
              <a:t> de </a:t>
            </a:r>
            <a:r>
              <a:rPr lang="en-US" sz="2000" dirty="0" err="1"/>
              <a:t>intensitate</a:t>
            </a:r>
            <a:r>
              <a:rPr lang="en-US" sz="2000" dirty="0"/>
              <a:t> </a:t>
            </a:r>
            <a:r>
              <a:rPr lang="ro-RO" sz="2000" dirty="0"/>
              <a:t>crescută</a:t>
            </a:r>
            <a:r>
              <a:rPr lang="en-US" sz="2000" dirty="0"/>
              <a:t> </a:t>
            </a:r>
            <a:r>
              <a:rPr lang="ro-RO" sz="2000" dirty="0"/>
              <a:t>în </a:t>
            </a:r>
            <a:r>
              <a:rPr lang="en-US" sz="2000" dirty="0" err="1"/>
              <a:t>cel</a:t>
            </a:r>
            <a:r>
              <a:rPr lang="en-US" sz="2000" dirty="0"/>
              <a:t> </a:t>
            </a:r>
            <a:r>
              <a:rPr lang="en-US" sz="2000" dirty="0" err="1"/>
              <a:t>puțin</a:t>
            </a:r>
            <a:r>
              <a:rPr lang="en-US" sz="2000" dirty="0"/>
              <a:t> 3 </a:t>
            </a:r>
            <a:r>
              <a:rPr lang="en-US" sz="2000" dirty="0" err="1"/>
              <a:t>zile</a:t>
            </a:r>
            <a:r>
              <a:rPr lang="en-US" sz="2000" dirty="0"/>
              <a:t> pe </a:t>
            </a:r>
            <a:r>
              <a:rPr lang="en-US" sz="2000" dirty="0" err="1"/>
              <a:t>săptămână</a:t>
            </a:r>
            <a:endParaRPr lang="ro-RO"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ro-RO" sz="2000" dirty="0"/>
              <a:t>a</a:t>
            </a:r>
            <a:r>
              <a:rPr lang="en-US" sz="2000" dirty="0" err="1"/>
              <a:t>ctivități</a:t>
            </a:r>
            <a:r>
              <a:rPr lang="en-US" sz="2000" dirty="0"/>
              <a:t> de </a:t>
            </a:r>
            <a:r>
              <a:rPr lang="en-US" sz="2000" dirty="0" err="1"/>
              <a:t>întărire</a:t>
            </a:r>
            <a:r>
              <a:rPr lang="en-US" sz="2000" dirty="0"/>
              <a:t> a </a:t>
            </a:r>
            <a:r>
              <a:rPr lang="en-US" sz="2000" dirty="0" err="1"/>
              <a:t>mușchilor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oaselor</a:t>
            </a:r>
            <a:r>
              <a:rPr lang="en-US" sz="2000" dirty="0"/>
              <a:t> (de </a:t>
            </a:r>
            <a:r>
              <a:rPr lang="en-US" sz="2000" dirty="0" err="1"/>
              <a:t>susținere</a:t>
            </a:r>
            <a:r>
              <a:rPr lang="en-US" sz="2000" dirty="0"/>
              <a:t> a </a:t>
            </a:r>
            <a:r>
              <a:rPr lang="en-US" sz="2000" dirty="0" err="1"/>
              <a:t>greutății</a:t>
            </a:r>
            <a:r>
              <a:rPr lang="en-US" sz="2000" dirty="0"/>
              <a:t>) </a:t>
            </a:r>
            <a:r>
              <a:rPr lang="ro-RO" sz="2000" dirty="0"/>
              <a:t>în </a:t>
            </a:r>
            <a:r>
              <a:rPr lang="en-US" sz="2000" dirty="0" err="1"/>
              <a:t>cel</a:t>
            </a:r>
            <a:r>
              <a:rPr lang="en-US" sz="2000" dirty="0"/>
              <a:t> </a:t>
            </a:r>
            <a:r>
              <a:rPr lang="en-US" sz="2000" dirty="0" err="1"/>
              <a:t>puțin</a:t>
            </a:r>
            <a:r>
              <a:rPr lang="en-US" sz="2000" dirty="0"/>
              <a:t> 3 </a:t>
            </a:r>
            <a:r>
              <a:rPr lang="en-US" sz="2000" dirty="0" err="1"/>
              <a:t>zile</a:t>
            </a:r>
            <a:r>
              <a:rPr lang="en-US" sz="2000" dirty="0"/>
              <a:t> pe </a:t>
            </a:r>
            <a:r>
              <a:rPr lang="en-US" sz="2000" dirty="0" err="1"/>
              <a:t>săptămână</a:t>
            </a:r>
            <a:endParaRPr dirty="0"/>
          </a:p>
          <a:p>
            <a:pPr lvl="0"/>
            <a:r>
              <a:rPr lang="ro-RO" sz="2000" dirty="0"/>
              <a:t>cu timpul, c</a:t>
            </a:r>
            <a:r>
              <a:rPr lang="en-US" sz="2000" dirty="0" err="1"/>
              <a:t>reșteți</a:t>
            </a:r>
            <a:r>
              <a:rPr lang="en-US" sz="2000" dirty="0"/>
              <a:t> </a:t>
            </a:r>
            <a:r>
              <a:rPr lang="en-US" sz="2000" dirty="0" err="1"/>
              <a:t>treptat</a:t>
            </a:r>
            <a:r>
              <a:rPr lang="ro-RO" sz="2000" dirty="0"/>
              <a:t> </a:t>
            </a:r>
            <a:r>
              <a:rPr lang="en-US" sz="2000" dirty="0" err="1"/>
              <a:t>cantitatea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intensitatea</a:t>
            </a:r>
            <a:endParaRPr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o-RO" sz="2000" dirty="0"/>
              <a:t>ACTIVITĂȚI FIZICE ACASĂ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800" dirty="0"/>
              <a:t>60 de minute de </a:t>
            </a:r>
            <a:r>
              <a:rPr lang="en-US" sz="1800" dirty="0" err="1"/>
              <a:t>activitate</a:t>
            </a:r>
            <a:r>
              <a:rPr lang="en-US" sz="1800" dirty="0"/>
              <a:t> </a:t>
            </a:r>
            <a:r>
              <a:rPr lang="en-US" sz="1800" dirty="0" err="1"/>
              <a:t>fizică</a:t>
            </a:r>
            <a:r>
              <a:rPr lang="en-US" sz="1800" dirty="0"/>
              <a:t> pe zi </a:t>
            </a:r>
            <a:r>
              <a:rPr lang="en-US" sz="1800" dirty="0" err="1"/>
              <a:t>pentru</a:t>
            </a:r>
            <a:r>
              <a:rPr lang="en-US" sz="1800" dirty="0"/>
              <a:t> o </a:t>
            </a:r>
            <a:r>
              <a:rPr lang="en-US" sz="1800" dirty="0" err="1"/>
              <a:t>sănătate</a:t>
            </a:r>
            <a:r>
              <a:rPr lang="en-US" sz="1800" dirty="0"/>
              <a:t> </a:t>
            </a:r>
            <a:r>
              <a:rPr lang="en-US" sz="1800" dirty="0" err="1"/>
              <a:t>bună</a:t>
            </a:r>
            <a:r>
              <a:rPr lang="en-US" sz="1800" dirty="0"/>
              <a:t>, </a:t>
            </a:r>
            <a:r>
              <a:rPr lang="en-US" sz="1800" dirty="0" err="1"/>
              <a:t>dar</a:t>
            </a:r>
            <a:r>
              <a:rPr lang="en-US" sz="1800" dirty="0"/>
              <a:t> </a:t>
            </a:r>
            <a:r>
              <a:rPr lang="en-US" sz="1800" dirty="0" err="1"/>
              <a:t>neapărat</a:t>
            </a:r>
            <a:r>
              <a:rPr lang="en-US" sz="1800" dirty="0"/>
              <a:t> </a:t>
            </a:r>
            <a:r>
              <a:rPr lang="en-US" sz="1800" dirty="0" err="1"/>
              <a:t>deodată</a:t>
            </a:r>
            <a:endParaRPr sz="18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800" dirty="0" err="1"/>
              <a:t>Câteva</a:t>
            </a:r>
            <a:r>
              <a:rPr lang="en-US" sz="1800" dirty="0"/>
              <a:t> </a:t>
            </a:r>
            <a:r>
              <a:rPr lang="ro-RO" sz="1800" dirty="0"/>
              <a:t>serii</a:t>
            </a:r>
            <a:r>
              <a:rPr lang="en-US" sz="1800" dirty="0"/>
              <a:t> </a:t>
            </a:r>
            <a:r>
              <a:rPr lang="en-US" sz="1800" dirty="0" err="1"/>
              <a:t>scurte</a:t>
            </a:r>
            <a:r>
              <a:rPr lang="en-US" sz="1800" dirty="0"/>
              <a:t> de </a:t>
            </a:r>
            <a:r>
              <a:rPr lang="en-US" sz="1800" dirty="0" err="1"/>
              <a:t>activitate</a:t>
            </a:r>
            <a:r>
              <a:rPr lang="en-US" sz="1800" dirty="0"/>
              <a:t> </a:t>
            </a:r>
            <a:r>
              <a:rPr lang="ro-RO" sz="1800" dirty="0"/>
              <a:t>intensă, </a:t>
            </a:r>
            <a:r>
              <a:rPr lang="en-US" sz="1800" dirty="0"/>
              <a:t>de </a:t>
            </a:r>
            <a:r>
              <a:rPr lang="ro-RO" sz="1800" dirty="0"/>
              <a:t>câte </a:t>
            </a:r>
            <a:r>
              <a:rPr lang="en-US" sz="1800" dirty="0"/>
              <a:t>10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chiar</a:t>
            </a:r>
            <a:r>
              <a:rPr lang="en-US" sz="1800" dirty="0"/>
              <a:t> 5 minute pe </a:t>
            </a:r>
            <a:r>
              <a:rPr lang="en-US" sz="1800" dirty="0" err="1"/>
              <a:t>parcursul</a:t>
            </a:r>
            <a:r>
              <a:rPr lang="en-US" sz="1800" dirty="0"/>
              <a:t> </a:t>
            </a:r>
            <a:r>
              <a:rPr lang="en-US" sz="1800" dirty="0" err="1"/>
              <a:t>zilei</a:t>
            </a:r>
            <a:r>
              <a:rPr lang="en-US" sz="1800" dirty="0"/>
              <a:t> pot fi la </a:t>
            </a:r>
            <a:r>
              <a:rPr lang="en-US" sz="1800" dirty="0" err="1"/>
              <a:t>fel</a:t>
            </a:r>
            <a:r>
              <a:rPr lang="en-US" sz="1800" dirty="0"/>
              <a:t> de </a:t>
            </a:r>
            <a:r>
              <a:rPr lang="en-US" sz="1800" dirty="0" err="1"/>
              <a:t>bune</a:t>
            </a:r>
            <a:r>
              <a:rPr lang="en-US" sz="1800" dirty="0"/>
              <a:t> ca </a:t>
            </a:r>
            <a:r>
              <a:rPr lang="ro-RO" sz="1800" dirty="0"/>
              <a:t>exerciții de</a:t>
            </a:r>
            <a:r>
              <a:rPr lang="en-US" sz="1800" dirty="0"/>
              <a:t> </a:t>
            </a:r>
            <a:r>
              <a:rPr lang="en-US" sz="1800" dirty="0" err="1"/>
              <a:t>întindere</a:t>
            </a:r>
            <a:r>
              <a:rPr lang="en-US" sz="1800" dirty="0"/>
              <a:t> de o </a:t>
            </a:r>
            <a:r>
              <a:rPr lang="en-US" sz="1800" dirty="0" err="1"/>
              <a:t>oră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228" name="Google Shape;228;p10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29" name="Google Shape;229;p10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o-RO" sz="3200" dirty="0"/>
              <a:t>Activități fizice </a:t>
            </a:r>
            <a:r>
              <a:rPr lang="en-US" sz="3200" dirty="0"/>
              <a:t>– </a:t>
            </a:r>
            <a:r>
              <a:rPr lang="en-US" sz="3200" dirty="0" err="1"/>
              <a:t>recom</a:t>
            </a:r>
            <a:r>
              <a:rPr lang="ro-RO" sz="3200" dirty="0"/>
              <a:t>andări pentru copii obezi și supraponderali</a:t>
            </a:r>
            <a:endParaRPr sz="3200" dirty="0"/>
          </a:p>
        </p:txBody>
      </p:sp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924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1800" dirty="0" err="1"/>
              <a:t>obezitatea</a:t>
            </a:r>
            <a:r>
              <a:rPr lang="en-US" sz="1800" dirty="0"/>
              <a:t> </a:t>
            </a:r>
            <a:r>
              <a:rPr lang="ro-RO" sz="1800" dirty="0"/>
              <a:t>infantilă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asociată</a:t>
            </a:r>
            <a:r>
              <a:rPr lang="en-US" sz="1800" dirty="0"/>
              <a:t> cu </a:t>
            </a:r>
            <a:r>
              <a:rPr lang="en-US" sz="1800" b="1" dirty="0" err="1"/>
              <a:t>complicații</a:t>
            </a:r>
            <a:r>
              <a:rPr lang="en-US" sz="1800" b="1" dirty="0"/>
              <a:t> </a:t>
            </a:r>
            <a:r>
              <a:rPr lang="en-US" sz="1800" b="1" dirty="0" err="1"/>
              <a:t>metabolice</a:t>
            </a:r>
            <a:r>
              <a:rPr lang="en-US" sz="1800" b="1" dirty="0"/>
              <a:t>, </a:t>
            </a:r>
            <a:r>
              <a:rPr lang="en-US" sz="1800" b="1" dirty="0" err="1"/>
              <a:t>cardiorespiratorii</a:t>
            </a:r>
            <a:r>
              <a:rPr lang="en-US" sz="1800" b="1" dirty="0"/>
              <a:t>, </a:t>
            </a:r>
            <a:r>
              <a:rPr lang="en-US" sz="1800" b="1" dirty="0" err="1"/>
              <a:t>cardiovasculare</a:t>
            </a:r>
            <a:r>
              <a:rPr lang="en-US" sz="1800" b="1" dirty="0"/>
              <a:t>, </a:t>
            </a:r>
            <a:r>
              <a:rPr lang="en-US" sz="1800" b="1" dirty="0" err="1"/>
              <a:t>hepatice</a:t>
            </a:r>
            <a:r>
              <a:rPr lang="en-US" sz="1800" b="1" dirty="0"/>
              <a:t>, </a:t>
            </a:r>
            <a:r>
              <a:rPr lang="en-US" sz="1800" b="1" dirty="0" err="1"/>
              <a:t>gastrointestinale</a:t>
            </a:r>
            <a:r>
              <a:rPr lang="en-US" sz="1800" b="1" dirty="0"/>
              <a:t>, </a:t>
            </a:r>
            <a:r>
              <a:rPr lang="en-US" sz="1800" b="1" dirty="0" err="1"/>
              <a:t>genito-urinale</a:t>
            </a:r>
            <a:r>
              <a:rPr lang="en-US" sz="1800" b="1" dirty="0"/>
              <a:t>, </a:t>
            </a:r>
            <a:r>
              <a:rPr lang="en-US" sz="1800" b="1" dirty="0" err="1"/>
              <a:t>musculo-scheletice</a:t>
            </a:r>
            <a:r>
              <a:rPr lang="en-US" sz="1800" b="1" dirty="0"/>
              <a:t>, </a:t>
            </a:r>
            <a:r>
              <a:rPr lang="en-US" sz="1800" b="1" dirty="0" err="1"/>
              <a:t>afecțiuni</a:t>
            </a:r>
            <a:r>
              <a:rPr lang="en-US" sz="1800" b="1" dirty="0"/>
              <a:t> </a:t>
            </a:r>
            <a:r>
              <a:rPr lang="ro-RO" sz="1800" b="1" dirty="0"/>
              <a:t>ale</a:t>
            </a:r>
            <a:r>
              <a:rPr lang="en-US" sz="1800" b="1" dirty="0"/>
              <a:t> </a:t>
            </a:r>
            <a:r>
              <a:rPr lang="en-US" sz="1800" b="1" dirty="0" err="1"/>
              <a:t>sănăt</a:t>
            </a:r>
            <a:r>
              <a:rPr lang="ro-RO" sz="1800" b="1" dirty="0"/>
              <a:t>ății</a:t>
            </a:r>
            <a:r>
              <a:rPr lang="en-US" sz="1800" b="1" dirty="0"/>
              <a:t> </a:t>
            </a:r>
            <a:r>
              <a:rPr lang="en-US" sz="1800" b="1" dirty="0" err="1"/>
              <a:t>mintal</a:t>
            </a:r>
            <a:r>
              <a:rPr lang="ro-RO" sz="1800" b="1" dirty="0"/>
              <a:t>e</a:t>
            </a:r>
            <a:endParaRPr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necesar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se </a:t>
            </a:r>
            <a:r>
              <a:rPr lang="en-US" sz="1800" dirty="0" err="1"/>
              <a:t>verifice</a:t>
            </a:r>
            <a:r>
              <a:rPr lang="en-US" sz="1800" dirty="0"/>
              <a:t> </a:t>
            </a:r>
            <a:r>
              <a:rPr lang="en-US" sz="1800" dirty="0" err="1"/>
              <a:t>eventualele</a:t>
            </a:r>
            <a:r>
              <a:rPr lang="en-US" sz="1800" dirty="0"/>
              <a:t> </a:t>
            </a:r>
            <a:r>
              <a:rPr lang="en-US" sz="1800" b="1" dirty="0" err="1"/>
              <a:t>comorbidități</a:t>
            </a:r>
            <a:r>
              <a:rPr lang="en-US" sz="1800" dirty="0"/>
              <a:t> </a:t>
            </a:r>
            <a:r>
              <a:rPr lang="en-US" sz="1800" dirty="0" err="1"/>
              <a:t>înainte</a:t>
            </a:r>
            <a:r>
              <a:rPr lang="en-US" sz="1800" dirty="0"/>
              <a:t> de </a:t>
            </a:r>
            <a:r>
              <a:rPr lang="en-US" sz="1800" dirty="0" err="1"/>
              <a:t>implementarea</a:t>
            </a:r>
            <a:r>
              <a:rPr lang="en-US" sz="1800" dirty="0"/>
              <a:t> </a:t>
            </a:r>
            <a:r>
              <a:rPr lang="en-US" sz="1800" dirty="0" err="1"/>
              <a:t>unui</a:t>
            </a:r>
            <a:r>
              <a:rPr lang="en-US" sz="1800" dirty="0"/>
              <a:t> program de </a:t>
            </a:r>
            <a:r>
              <a:rPr lang="en-US" sz="1800" dirty="0" err="1"/>
              <a:t>activitate</a:t>
            </a:r>
            <a:r>
              <a:rPr lang="en-US" sz="1800" dirty="0"/>
              <a:t> </a:t>
            </a:r>
            <a:r>
              <a:rPr lang="en-US" sz="1800" dirty="0" err="1"/>
              <a:t>fizică</a:t>
            </a:r>
            <a:r>
              <a:rPr lang="en-US" sz="1800" dirty="0"/>
              <a:t>!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ro-RO" sz="1800" dirty="0"/>
              <a:t>se recomandă predominant </a:t>
            </a:r>
            <a:r>
              <a:rPr lang="ro-RO" sz="1800" b="1" dirty="0"/>
              <a:t>intervenții de schimbare a comportamentului cu mai multe componente</a:t>
            </a:r>
            <a:r>
              <a:rPr lang="ro-RO" sz="1800" dirty="0"/>
              <a:t> care vizează îmbunătățirea alimentației și a activității fizice, însoțite de </a:t>
            </a:r>
            <a:r>
              <a:rPr lang="ro-RO" sz="1800" i="1" dirty="0"/>
              <a:t>modificări adecvate vârstei, adecvate cultural, centrate pe familie.</a:t>
            </a:r>
            <a:endParaRPr i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800" dirty="0" err="1"/>
              <a:t>Participarea</a:t>
            </a:r>
            <a:r>
              <a:rPr lang="en-US" sz="1800" dirty="0"/>
              <a:t> </a:t>
            </a:r>
            <a:r>
              <a:rPr lang="en-US" sz="1800" dirty="0" err="1"/>
              <a:t>părinților</a:t>
            </a:r>
            <a:r>
              <a:rPr lang="en-US" sz="1800" dirty="0"/>
              <a:t>/</a:t>
            </a:r>
            <a:r>
              <a:rPr lang="en-US" sz="1800" dirty="0" err="1"/>
              <a:t>familiei</a:t>
            </a:r>
            <a:r>
              <a:rPr lang="en-US" sz="1800" dirty="0"/>
              <a:t> la </a:t>
            </a:r>
            <a:r>
              <a:rPr lang="en-US" sz="1800" dirty="0" err="1"/>
              <a:t>tratament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încurajată</a:t>
            </a:r>
            <a:r>
              <a:rPr lang="en-US" sz="1800" dirty="0"/>
              <a:t> pe </a:t>
            </a:r>
            <a:r>
              <a:rPr lang="en-US" sz="1800" dirty="0" err="1"/>
              <a:t>scară</a:t>
            </a:r>
            <a:r>
              <a:rPr lang="en-US" sz="1800" dirty="0"/>
              <a:t> </a:t>
            </a:r>
            <a:r>
              <a:rPr lang="en-US" sz="1800" dirty="0" err="1"/>
              <a:t>largă</a:t>
            </a:r>
            <a:r>
              <a:rPr lang="en-US" sz="1800" dirty="0"/>
              <a:t>, </a:t>
            </a:r>
            <a:r>
              <a:rPr lang="en-US" sz="1800" dirty="0" err="1"/>
              <a:t>în</a:t>
            </a:r>
            <a:r>
              <a:rPr lang="en-US" sz="1800" dirty="0"/>
              <a:t> special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copiii</a:t>
            </a:r>
            <a:r>
              <a:rPr lang="en-US" sz="1800" dirty="0"/>
              <a:t> sub 12 ani, </a:t>
            </a:r>
            <a:r>
              <a:rPr lang="ro-RO" sz="1800" dirty="0"/>
              <a:t>astfel încât</a:t>
            </a:r>
            <a:r>
              <a:rPr lang="en-US" sz="1800" dirty="0"/>
              <a:t> </a:t>
            </a:r>
            <a:r>
              <a:rPr lang="en-US" sz="1800" dirty="0" err="1"/>
              <a:t>părinții</a:t>
            </a:r>
            <a:r>
              <a:rPr lang="en-US" sz="1800" dirty="0"/>
              <a:t>/</a:t>
            </a:r>
            <a:r>
              <a:rPr lang="en-US" sz="1800" dirty="0" err="1"/>
              <a:t>familiile</a:t>
            </a:r>
            <a:r>
              <a:rPr lang="en-US" sz="1800" dirty="0"/>
              <a:t> </a:t>
            </a:r>
            <a:r>
              <a:rPr lang="ro-RO" sz="1800" dirty="0"/>
              <a:t>să poată </a:t>
            </a:r>
            <a:r>
              <a:rPr lang="en-US" sz="1800" dirty="0"/>
              <a:t>fi </a:t>
            </a:r>
            <a:r>
              <a:rPr lang="en-US" sz="1800" dirty="0" err="1"/>
              <a:t>modele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agenți</a:t>
            </a:r>
            <a:r>
              <a:rPr lang="en-US" sz="1800" dirty="0"/>
              <a:t> ai </a:t>
            </a:r>
            <a:r>
              <a:rPr lang="en-US" sz="1800" dirty="0" err="1"/>
              <a:t>schimbării</a:t>
            </a:r>
            <a:endParaRPr sz="18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800" dirty="0" err="1"/>
              <a:t>abordare</a:t>
            </a:r>
            <a:r>
              <a:rPr lang="en-US" sz="1800" dirty="0"/>
              <a:t> </a:t>
            </a:r>
            <a:r>
              <a:rPr lang="ro-RO" sz="1800" dirty="0"/>
              <a:t>ajustată după nevoile proprii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personalizată</a:t>
            </a:r>
            <a:r>
              <a:rPr lang="en-US" sz="1800" dirty="0"/>
              <a:t> - </a:t>
            </a:r>
            <a:r>
              <a:rPr lang="en-US" sz="1800" dirty="0" err="1"/>
              <a:t>activitatea</a:t>
            </a:r>
            <a:r>
              <a:rPr lang="en-US" sz="1800" dirty="0"/>
              <a:t> </a:t>
            </a:r>
            <a:r>
              <a:rPr lang="en-US" sz="1800" dirty="0" err="1"/>
              <a:t>fizică</a:t>
            </a:r>
            <a:r>
              <a:rPr lang="en-US" sz="1800" dirty="0"/>
              <a:t> </a:t>
            </a:r>
            <a:r>
              <a:rPr lang="en-US" sz="1800" dirty="0" err="1"/>
              <a:t>ar</a:t>
            </a:r>
            <a:r>
              <a:rPr lang="en-US" sz="1800" dirty="0"/>
              <a:t> </a:t>
            </a:r>
            <a:r>
              <a:rPr lang="en-US" sz="1800" dirty="0" err="1"/>
              <a:t>trebui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fie </a:t>
            </a:r>
            <a:r>
              <a:rPr lang="en-US" sz="1800" dirty="0" err="1"/>
              <a:t>adecvată</a:t>
            </a:r>
            <a:r>
              <a:rPr lang="en-US" sz="1800" dirty="0"/>
              <a:t> </a:t>
            </a:r>
            <a:r>
              <a:rPr lang="en-US" sz="1800" dirty="0" err="1"/>
              <a:t>vârstei</a:t>
            </a:r>
            <a:r>
              <a:rPr lang="en-US" sz="1800" dirty="0"/>
              <a:t>, </a:t>
            </a:r>
            <a:r>
              <a:rPr lang="en-US" sz="1800" dirty="0" err="1"/>
              <a:t>intereselor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abilităților</a:t>
            </a:r>
            <a:r>
              <a:rPr lang="en-US" sz="1800" dirty="0"/>
              <a:t> </a:t>
            </a:r>
            <a:r>
              <a:rPr lang="en-US" sz="1800" dirty="0" err="1"/>
              <a:t>copilului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a </a:t>
            </a:r>
            <a:r>
              <a:rPr lang="en-US" sz="1800" dirty="0" err="1"/>
              <a:t>încuraja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menține</a:t>
            </a:r>
            <a:r>
              <a:rPr lang="en-US" sz="1800" dirty="0"/>
              <a:t> </a:t>
            </a:r>
            <a:r>
              <a:rPr lang="en-US" sz="1800" dirty="0" err="1"/>
              <a:t>implicarea</a:t>
            </a:r>
            <a:endParaRPr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237" name="Google Shape;237;p11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38" name="Google Shape;238;p11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o-RO" sz="2800" dirty="0"/>
              <a:t>Activități fizice </a:t>
            </a:r>
            <a:r>
              <a:rPr lang="en-US" sz="2800" dirty="0"/>
              <a:t>– </a:t>
            </a:r>
            <a:r>
              <a:rPr lang="en-US" sz="2800" dirty="0" err="1"/>
              <a:t>recom</a:t>
            </a:r>
            <a:r>
              <a:rPr lang="ro-RO" sz="2800" dirty="0"/>
              <a:t>andări pentru copii obezi și supraponderali</a:t>
            </a:r>
            <a:endParaRPr sz="2800" dirty="0"/>
          </a:p>
        </p:txBody>
      </p:sp>
      <p:sp>
        <p:nvSpPr>
          <p:cNvPr id="245" name="Google Shape;245;p12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o-RO" sz="2000" dirty="0"/>
              <a:t>TERAPIA PRIN EXERCIȚII FIZICE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dirty="0" err="1"/>
              <a:t>copiii</a:t>
            </a:r>
            <a:r>
              <a:rPr lang="en-US" sz="2000" dirty="0"/>
              <a:t> </a:t>
            </a:r>
            <a:r>
              <a:rPr lang="en-US" sz="2000" dirty="0" err="1"/>
              <a:t>extrem</a:t>
            </a:r>
            <a:r>
              <a:rPr lang="en-US" sz="2000" dirty="0"/>
              <a:t> de </a:t>
            </a:r>
            <a:r>
              <a:rPr lang="en-US" sz="2000" dirty="0" err="1"/>
              <a:t>supraponderali</a:t>
            </a:r>
            <a:r>
              <a:rPr lang="en-US" sz="2000" dirty="0"/>
              <a:t> nu </a:t>
            </a:r>
            <a:r>
              <a:rPr lang="ro-RO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nevoie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facă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multă</a:t>
            </a:r>
            <a:r>
              <a:rPr lang="en-US" sz="2000" dirty="0"/>
              <a:t> </a:t>
            </a:r>
            <a:r>
              <a:rPr lang="en-US" sz="2000" dirty="0" err="1"/>
              <a:t>mișcare</a:t>
            </a:r>
            <a:r>
              <a:rPr lang="en-US" sz="2000" dirty="0"/>
              <a:t> </a:t>
            </a:r>
            <a:r>
              <a:rPr lang="en-US" sz="2000" dirty="0" err="1"/>
              <a:t>decât</a:t>
            </a:r>
            <a:r>
              <a:rPr lang="en-US" sz="2000" dirty="0"/>
              <a:t> </a:t>
            </a:r>
            <a:r>
              <a:rPr lang="en-US" sz="2000" dirty="0" err="1"/>
              <a:t>copiii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slabi</a:t>
            </a:r>
            <a:r>
              <a:rPr lang="en-US" sz="2000" dirty="0"/>
              <a:t>; </a:t>
            </a:r>
            <a:r>
              <a:rPr lang="ro-RO" sz="2000" dirty="0"/>
              <a:t>având </a:t>
            </a:r>
            <a:r>
              <a:rPr lang="en-US" sz="2000" dirty="0" err="1"/>
              <a:t>greutate</a:t>
            </a:r>
            <a:r>
              <a:rPr lang="ro-RO" sz="2000" dirty="0"/>
              <a:t> </a:t>
            </a:r>
            <a:r>
              <a:rPr lang="en-US" sz="2000" dirty="0" err="1"/>
              <a:t>suplimentară</a:t>
            </a:r>
            <a:r>
              <a:rPr lang="ro-RO" sz="2000" dirty="0"/>
              <a:t>, </a:t>
            </a: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arde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mod natural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calorii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aceeași</a:t>
            </a:r>
            <a:r>
              <a:rPr lang="en-US" sz="2000" dirty="0"/>
              <a:t> </a:t>
            </a:r>
            <a:r>
              <a:rPr lang="en-US" sz="2000" dirty="0" err="1"/>
              <a:t>activitate</a:t>
            </a:r>
            <a:endParaRPr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ro-RO" sz="2000" dirty="0"/>
              <a:t>s-ar putea să fie nevoie de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en-US" sz="2000" dirty="0"/>
              <a:t> de 60 de minute pe zi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cei</a:t>
            </a:r>
            <a:r>
              <a:rPr lang="en-US" sz="2000" dirty="0"/>
              <a:t> care sunt </a:t>
            </a:r>
            <a:r>
              <a:rPr lang="en-US" sz="2000" dirty="0" err="1"/>
              <a:t>extrem</a:t>
            </a:r>
            <a:r>
              <a:rPr lang="en-US" sz="2000" dirty="0"/>
              <a:t> de </a:t>
            </a:r>
            <a:r>
              <a:rPr lang="en-US" sz="2000" dirty="0" err="1"/>
              <a:t>supraponderali</a:t>
            </a:r>
            <a:r>
              <a:rPr lang="en-US" sz="2000" dirty="0"/>
              <a:t>; </a:t>
            </a:r>
            <a:r>
              <a:rPr lang="en-US" sz="2000" dirty="0" err="1"/>
              <a:t>creștere</a:t>
            </a:r>
            <a:r>
              <a:rPr lang="en-US" sz="2000" dirty="0"/>
              <a:t> </a:t>
            </a:r>
            <a:r>
              <a:rPr lang="en-US" sz="2000" dirty="0" err="1"/>
              <a:t>treptată</a:t>
            </a:r>
            <a:r>
              <a:rPr lang="en-US" sz="2000" dirty="0"/>
              <a:t> de la 20 la 60 de minute pe zi</a:t>
            </a:r>
            <a:endParaRPr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ro-RO" sz="2000" b="1" dirty="0"/>
              <a:t>exerciții fizice de efectuat acasă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000" dirty="0"/>
              <a:t>model</a:t>
            </a:r>
            <a:r>
              <a:rPr lang="ro-RO" sz="2000" dirty="0"/>
              <a:t> de urmat</a:t>
            </a:r>
            <a:r>
              <a:rPr lang="en-US" sz="2000" dirty="0"/>
              <a:t>, </a:t>
            </a:r>
            <a:r>
              <a:rPr lang="ro-RO" sz="2000" dirty="0"/>
              <a:t>în </a:t>
            </a:r>
            <a:r>
              <a:rPr lang="en-US" sz="2000" dirty="0" err="1"/>
              <a:t>familie</a:t>
            </a:r>
            <a:r>
              <a:rPr lang="en-US" sz="2000" dirty="0"/>
              <a:t>, </a:t>
            </a:r>
            <a:r>
              <a:rPr lang="en-US" sz="2000" dirty="0" err="1"/>
              <a:t>interesant</a:t>
            </a:r>
            <a:r>
              <a:rPr lang="en-US" sz="2000" dirty="0"/>
              <a:t>, </a:t>
            </a:r>
            <a:r>
              <a:rPr lang="en-US" sz="2000" dirty="0" err="1"/>
              <a:t>amuzant</a:t>
            </a:r>
            <a:r>
              <a:rPr lang="en-US" sz="2000" dirty="0"/>
              <a:t>, </a:t>
            </a:r>
            <a:r>
              <a:rPr lang="en-US" sz="2000" dirty="0" err="1"/>
              <a:t>plăcut</a:t>
            </a:r>
            <a:r>
              <a:rPr lang="en-US" sz="2000" dirty="0"/>
              <a:t>...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ro-RO" sz="2000" b="1" dirty="0"/>
              <a:t>program personalizat, monitorizat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000" dirty="0" err="1"/>
              <a:t>exercițiile</a:t>
            </a:r>
            <a:r>
              <a:rPr lang="en-US" sz="2000" dirty="0"/>
              <a:t> </a:t>
            </a:r>
            <a:r>
              <a:rPr lang="en-US" sz="2000" dirty="0" err="1"/>
              <a:t>fizice</a:t>
            </a:r>
            <a:r>
              <a:rPr lang="en-US" sz="2000" dirty="0"/>
              <a:t> sunt </a:t>
            </a:r>
            <a:r>
              <a:rPr lang="en-US" sz="2000" dirty="0" err="1"/>
              <a:t>medicamente</a:t>
            </a:r>
            <a:r>
              <a:rPr lang="ro-RO" sz="2000" dirty="0"/>
              <a:t>, iar </a:t>
            </a:r>
            <a:r>
              <a:rPr lang="en-US" sz="2000" dirty="0" err="1"/>
              <a:t>medicamentele</a:t>
            </a:r>
            <a:r>
              <a:rPr lang="en-US" sz="2000" dirty="0"/>
              <a:t>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prescrise</a:t>
            </a:r>
            <a:endParaRPr sz="2000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dirty="0"/>
          </a:p>
        </p:txBody>
      </p:sp>
      <p:grpSp>
        <p:nvGrpSpPr>
          <p:cNvPr id="246" name="Google Shape;246;p12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47" name="Google Shape;247;p12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o-RO" sz="2800" dirty="0"/>
              <a:t>Activități fizice </a:t>
            </a:r>
            <a:r>
              <a:rPr lang="en-US" sz="2800" dirty="0"/>
              <a:t>– </a:t>
            </a:r>
            <a:r>
              <a:rPr lang="en-US" sz="2800" dirty="0" err="1"/>
              <a:t>recom</a:t>
            </a:r>
            <a:r>
              <a:rPr lang="ro-RO" sz="2800" dirty="0"/>
              <a:t>andări pentru copii obezi și supraponderali</a:t>
            </a:r>
            <a:endParaRPr sz="2800" dirty="0"/>
          </a:p>
        </p:txBody>
      </p:sp>
      <p:sp>
        <p:nvSpPr>
          <p:cNvPr id="254" name="Google Shape;254;p13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7848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en-US" sz="5400" b="1" dirty="0"/>
              <a:t>Princip</a:t>
            </a:r>
            <a:r>
              <a:rPr lang="ro-RO" sz="5400" b="1" dirty="0"/>
              <a:t>iu</a:t>
            </a:r>
            <a:r>
              <a:rPr lang="en-US" sz="5400" b="1" dirty="0"/>
              <a:t>l</a:t>
            </a:r>
            <a:r>
              <a:rPr lang="ro-RO" sz="5400" b="1" dirty="0"/>
              <a:t> </a:t>
            </a:r>
            <a:r>
              <a:rPr lang="en-US" sz="5400" b="1" dirty="0">
                <a:solidFill>
                  <a:srgbClr val="C00000"/>
                </a:solidFill>
              </a:rPr>
              <a:t>FITT</a:t>
            </a:r>
            <a:endParaRPr sz="4000" b="1" dirty="0">
              <a:solidFill>
                <a:srgbClr val="C00000"/>
              </a:solidFill>
            </a:endParaRPr>
          </a:p>
          <a:p>
            <a:pPr marL="914400" lvl="1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 dirty="0">
                <a:solidFill>
                  <a:srgbClr val="C00000"/>
                </a:solidFill>
              </a:rPr>
              <a:t>- F</a:t>
            </a:r>
            <a:r>
              <a:rPr lang="en-US" sz="3200" b="1" dirty="0"/>
              <a:t> </a:t>
            </a:r>
            <a:r>
              <a:rPr lang="en-US" sz="3200" b="1" dirty="0" err="1"/>
              <a:t>Fre</a:t>
            </a:r>
            <a:r>
              <a:rPr lang="ro-RO" sz="3200" b="1" dirty="0"/>
              <a:t>cvență</a:t>
            </a:r>
            <a:endParaRPr sz="3200" i="1" dirty="0"/>
          </a:p>
          <a:p>
            <a:pPr marL="914400" lvl="1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 dirty="0">
                <a:solidFill>
                  <a:srgbClr val="C00000"/>
                </a:solidFill>
              </a:rPr>
              <a:t>- 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/>
              <a:t>Inten</a:t>
            </a:r>
            <a:r>
              <a:rPr lang="ro-RO" sz="3200" b="1" dirty="0"/>
              <a:t>sitate</a:t>
            </a:r>
            <a:endParaRPr sz="3200" i="1" dirty="0"/>
          </a:p>
          <a:p>
            <a:pPr marL="914400" lvl="1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 dirty="0">
                <a:solidFill>
                  <a:srgbClr val="C00000"/>
                </a:solidFill>
              </a:rPr>
              <a:t>- 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/>
              <a:t>Tim</a:t>
            </a:r>
            <a:r>
              <a:rPr lang="ro-RO" sz="3200" b="1" dirty="0"/>
              <a:t>p</a:t>
            </a:r>
            <a:r>
              <a:rPr lang="en-US" i="1" dirty="0"/>
              <a:t>	</a:t>
            </a:r>
            <a:endParaRPr sz="3200" i="1" dirty="0"/>
          </a:p>
          <a:p>
            <a:pPr marL="914400" lvl="1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 dirty="0">
                <a:solidFill>
                  <a:srgbClr val="C00000"/>
                </a:solidFill>
              </a:rPr>
              <a:t>- T </a:t>
            </a:r>
            <a:r>
              <a:rPr lang="en-US" sz="3200" b="1" dirty="0" err="1"/>
              <a:t>T</a:t>
            </a:r>
            <a:r>
              <a:rPr lang="ro-RO" sz="3200" b="1" dirty="0"/>
              <a:t>ip</a:t>
            </a:r>
            <a:r>
              <a:rPr lang="en-US" sz="3200" b="1" dirty="0"/>
              <a:t> </a:t>
            </a:r>
            <a:r>
              <a:rPr lang="en-US" i="1" dirty="0"/>
              <a:t>	</a:t>
            </a:r>
            <a:endParaRPr dirty="0"/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997200"/>
            <a:ext cx="3671888" cy="313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 descr="acsmlogo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1905000"/>
            <a:ext cx="1752600" cy="15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13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58" name="Google Shape;258;p13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dirty="0"/>
              <a:t>P</a:t>
            </a:r>
            <a:r>
              <a:rPr lang="en-US" dirty="0" err="1"/>
              <a:t>rincip</a:t>
            </a:r>
            <a:r>
              <a:rPr lang="ro-RO" dirty="0"/>
              <a:t>iu</a:t>
            </a:r>
            <a:r>
              <a:rPr lang="en-US" dirty="0"/>
              <a:t>l</a:t>
            </a:r>
            <a:r>
              <a:rPr lang="ro-RO" dirty="0"/>
              <a:t> </a:t>
            </a:r>
            <a:r>
              <a:rPr lang="en-US" dirty="0"/>
              <a:t>FITT</a:t>
            </a:r>
            <a:endParaRPr dirty="0"/>
          </a:p>
        </p:txBody>
      </p:sp>
      <p:sp>
        <p:nvSpPr>
          <p:cNvPr id="265" name="Google Shape;265;p14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69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000" b="1" dirty="0">
                <a:solidFill>
                  <a:srgbClr val="C00000"/>
                </a:solidFill>
              </a:rPr>
              <a:t>F</a:t>
            </a:r>
            <a:r>
              <a:rPr lang="en-US" sz="2000" b="1" dirty="0"/>
              <a:t> </a:t>
            </a:r>
            <a:r>
              <a:rPr lang="en-US" sz="2000" b="1" dirty="0" err="1"/>
              <a:t>Fre</a:t>
            </a:r>
            <a:r>
              <a:rPr lang="ro-RO" sz="2000" b="1" dirty="0"/>
              <a:t>cvența</a:t>
            </a:r>
            <a:endParaRPr sz="20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1600" dirty="0" err="1"/>
              <a:t>Cât</a:t>
            </a:r>
            <a:r>
              <a:rPr lang="en-US" sz="1600" dirty="0"/>
              <a:t> de des </a:t>
            </a:r>
            <a:r>
              <a:rPr lang="ro-RO" sz="1600" dirty="0"/>
              <a:t>efectuați </a:t>
            </a:r>
            <a:r>
              <a:rPr lang="en-US" sz="1600" dirty="0" err="1"/>
              <a:t>activit</a:t>
            </a:r>
            <a:r>
              <a:rPr lang="ro-RO" sz="1600" dirty="0"/>
              <a:t>ăți fizice</a:t>
            </a:r>
            <a:r>
              <a:rPr lang="en-US" sz="1600" dirty="0"/>
              <a:t> - o </a:t>
            </a:r>
            <a:r>
              <a:rPr lang="en-US" sz="1600" dirty="0" err="1"/>
              <a:t>dată</a:t>
            </a:r>
            <a:r>
              <a:rPr lang="en-US" sz="1600" dirty="0"/>
              <a:t> pe zi, de </a:t>
            </a:r>
            <a:r>
              <a:rPr lang="en-US" sz="1600" dirty="0" err="1"/>
              <a:t>trei</a:t>
            </a:r>
            <a:r>
              <a:rPr lang="en-US" sz="1600" dirty="0"/>
              <a:t> </a:t>
            </a:r>
            <a:r>
              <a:rPr lang="en-US" sz="1600" dirty="0" err="1"/>
              <a:t>ori</a:t>
            </a:r>
            <a:r>
              <a:rPr lang="en-US" sz="1600" dirty="0"/>
              <a:t> pe </a:t>
            </a:r>
            <a:r>
              <a:rPr lang="en-US" sz="1600" dirty="0" err="1"/>
              <a:t>săptămână</a:t>
            </a:r>
            <a:r>
              <a:rPr lang="en-US" sz="1600" dirty="0"/>
              <a:t>, de </a:t>
            </a:r>
            <a:r>
              <a:rPr lang="en-US" sz="1600" dirty="0" err="1"/>
              <a:t>două</a:t>
            </a:r>
            <a:r>
              <a:rPr lang="en-US" sz="1600" dirty="0"/>
              <a:t> </a:t>
            </a:r>
            <a:r>
              <a:rPr lang="en-US" sz="1600" dirty="0" err="1"/>
              <a:t>ori</a:t>
            </a:r>
            <a:r>
              <a:rPr lang="en-US" sz="1600" dirty="0"/>
              <a:t> pe </a:t>
            </a:r>
            <a:r>
              <a:rPr lang="en-US" sz="1600" dirty="0" err="1"/>
              <a:t>lună</a:t>
            </a:r>
            <a:r>
              <a:rPr lang="en-US" sz="1600" dirty="0"/>
              <a:t>? – </a:t>
            </a:r>
            <a:r>
              <a:rPr lang="en-US" sz="1600" b="1" i="1" dirty="0"/>
              <a:t>Fi</a:t>
            </a:r>
            <a:r>
              <a:rPr lang="ro-RO" sz="1600" b="1" i="1" dirty="0"/>
              <a:t>ți </a:t>
            </a:r>
            <a:r>
              <a:rPr lang="en-US" sz="1600" b="1" i="1" dirty="0" err="1"/>
              <a:t>activ</a:t>
            </a:r>
            <a:r>
              <a:rPr lang="ro-RO" sz="1600" b="1" i="1" dirty="0"/>
              <a:t>i</a:t>
            </a:r>
            <a:r>
              <a:rPr lang="en-US" sz="1600" b="1" i="1" dirty="0"/>
              <a:t> </a:t>
            </a:r>
            <a:r>
              <a:rPr lang="en-US" sz="1600" b="1" i="1" dirty="0" err="1"/>
              <a:t>în</a:t>
            </a:r>
            <a:r>
              <a:rPr lang="en-US" sz="1600" b="1" i="1" dirty="0"/>
              <a:t> </a:t>
            </a:r>
            <a:r>
              <a:rPr lang="en-US" sz="1600" b="1" i="1" dirty="0" err="1"/>
              <a:t>fiecare</a:t>
            </a:r>
            <a:r>
              <a:rPr lang="en-US" sz="1600" b="1" i="1" dirty="0"/>
              <a:t> zi!!</a:t>
            </a:r>
            <a:endParaRPr b="1" i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/>
              <a:t> – </a:t>
            </a:r>
            <a:r>
              <a:rPr lang="en-US" sz="2000" b="1" dirty="0" err="1"/>
              <a:t>Intensit</a:t>
            </a:r>
            <a:r>
              <a:rPr lang="ro-RO" sz="2000" b="1" dirty="0"/>
              <a:t>atea</a:t>
            </a:r>
            <a:r>
              <a:rPr lang="en-US" sz="2000" b="1" dirty="0"/>
              <a:t> </a:t>
            </a:r>
            <a:endParaRPr sz="2000" b="1" dirty="0"/>
          </a:p>
          <a:p>
            <a:pPr marL="4572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600" dirty="0" err="1"/>
              <a:t>Câtă</a:t>
            </a:r>
            <a:r>
              <a:rPr lang="en-US" sz="1600" dirty="0"/>
              <a:t> </a:t>
            </a:r>
            <a:r>
              <a:rPr lang="en-US" sz="1600" dirty="0" err="1"/>
              <a:t>energie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necesară</a:t>
            </a:r>
            <a:r>
              <a:rPr lang="en-US" sz="1600" dirty="0"/>
              <a:t> – </a:t>
            </a:r>
            <a:r>
              <a:rPr lang="en-US" sz="1600" dirty="0" err="1"/>
              <a:t>activitate</a:t>
            </a:r>
            <a:r>
              <a:rPr lang="en-US" sz="1600" dirty="0"/>
              <a:t> </a:t>
            </a:r>
            <a:r>
              <a:rPr lang="en-US" sz="1600" dirty="0" err="1"/>
              <a:t>ușoară</a:t>
            </a:r>
            <a:r>
              <a:rPr lang="en-US" sz="1600" dirty="0"/>
              <a:t> vs. </a:t>
            </a:r>
            <a:r>
              <a:rPr lang="ro-RO" sz="1600" dirty="0"/>
              <a:t>intensă</a:t>
            </a:r>
            <a:r>
              <a:rPr lang="en-US" sz="1600" dirty="0"/>
              <a:t>? - </a:t>
            </a:r>
            <a:r>
              <a:rPr lang="en-US" sz="1600" b="1" dirty="0" err="1"/>
              <a:t>Combinație</a:t>
            </a:r>
            <a:r>
              <a:rPr lang="en-US" sz="1600" b="1" dirty="0"/>
              <a:t> de </a:t>
            </a:r>
            <a:r>
              <a:rPr lang="en-US" sz="1600" b="1" dirty="0" err="1"/>
              <a:t>activitate</a:t>
            </a:r>
            <a:r>
              <a:rPr lang="en-US" sz="1600" b="1" dirty="0"/>
              <a:t> </a:t>
            </a:r>
            <a:r>
              <a:rPr lang="en-US" sz="1600" b="1" dirty="0" err="1"/>
              <a:t>fizică</a:t>
            </a:r>
            <a:r>
              <a:rPr lang="en-US" sz="1600" b="1" dirty="0"/>
              <a:t> </a:t>
            </a:r>
            <a:r>
              <a:rPr lang="en-US" sz="1600" b="1" dirty="0" err="1"/>
              <a:t>moderată</a:t>
            </a:r>
            <a:r>
              <a:rPr lang="en-US" sz="1600" b="1" dirty="0"/>
              <a:t> </a:t>
            </a:r>
            <a:r>
              <a:rPr lang="en-US" sz="1600" b="1" dirty="0" err="1"/>
              <a:t>și</a:t>
            </a:r>
            <a:r>
              <a:rPr lang="en-US" sz="1600" b="1" dirty="0"/>
              <a:t> </a:t>
            </a:r>
            <a:r>
              <a:rPr lang="ro-RO" sz="1600" b="1" dirty="0"/>
              <a:t>de intensitate crescută</a:t>
            </a:r>
            <a:r>
              <a:rPr lang="en-US" sz="1600" b="1" dirty="0"/>
              <a:t>! </a:t>
            </a:r>
            <a:endParaRPr sz="1600" b="1" dirty="0"/>
          </a:p>
          <a:p>
            <a:pPr marL="4572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600" b="1" i="1" dirty="0" err="1"/>
              <a:t>Activitățile</a:t>
            </a:r>
            <a:r>
              <a:rPr lang="en-US" sz="1600" b="1" i="1" dirty="0"/>
              <a:t> de </a:t>
            </a:r>
            <a:r>
              <a:rPr lang="en-US" sz="1600" b="1" i="1" dirty="0" err="1"/>
              <a:t>intensitate</a:t>
            </a:r>
            <a:r>
              <a:rPr lang="en-US" sz="1600" b="1" i="1" dirty="0"/>
              <a:t> </a:t>
            </a:r>
            <a:r>
              <a:rPr lang="en-US" sz="1600" b="1" i="1" dirty="0" err="1"/>
              <a:t>moderată</a:t>
            </a:r>
            <a:r>
              <a:rPr lang="en-US" sz="1600" b="1" i="1" dirty="0"/>
              <a:t> </a:t>
            </a:r>
            <a:r>
              <a:rPr lang="en-US" sz="1600" dirty="0" err="1"/>
              <a:t>vă</a:t>
            </a:r>
            <a:r>
              <a:rPr lang="en-US" sz="1600" dirty="0"/>
              <a:t> </a:t>
            </a:r>
            <a:r>
              <a:rPr lang="en-US" sz="1600" dirty="0" err="1"/>
              <a:t>cresc</a:t>
            </a:r>
            <a:r>
              <a:rPr lang="en-US" sz="1600" dirty="0"/>
              <a:t> </a:t>
            </a:r>
            <a:r>
              <a:rPr lang="en-US" sz="1600" dirty="0" err="1"/>
              <a:t>ritmul</a:t>
            </a:r>
            <a:r>
              <a:rPr lang="en-US" sz="1600" dirty="0"/>
              <a:t> cardiac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vă</a:t>
            </a:r>
            <a:r>
              <a:rPr lang="en-US" sz="1600" dirty="0"/>
              <a:t> fac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respirați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repede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simțiți</a:t>
            </a:r>
            <a:r>
              <a:rPr lang="en-US" sz="1600" dirty="0"/>
              <a:t> </a:t>
            </a:r>
            <a:r>
              <a:rPr lang="ro-RO" sz="1600" dirty="0"/>
              <a:t>că vă e</a:t>
            </a:r>
            <a:r>
              <a:rPr lang="en-US" sz="1600" dirty="0"/>
              <a:t> </a:t>
            </a:r>
            <a:r>
              <a:rPr lang="en-US" sz="1600" dirty="0" err="1"/>
              <a:t>cald</a:t>
            </a:r>
            <a:r>
              <a:rPr lang="en-US" sz="1600" b="1" i="1" dirty="0"/>
              <a:t> (</a:t>
            </a:r>
            <a:r>
              <a:rPr lang="en-US" sz="1600" dirty="0" err="1"/>
              <a:t>când</a:t>
            </a:r>
            <a:r>
              <a:rPr lang="en-US" sz="1600" b="1" i="1" dirty="0"/>
              <a:t> </a:t>
            </a:r>
            <a:r>
              <a:rPr lang="en-US" sz="1600" b="1" i="1" dirty="0" err="1"/>
              <a:t>încă</a:t>
            </a:r>
            <a:r>
              <a:rPr lang="en-US" sz="1600" b="1" i="1" dirty="0"/>
              <a:t> </a:t>
            </a:r>
            <a:r>
              <a:rPr lang="en-US" sz="1600" b="1" i="1" dirty="0" err="1"/>
              <a:t>puteți</a:t>
            </a:r>
            <a:r>
              <a:rPr lang="en-US" sz="1600" b="1" i="1" dirty="0"/>
              <a:t> </a:t>
            </a:r>
            <a:r>
              <a:rPr lang="ro-RO" sz="1600" b="1" i="1" dirty="0"/>
              <a:t>să </a:t>
            </a:r>
            <a:r>
              <a:rPr lang="en-US" sz="1600" b="1" i="1" dirty="0" err="1"/>
              <a:t>vorbi</a:t>
            </a:r>
            <a:r>
              <a:rPr lang="ro-RO" sz="1600" b="1" i="1" dirty="0"/>
              <a:t>ți</a:t>
            </a:r>
            <a:r>
              <a:rPr lang="en-US" sz="1600" b="1" i="1" dirty="0"/>
              <a:t>, </a:t>
            </a:r>
            <a:r>
              <a:rPr lang="en-US" sz="1600" b="1" i="1" dirty="0" err="1"/>
              <a:t>dar</a:t>
            </a:r>
            <a:r>
              <a:rPr lang="en-US" sz="1600" b="1" i="1" dirty="0"/>
              <a:t> nu </a:t>
            </a:r>
            <a:r>
              <a:rPr lang="ro-RO" sz="1600" b="1" i="1" dirty="0"/>
              <a:t>să </a:t>
            </a:r>
            <a:r>
              <a:rPr lang="en-US" sz="1600" b="1" i="1" dirty="0" err="1"/>
              <a:t>cântați</a:t>
            </a:r>
            <a:r>
              <a:rPr lang="en-US" sz="1600" b="1" i="1" dirty="0"/>
              <a:t>!</a:t>
            </a:r>
            <a:r>
              <a:rPr lang="en-US" sz="1600" i="1" dirty="0"/>
              <a:t>)</a:t>
            </a:r>
            <a:endParaRPr dirty="0"/>
          </a:p>
          <a:p>
            <a:pPr marL="4572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600" b="1" dirty="0" err="1"/>
              <a:t>activitățile</a:t>
            </a:r>
            <a:r>
              <a:rPr lang="en-US" sz="1600" b="1" dirty="0"/>
              <a:t> de </a:t>
            </a:r>
            <a:r>
              <a:rPr lang="en-US" sz="1600" b="1" dirty="0" err="1"/>
              <a:t>intensitate</a:t>
            </a:r>
            <a:r>
              <a:rPr lang="en-US" sz="1600" b="1" dirty="0"/>
              <a:t> </a:t>
            </a:r>
            <a:r>
              <a:rPr lang="ro-RO" sz="1600" b="1" dirty="0"/>
              <a:t>crescută</a:t>
            </a:r>
            <a:r>
              <a:rPr lang="en-US" sz="1600" b="1" dirty="0"/>
              <a:t> </a:t>
            </a:r>
            <a:r>
              <a:rPr lang="ro-RO" sz="1600" dirty="0"/>
              <a:t>accelerează </a:t>
            </a:r>
            <a:r>
              <a:rPr lang="en-US" sz="1600" dirty="0" err="1"/>
              <a:t>ritmul</a:t>
            </a:r>
            <a:r>
              <a:rPr lang="en-US" sz="1600" dirty="0"/>
              <a:t> cardiac, </a:t>
            </a:r>
            <a:r>
              <a:rPr lang="ro-RO" sz="1600" dirty="0"/>
              <a:t>vă</a:t>
            </a:r>
            <a:r>
              <a:rPr lang="en-US" sz="1600" dirty="0"/>
              <a:t> fac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respir</a:t>
            </a:r>
            <a:r>
              <a:rPr lang="ro-RO" sz="1600" dirty="0"/>
              <a:t>ați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repede</a:t>
            </a:r>
            <a:r>
              <a:rPr lang="en-US" sz="1600" dirty="0"/>
              <a:t>, </a:t>
            </a:r>
            <a:r>
              <a:rPr lang="ro-RO" sz="1600" dirty="0"/>
              <a:t>să simțiți că vă e cald </a:t>
            </a:r>
            <a:r>
              <a:rPr lang="en-US" sz="1600" dirty="0" err="1"/>
              <a:t>și</a:t>
            </a:r>
            <a:r>
              <a:rPr lang="ro-RO" sz="1600" dirty="0"/>
              <a:t> să</a:t>
            </a:r>
            <a:r>
              <a:rPr lang="en-US" sz="1600" dirty="0"/>
              <a:t> </a:t>
            </a:r>
            <a:r>
              <a:rPr lang="en-US" sz="1600" dirty="0" err="1"/>
              <a:t>încep</a:t>
            </a:r>
            <a:r>
              <a:rPr lang="ro-RO" sz="1600" dirty="0"/>
              <a:t>eți să transpirați </a:t>
            </a:r>
            <a:r>
              <a:rPr lang="en-US" sz="1600" b="1" dirty="0"/>
              <a:t>(</a:t>
            </a:r>
            <a:r>
              <a:rPr lang="en-US" sz="1600" b="1" i="1" dirty="0"/>
              <a:t>nu </a:t>
            </a:r>
            <a:r>
              <a:rPr lang="ro-RO" sz="1600" b="1" i="1" dirty="0"/>
              <a:t>puteți</a:t>
            </a:r>
            <a:r>
              <a:rPr lang="en-US" sz="1600" b="1" i="1" dirty="0"/>
              <a:t> </a:t>
            </a:r>
            <a:r>
              <a:rPr lang="en-US" sz="1600" b="1" i="1" dirty="0" err="1"/>
              <a:t>spune</a:t>
            </a:r>
            <a:r>
              <a:rPr lang="en-US" sz="1600" b="1" i="1" dirty="0"/>
              <a:t> </a:t>
            </a:r>
            <a:r>
              <a:rPr lang="en-US" sz="1600" b="1" i="1" dirty="0" err="1"/>
              <a:t>mai</a:t>
            </a:r>
            <a:r>
              <a:rPr lang="en-US" sz="1600" b="1" i="1" dirty="0"/>
              <a:t> </a:t>
            </a:r>
            <a:r>
              <a:rPr lang="en-US" sz="1600" b="1" i="1" dirty="0" err="1"/>
              <a:t>mult</a:t>
            </a:r>
            <a:r>
              <a:rPr lang="en-US" sz="1600" b="1" i="1" dirty="0"/>
              <a:t> de </a:t>
            </a:r>
            <a:r>
              <a:rPr lang="en-US" sz="1600" b="1" i="1" dirty="0" err="1"/>
              <a:t>câteva</a:t>
            </a:r>
            <a:r>
              <a:rPr lang="en-US" sz="1600" b="1" i="1" dirty="0"/>
              <a:t> </a:t>
            </a:r>
            <a:r>
              <a:rPr lang="en-US" sz="1600" b="1" i="1" dirty="0" err="1"/>
              <a:t>cuvinte</a:t>
            </a:r>
            <a:r>
              <a:rPr lang="en-US" sz="1600" b="1" i="1" dirty="0"/>
              <a:t> </a:t>
            </a:r>
            <a:r>
              <a:rPr lang="en-US" sz="1600" b="1" i="1" dirty="0" err="1"/>
              <a:t>fără</a:t>
            </a:r>
            <a:r>
              <a:rPr lang="en-US" sz="1600" b="1" i="1" dirty="0"/>
              <a:t> </a:t>
            </a:r>
            <a:r>
              <a:rPr lang="en-US" sz="1600" b="1" i="1" dirty="0" err="1"/>
              <a:t>să</a:t>
            </a:r>
            <a:r>
              <a:rPr lang="en-US" sz="1600" b="1" i="1" dirty="0"/>
              <a:t> </a:t>
            </a:r>
            <a:r>
              <a:rPr lang="ro-RO" sz="1600" b="1" i="1" dirty="0"/>
              <a:t>vă opriți </a:t>
            </a:r>
            <a:r>
              <a:rPr lang="en-US" sz="1600" b="1" i="1" dirty="0" err="1"/>
              <a:t>pentru</a:t>
            </a:r>
            <a:r>
              <a:rPr lang="en-US" sz="1600" b="1" i="1" dirty="0"/>
              <a:t> a </a:t>
            </a:r>
            <a:r>
              <a:rPr lang="en-US" sz="1600" b="1" i="1" dirty="0" err="1"/>
              <a:t>respira</a:t>
            </a:r>
            <a:r>
              <a:rPr lang="en-US" sz="1600" b="1" i="1" dirty="0"/>
              <a:t>!</a:t>
            </a:r>
            <a:r>
              <a:rPr lang="en-US" sz="1600" i="1" dirty="0"/>
              <a:t>)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b="1" dirty="0"/>
              <a:t>		</a:t>
            </a:r>
            <a:r>
              <a:rPr lang="en-US" sz="1200" b="1" dirty="0"/>
              <a:t>&lt;3 MET      		</a:t>
            </a:r>
            <a:r>
              <a:rPr lang="ro-RO" sz="1200" b="1" dirty="0"/>
              <a:t>scăzută</a:t>
            </a:r>
            <a:r>
              <a:rPr lang="en-US" sz="1200" b="1" dirty="0"/>
              <a:t>		&lt;</a:t>
            </a:r>
            <a:r>
              <a:rPr lang="en-US" sz="1200" b="1" i="1" dirty="0"/>
              <a:t> 3,5 kcal/min </a:t>
            </a:r>
            <a:endParaRPr sz="12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200" b="1" dirty="0"/>
              <a:t>		3 – 6 MET		</a:t>
            </a:r>
            <a:r>
              <a:rPr lang="en-US" sz="1200" b="1" i="1" dirty="0" err="1">
                <a:solidFill>
                  <a:srgbClr val="FF0000"/>
                </a:solidFill>
              </a:rPr>
              <a:t>moderat</a:t>
            </a:r>
            <a:r>
              <a:rPr lang="ro-RO" sz="1200" b="1" i="1" dirty="0">
                <a:solidFill>
                  <a:srgbClr val="FF0000"/>
                </a:solidFill>
              </a:rPr>
              <a:t>ă</a:t>
            </a:r>
            <a:r>
              <a:rPr lang="en-US" sz="1200" b="1" i="1" dirty="0">
                <a:solidFill>
                  <a:srgbClr val="FF0000"/>
                </a:solidFill>
              </a:rPr>
              <a:t>	</a:t>
            </a:r>
            <a:r>
              <a:rPr lang="en-US" sz="1200" b="1" dirty="0"/>
              <a:t>	</a:t>
            </a:r>
            <a:r>
              <a:rPr lang="en-US" sz="1200" b="1" i="1" dirty="0"/>
              <a:t>3.5 to 7 kcal/min </a:t>
            </a:r>
            <a:endParaRPr sz="12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200" b="1" dirty="0"/>
              <a:t>		&gt; 6 MET		</a:t>
            </a:r>
            <a:r>
              <a:rPr lang="ro-RO" sz="1200" b="1" dirty="0"/>
              <a:t>crescută</a:t>
            </a:r>
            <a:r>
              <a:rPr lang="en-US" sz="1200" b="1" dirty="0"/>
              <a:t> 		&gt;</a:t>
            </a:r>
            <a:r>
              <a:rPr lang="en-US" sz="1200" b="1" i="1" dirty="0"/>
              <a:t> 7 kcal/min </a:t>
            </a:r>
            <a:endParaRPr sz="1200"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 i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 i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i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266" name="Google Shape;266;p14"/>
          <p:cNvGrpSpPr/>
          <p:nvPr/>
        </p:nvGrpSpPr>
        <p:grpSpPr>
          <a:xfrm>
            <a:off x="8458200" y="304800"/>
            <a:ext cx="361474" cy="636193"/>
            <a:chOff x="4276825" y="487236"/>
            <a:chExt cx="317500" cy="419100"/>
          </a:xfrm>
        </p:grpSpPr>
        <p:sp>
          <p:nvSpPr>
            <p:cNvPr id="267" name="Google Shape;267;p14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/>
              <a:t>Ex</a:t>
            </a:r>
            <a:r>
              <a:rPr lang="ro-RO" dirty="0"/>
              <a:t>e</a:t>
            </a:r>
            <a:r>
              <a:rPr lang="en-US" dirty="0" err="1"/>
              <a:t>mpl</a:t>
            </a:r>
            <a:r>
              <a:rPr lang="ro-RO" dirty="0"/>
              <a:t>u</a:t>
            </a:r>
            <a:endParaRPr dirty="0"/>
          </a:p>
        </p:txBody>
      </p:sp>
      <p:sp>
        <p:nvSpPr>
          <p:cNvPr id="274" name="Google Shape;274;p15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905000"/>
            <a:ext cx="8534400" cy="443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15"/>
          <p:cNvGrpSpPr/>
          <p:nvPr/>
        </p:nvGrpSpPr>
        <p:grpSpPr>
          <a:xfrm>
            <a:off x="8458200" y="304800"/>
            <a:ext cx="361474" cy="636193"/>
            <a:chOff x="4276825" y="487236"/>
            <a:chExt cx="317500" cy="419100"/>
          </a:xfrm>
        </p:grpSpPr>
        <p:sp>
          <p:nvSpPr>
            <p:cNvPr id="277" name="Google Shape;277;p15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b="1" dirty="0" err="1"/>
              <a:t>Calcul</a:t>
            </a:r>
            <a:r>
              <a:rPr lang="ro-RO" b="1" dirty="0"/>
              <a:t> </a:t>
            </a:r>
            <a:r>
              <a:rPr lang="en-US" b="1" dirty="0"/>
              <a:t>–</a:t>
            </a:r>
            <a:r>
              <a:rPr lang="ro-RO" b="1" dirty="0"/>
              <a:t> Consumul caloric în exerciții fizice</a:t>
            </a:r>
            <a:endParaRPr dirty="0"/>
          </a:p>
        </p:txBody>
      </p:sp>
      <p:sp>
        <p:nvSpPr>
          <p:cNvPr id="284" name="Google Shape;284;p16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dirty="0"/>
              <a:t>MET x 3.5 x </a:t>
            </a:r>
            <a:r>
              <a:rPr lang="ro-RO" sz="2000" b="1" dirty="0"/>
              <a:t>greutatea corpului î</a:t>
            </a:r>
            <a:r>
              <a:rPr lang="en-US" sz="2000" b="1" dirty="0"/>
              <a:t>n Kg/200 = kcal/min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dirty="0"/>
              <a:t>Ex</a:t>
            </a:r>
            <a:r>
              <a:rPr lang="ro-RO" sz="2000" dirty="0"/>
              <a:t>e</a:t>
            </a:r>
            <a:r>
              <a:rPr lang="en-US" sz="2000" dirty="0" err="1"/>
              <a:t>mpl</a:t>
            </a:r>
            <a:r>
              <a:rPr lang="ro-RO" sz="2000" dirty="0"/>
              <a:t>u</a:t>
            </a:r>
            <a:r>
              <a:rPr lang="en-US" sz="2000" dirty="0"/>
              <a:t>: </a:t>
            </a:r>
            <a:r>
              <a:rPr lang="ro-RO" sz="2000" dirty="0"/>
              <a:t>Corp cu greutatea de </a:t>
            </a:r>
            <a:r>
              <a:rPr lang="en-US" sz="2000" dirty="0"/>
              <a:t>60 kg</a:t>
            </a:r>
            <a:r>
              <a:rPr lang="ro-RO" sz="2000" dirty="0"/>
              <a:t>, care face exerciții</a:t>
            </a:r>
            <a:r>
              <a:rPr lang="en-US" sz="2000" dirty="0"/>
              <a:t> </a:t>
            </a:r>
            <a:r>
              <a:rPr lang="ro-RO" sz="2000" dirty="0"/>
              <a:t>la </a:t>
            </a:r>
            <a:r>
              <a:rPr lang="en-US" sz="2000" dirty="0"/>
              <a:t>7 MET </a:t>
            </a:r>
            <a:r>
              <a:rPr lang="ro-RO" sz="2000" dirty="0"/>
              <a:t>pe bandă</a:t>
            </a:r>
            <a:r>
              <a:rPr lang="en-US" sz="2000" dirty="0"/>
              <a:t>. </a:t>
            </a:r>
            <a:r>
              <a:rPr lang="en-US" sz="2000" dirty="0" err="1"/>
              <a:t>Câte</a:t>
            </a:r>
            <a:r>
              <a:rPr lang="en-US" sz="2000" dirty="0"/>
              <a:t> </a:t>
            </a:r>
            <a:r>
              <a:rPr lang="en-US" sz="2000" dirty="0" err="1"/>
              <a:t>calorii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ro-RO" sz="2000" dirty="0"/>
              <a:t>consuma</a:t>
            </a:r>
            <a:r>
              <a:rPr lang="en-US" sz="2000" dirty="0"/>
              <a:t> </a:t>
            </a:r>
            <a:r>
              <a:rPr lang="ro-RO" sz="2000" dirty="0"/>
              <a:t>în</a:t>
            </a:r>
            <a:r>
              <a:rPr lang="en-US" sz="2000" dirty="0"/>
              <a:t> 30 de minute?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dirty="0"/>
              <a:t>7 x 3.5 x 60/200 =  7.35 or 7 kcal/min x 30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dirty="0"/>
              <a:t>C</a:t>
            </a:r>
            <a:r>
              <a:rPr lang="ro-RO" sz="2000" dirty="0"/>
              <a:t>onsum c</a:t>
            </a:r>
            <a:r>
              <a:rPr lang="en-US" sz="2000" dirty="0" err="1"/>
              <a:t>aloric</a:t>
            </a:r>
            <a:r>
              <a:rPr lang="en-US" sz="2000" dirty="0"/>
              <a:t> </a:t>
            </a:r>
            <a:r>
              <a:rPr lang="ro-RO" sz="2000" dirty="0"/>
              <a:t>la</a:t>
            </a:r>
            <a:r>
              <a:rPr lang="en-US" sz="2000" dirty="0"/>
              <a:t> 30 min </a:t>
            </a:r>
            <a:r>
              <a:rPr lang="ro-RO" sz="2000" dirty="0"/>
              <a:t>de</a:t>
            </a:r>
            <a:r>
              <a:rPr lang="en-US" sz="2000" dirty="0"/>
              <a:t> </a:t>
            </a:r>
            <a:r>
              <a:rPr lang="ro-RO" sz="2000" dirty="0"/>
              <a:t>exercițiu fizic</a:t>
            </a:r>
            <a:r>
              <a:rPr lang="en-US" sz="2000" dirty="0"/>
              <a:t> =  </a:t>
            </a:r>
            <a:r>
              <a:rPr lang="en-US" sz="2000" i="1" dirty="0"/>
              <a:t>210 kcal</a:t>
            </a:r>
            <a:endParaRPr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85" name="Google Shape;285;p16"/>
          <p:cNvSpPr txBox="1"/>
          <p:nvPr/>
        </p:nvSpPr>
        <p:spPr>
          <a:xfrm>
            <a:off x="3733800" y="6019800"/>
            <a:ext cx="566896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Balady GJ, Cardiology Clinics, Vol 19, No.3  Aug 2001</a:t>
            </a:r>
            <a:endParaRPr/>
          </a:p>
        </p:txBody>
      </p:sp>
      <p:grpSp>
        <p:nvGrpSpPr>
          <p:cNvPr id="286" name="Google Shape;286;p16"/>
          <p:cNvGrpSpPr/>
          <p:nvPr/>
        </p:nvGrpSpPr>
        <p:grpSpPr>
          <a:xfrm>
            <a:off x="8458200" y="354407"/>
            <a:ext cx="361474" cy="636193"/>
            <a:chOff x="4276825" y="487236"/>
            <a:chExt cx="317500" cy="419100"/>
          </a:xfrm>
        </p:grpSpPr>
        <p:sp>
          <p:nvSpPr>
            <p:cNvPr id="287" name="Google Shape;287;p16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dirty="0"/>
              <a:t>P</a:t>
            </a:r>
            <a:r>
              <a:rPr lang="en-US" dirty="0" err="1"/>
              <a:t>rincip</a:t>
            </a:r>
            <a:r>
              <a:rPr lang="ro-RO" dirty="0"/>
              <a:t>iu</a:t>
            </a:r>
            <a:r>
              <a:rPr lang="en-US" dirty="0"/>
              <a:t>l</a:t>
            </a:r>
            <a:r>
              <a:rPr lang="ro-RO" dirty="0"/>
              <a:t> </a:t>
            </a:r>
            <a:r>
              <a:rPr lang="en-US" dirty="0"/>
              <a:t>FITT</a:t>
            </a:r>
            <a:endParaRPr dirty="0"/>
          </a:p>
        </p:txBody>
      </p:sp>
      <p:sp>
        <p:nvSpPr>
          <p:cNvPr id="294" name="Google Shape;294;p17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69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3600" b="1" dirty="0">
                <a:solidFill>
                  <a:srgbClr val="C00000"/>
                </a:solidFill>
              </a:rPr>
              <a:t>T</a:t>
            </a:r>
            <a:r>
              <a:rPr lang="en-US" sz="3600" b="1" dirty="0"/>
              <a:t> </a:t>
            </a:r>
            <a:r>
              <a:rPr lang="en-US" sz="2000" b="1" dirty="0"/>
              <a:t>Tim</a:t>
            </a:r>
            <a:r>
              <a:rPr lang="ro-RO" sz="2000" b="1" dirty="0"/>
              <a:t>p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600" dirty="0" err="1"/>
              <a:t>Cât</a:t>
            </a:r>
            <a:r>
              <a:rPr lang="en-US" sz="1600" dirty="0"/>
              <a:t> </a:t>
            </a:r>
            <a:r>
              <a:rPr lang="en-US" sz="1600" dirty="0" err="1"/>
              <a:t>durează</a:t>
            </a:r>
            <a:r>
              <a:rPr lang="en-US" sz="1600" dirty="0"/>
              <a:t> </a:t>
            </a:r>
            <a:r>
              <a:rPr lang="en-US" sz="1600" dirty="0" err="1"/>
              <a:t>sesiunea</a:t>
            </a:r>
            <a:r>
              <a:rPr lang="en-US" sz="1600" dirty="0"/>
              <a:t> de </a:t>
            </a:r>
            <a:r>
              <a:rPr lang="en-US" sz="1600" dirty="0" err="1"/>
              <a:t>exerciții</a:t>
            </a:r>
            <a:r>
              <a:rPr lang="en-US" sz="1600" dirty="0"/>
              <a:t> – 20 de minute, 1 </a:t>
            </a:r>
            <a:r>
              <a:rPr lang="en-US" sz="1600" dirty="0" err="1"/>
              <a:t>oră</a:t>
            </a:r>
            <a:r>
              <a:rPr lang="en-US" sz="1600" dirty="0"/>
              <a:t>, 30 de minute </a:t>
            </a:r>
            <a:r>
              <a:rPr lang="en-US" sz="1600" dirty="0" err="1"/>
              <a:t>împărțite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două</a:t>
            </a:r>
            <a:r>
              <a:rPr lang="en-US" sz="1600" dirty="0"/>
              <a:t> </a:t>
            </a:r>
            <a:r>
              <a:rPr lang="en-US" sz="1600" dirty="0" err="1"/>
              <a:t>sesiuni</a:t>
            </a:r>
            <a:r>
              <a:rPr lang="en-US" sz="1600" dirty="0"/>
              <a:t> </a:t>
            </a:r>
            <a:r>
              <a:rPr lang="en-US" sz="1600" dirty="0" err="1"/>
              <a:t>într</a:t>
            </a:r>
            <a:r>
              <a:rPr lang="en-US" sz="1600" dirty="0"/>
              <a:t>-o </a:t>
            </a:r>
            <a:r>
              <a:rPr lang="en-US" sz="1600" dirty="0" err="1"/>
              <a:t>singură</a:t>
            </a:r>
            <a:r>
              <a:rPr lang="en-US" sz="1600" dirty="0"/>
              <a:t> zi? – </a:t>
            </a:r>
            <a:r>
              <a:rPr lang="ro-RO" sz="1600" b="1" i="1" dirty="0"/>
              <a:t>încercați să ajungeți la </a:t>
            </a:r>
            <a:r>
              <a:rPr lang="en-US" sz="1600" b="1" i="1" dirty="0"/>
              <a:t>o </a:t>
            </a:r>
            <a:r>
              <a:rPr lang="en-US" sz="1600" b="1" i="1" dirty="0" err="1"/>
              <a:t>medie</a:t>
            </a:r>
            <a:r>
              <a:rPr lang="en-US" sz="1600" b="1" i="1" dirty="0"/>
              <a:t> de </a:t>
            </a:r>
            <a:r>
              <a:rPr lang="en-US" sz="1600" b="1" i="1" dirty="0" err="1"/>
              <a:t>cel</a:t>
            </a:r>
            <a:r>
              <a:rPr lang="en-US" sz="1600" b="1" i="1" dirty="0"/>
              <a:t> </a:t>
            </a:r>
            <a:r>
              <a:rPr lang="en-US" sz="1600" b="1" i="1" dirty="0" err="1"/>
              <a:t>puțin</a:t>
            </a:r>
            <a:r>
              <a:rPr lang="en-US" sz="1600" b="1" i="1" dirty="0"/>
              <a:t> 60 de minute de </a:t>
            </a:r>
            <a:r>
              <a:rPr lang="en-US" sz="1600" b="1" i="1" dirty="0" err="1"/>
              <a:t>activitate</a:t>
            </a:r>
            <a:r>
              <a:rPr lang="en-US" sz="1600" b="1" i="1" dirty="0"/>
              <a:t> </a:t>
            </a:r>
            <a:r>
              <a:rPr lang="en-US" sz="1600" b="1" i="1" dirty="0" err="1"/>
              <a:t>fizică</a:t>
            </a:r>
            <a:r>
              <a:rPr lang="en-US" sz="1600" b="1" i="1" dirty="0"/>
              <a:t> de </a:t>
            </a:r>
            <a:r>
              <a:rPr lang="en-US" sz="1600" b="1" i="1" dirty="0" err="1"/>
              <a:t>intensitate</a:t>
            </a:r>
            <a:r>
              <a:rPr lang="en-US" sz="1600" b="1" i="1" dirty="0"/>
              <a:t> </a:t>
            </a:r>
            <a:r>
              <a:rPr lang="en-US" sz="1600" b="1" i="1" dirty="0" err="1"/>
              <a:t>moderată</a:t>
            </a:r>
            <a:r>
              <a:rPr lang="en-US" sz="1600" b="1" i="1" dirty="0"/>
              <a:t> </a:t>
            </a:r>
            <a:r>
              <a:rPr lang="en-US" sz="1600" b="1" i="1" dirty="0" err="1"/>
              <a:t>sau</a:t>
            </a:r>
            <a:r>
              <a:rPr lang="en-US" sz="1600" b="1" i="1" dirty="0"/>
              <a:t> </a:t>
            </a:r>
            <a:r>
              <a:rPr lang="ro-RO" sz="1600" b="1" i="1" dirty="0"/>
              <a:t>crescută</a:t>
            </a:r>
            <a:r>
              <a:rPr lang="en-US" sz="1600" b="1" i="1" dirty="0"/>
              <a:t> pe zi pe </a:t>
            </a:r>
            <a:r>
              <a:rPr lang="en-US" sz="1600" b="1" i="1" dirty="0" err="1"/>
              <a:t>parcursul</a:t>
            </a:r>
            <a:r>
              <a:rPr lang="en-US" sz="1600" b="1" i="1" dirty="0"/>
              <a:t> </a:t>
            </a:r>
            <a:r>
              <a:rPr lang="en-US" sz="1600" b="1" i="1" dirty="0" err="1"/>
              <a:t>săptămânii</a:t>
            </a:r>
            <a:endParaRPr lang="en-US" b="1" i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3600" b="1" dirty="0">
                <a:solidFill>
                  <a:srgbClr val="C00000"/>
                </a:solidFill>
              </a:rPr>
              <a:t>T</a:t>
            </a:r>
            <a:r>
              <a:rPr lang="en-US" sz="3600" b="1" dirty="0"/>
              <a:t> </a:t>
            </a:r>
            <a:r>
              <a:rPr lang="en-US" sz="2000" b="1" dirty="0" err="1"/>
              <a:t>T</a:t>
            </a:r>
            <a:r>
              <a:rPr lang="ro-RO" sz="2000" b="1" dirty="0"/>
              <a:t>ip</a:t>
            </a:r>
            <a:endParaRPr lang="en-US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600" dirty="0" err="1"/>
              <a:t>Copiii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tinerii</a:t>
            </a:r>
            <a:r>
              <a:rPr lang="en-US" sz="1600" dirty="0"/>
              <a:t>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facă</a:t>
            </a:r>
            <a:r>
              <a:rPr lang="en-US" sz="1600" dirty="0"/>
              <a:t> 2 </a:t>
            </a:r>
            <a:r>
              <a:rPr lang="en-US" sz="1600" dirty="0" err="1"/>
              <a:t>tipuri</a:t>
            </a:r>
            <a:r>
              <a:rPr lang="en-US" sz="1600" dirty="0"/>
              <a:t> de </a:t>
            </a:r>
            <a:r>
              <a:rPr lang="en-US" sz="1600" dirty="0" err="1"/>
              <a:t>activitate</a:t>
            </a:r>
            <a:r>
              <a:rPr lang="en-US" sz="1600" dirty="0"/>
              <a:t> </a:t>
            </a:r>
            <a:r>
              <a:rPr lang="en-US" sz="1600" dirty="0" err="1"/>
              <a:t>fizică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fiecare</a:t>
            </a:r>
            <a:r>
              <a:rPr lang="en-US" sz="1600" dirty="0"/>
              <a:t> </a:t>
            </a:r>
            <a:r>
              <a:rPr lang="en-US" sz="1600" dirty="0" err="1"/>
              <a:t>săptămână</a:t>
            </a:r>
            <a:r>
              <a:rPr lang="en-US" sz="1600" dirty="0"/>
              <a:t>: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ro-RO" sz="1600" dirty="0"/>
              <a:t>exerciții de tip aerob</a:t>
            </a:r>
            <a:endParaRPr sz="16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ro-RO" sz="1600" dirty="0"/>
              <a:t>exerciții pentru întărirea mușchilor și a oaselor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 i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 i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i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8458200" y="304800"/>
            <a:ext cx="361474" cy="636193"/>
            <a:chOff x="4276825" y="487236"/>
            <a:chExt cx="317500" cy="419100"/>
          </a:xfrm>
        </p:grpSpPr>
        <p:sp>
          <p:nvSpPr>
            <p:cNvPr id="296" name="Google Shape;296;p17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ro-RO" dirty="0">
                <a:solidFill>
                  <a:schemeClr val="tx1"/>
                </a:solidFill>
              </a:rPr>
              <a:t>Tipul de activitate fizică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7772400" cy="435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 b="1" dirty="0"/>
              <a:t>Aerobic/cardiovascular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dirty="0" err="1"/>
              <a:t>activități</a:t>
            </a:r>
            <a:r>
              <a:rPr lang="en-US" sz="2000" dirty="0"/>
              <a:t> care sunt </a:t>
            </a:r>
            <a:r>
              <a:rPr lang="en-US" sz="2000" dirty="0" err="1"/>
              <a:t>suficient</a:t>
            </a:r>
            <a:r>
              <a:rPr lang="en-US" sz="2000" dirty="0"/>
              <a:t> de intense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desfășurate</a:t>
            </a:r>
            <a:r>
              <a:rPr lang="en-US" sz="2000" dirty="0"/>
              <a:t> </a:t>
            </a:r>
            <a:r>
              <a:rPr lang="en-US" sz="2000" dirty="0" err="1"/>
              <a:t>suficient</a:t>
            </a:r>
            <a:r>
              <a:rPr lang="en-US" sz="2000" dirty="0"/>
              <a:t> de </a:t>
            </a:r>
            <a:r>
              <a:rPr lang="ro-RO" sz="2000" dirty="0"/>
              <a:t>mult timp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menține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îmbunătăți</a:t>
            </a:r>
            <a:r>
              <a:rPr lang="en-US" sz="2000" dirty="0"/>
              <a:t> </a:t>
            </a:r>
            <a:r>
              <a:rPr lang="ro-RO" sz="2000" dirty="0"/>
              <a:t>starea</a:t>
            </a:r>
            <a:r>
              <a:rPr lang="en-US" sz="2000" dirty="0"/>
              <a:t> </a:t>
            </a:r>
            <a:r>
              <a:rPr lang="en-US" sz="2000" dirty="0" err="1"/>
              <a:t>inimii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a</a:t>
            </a:r>
            <a:r>
              <a:rPr lang="en-US" sz="2000" dirty="0"/>
              <a:t> </a:t>
            </a:r>
            <a:r>
              <a:rPr lang="en-US" sz="2000" dirty="0" err="1"/>
              <a:t>plămânilor</a:t>
            </a:r>
            <a:r>
              <a:rPr lang="en-US" sz="2000" dirty="0"/>
              <a:t> </a:t>
            </a:r>
            <a:endParaRPr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 i="1" dirty="0"/>
              <a:t>ex</a:t>
            </a:r>
            <a:r>
              <a:rPr lang="ro-RO" sz="2000" b="1" i="1" dirty="0"/>
              <a:t>e</a:t>
            </a:r>
            <a:r>
              <a:rPr lang="en-US" sz="2000" b="1" i="1" dirty="0" err="1"/>
              <a:t>mple</a:t>
            </a:r>
            <a:r>
              <a:rPr lang="en-US" sz="2000" b="1" i="1" dirty="0"/>
              <a:t>:</a:t>
            </a:r>
            <a:r>
              <a:rPr lang="en-US" sz="2000" dirty="0"/>
              <a:t> </a:t>
            </a:r>
            <a:r>
              <a:rPr lang="ro-RO" sz="2000" dirty="0"/>
              <a:t>plimbare</a:t>
            </a:r>
            <a:r>
              <a:rPr lang="en-US" sz="2000" dirty="0"/>
              <a:t>, </a:t>
            </a:r>
            <a:r>
              <a:rPr lang="ro-RO" sz="2000" dirty="0"/>
              <a:t>alergat</a:t>
            </a:r>
            <a:r>
              <a:rPr lang="en-US" sz="2000" dirty="0"/>
              <a:t>, </a:t>
            </a:r>
            <a:r>
              <a:rPr lang="ro-RO" sz="2000" dirty="0"/>
              <a:t>dans</a:t>
            </a:r>
            <a:r>
              <a:rPr lang="en-US" sz="2000" dirty="0"/>
              <a:t>, </a:t>
            </a:r>
            <a:r>
              <a:rPr lang="ro-RO" sz="2000" dirty="0"/>
              <a:t>mers cu bicicleta</a:t>
            </a:r>
            <a:r>
              <a:rPr lang="en-US" sz="2000" dirty="0"/>
              <a:t>, </a:t>
            </a:r>
            <a:r>
              <a:rPr lang="ro-RO" sz="2000" dirty="0"/>
              <a:t>baschet</a:t>
            </a:r>
            <a:r>
              <a:rPr lang="en-US" sz="2000" dirty="0"/>
              <a:t>, </a:t>
            </a:r>
            <a:r>
              <a:rPr lang="ro-RO" sz="2000" dirty="0"/>
              <a:t>fotbal</a:t>
            </a:r>
            <a:r>
              <a:rPr lang="en-US" sz="2000" dirty="0"/>
              <a:t>, </a:t>
            </a:r>
            <a:r>
              <a:rPr lang="ro-RO" sz="2000" dirty="0"/>
              <a:t>înot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o-RO" sz="2000" b="1" dirty="0"/>
              <a:t>Întinderea mușchilor</a:t>
            </a:r>
            <a:r>
              <a:rPr lang="en-US" sz="2000" b="1" dirty="0"/>
              <a:t> 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ro-RO" sz="2000" dirty="0"/>
              <a:t>numit și antrenament de rezistență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dirty="0"/>
              <a:t>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activități</a:t>
            </a:r>
            <a:r>
              <a:rPr lang="en-US" sz="2000" dirty="0"/>
              <a:t> </a:t>
            </a:r>
            <a:r>
              <a:rPr lang="en-US" sz="2000" dirty="0" err="1"/>
              <a:t>mențin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măresc</a:t>
            </a:r>
            <a:r>
              <a:rPr lang="en-US" sz="2000" dirty="0"/>
              <a:t> </a:t>
            </a:r>
            <a:r>
              <a:rPr lang="en-US" sz="2000" dirty="0" err="1"/>
              <a:t>forța</a:t>
            </a:r>
            <a:r>
              <a:rPr lang="en-US" sz="2000" dirty="0"/>
              <a:t> </a:t>
            </a:r>
            <a:r>
              <a:rPr lang="en-US" sz="2000" dirty="0" err="1"/>
              <a:t>musculară</a:t>
            </a:r>
            <a:r>
              <a:rPr lang="en-US" sz="2000" dirty="0"/>
              <a:t>, </a:t>
            </a:r>
            <a:r>
              <a:rPr lang="en-US" sz="2000" dirty="0" err="1"/>
              <a:t>rezistența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ro-RO" sz="2000" dirty="0"/>
              <a:t>energia</a:t>
            </a:r>
            <a:r>
              <a:rPr lang="en-US" sz="2000" dirty="0"/>
              <a:t> 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 i="1" dirty="0"/>
              <a:t>ex</a:t>
            </a:r>
            <a:r>
              <a:rPr lang="ro-RO" sz="2000" b="1" i="1" dirty="0"/>
              <a:t>emple</a:t>
            </a:r>
            <a:r>
              <a:rPr lang="en-US" sz="2000" b="1" i="1" dirty="0"/>
              <a:t>:</a:t>
            </a:r>
            <a:r>
              <a:rPr lang="en-US" sz="2000" dirty="0"/>
              <a:t> </a:t>
            </a:r>
            <a:r>
              <a:rPr lang="ro-RO" sz="2000" dirty="0"/>
              <a:t>aparate cu greutăți</a:t>
            </a:r>
            <a:r>
              <a:rPr lang="en-US" sz="2000" dirty="0"/>
              <a:t>, </a:t>
            </a:r>
            <a:r>
              <a:rPr lang="ro-RO" sz="2000" dirty="0"/>
              <a:t>greutăți separate</a:t>
            </a:r>
            <a:r>
              <a:rPr lang="en-US" sz="2000" dirty="0"/>
              <a:t>, </a:t>
            </a:r>
            <a:r>
              <a:rPr lang="ro-RO" sz="2000" dirty="0"/>
              <a:t>bande elastice de rezistență</a:t>
            </a:r>
            <a:r>
              <a:rPr lang="en-US" sz="2000" dirty="0"/>
              <a:t>, Pilates, </a:t>
            </a:r>
            <a:r>
              <a:rPr lang="ro-RO" sz="2000" dirty="0"/>
              <a:t>activități zilnice </a:t>
            </a:r>
            <a:r>
              <a:rPr lang="en-US" sz="2000" dirty="0"/>
              <a:t>(</a:t>
            </a:r>
            <a:r>
              <a:rPr lang="ro-RO" sz="2000" dirty="0"/>
              <a:t>să ridicați copiii</a:t>
            </a:r>
            <a:r>
              <a:rPr lang="en-US" sz="2000" dirty="0"/>
              <a:t>,</a:t>
            </a:r>
            <a:r>
              <a:rPr lang="ro-RO" sz="2000" dirty="0"/>
              <a:t> să cărați plasele cu cumpărături, să urcați scările</a:t>
            </a:r>
            <a:r>
              <a:rPr lang="en-US" sz="2000" dirty="0"/>
              <a:t>)</a:t>
            </a:r>
            <a:endParaRPr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b="1"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ro-RO" dirty="0">
                <a:solidFill>
                  <a:schemeClr val="tx1"/>
                </a:solidFill>
              </a:rPr>
              <a:t>Tipul de activitate fizică</a:t>
            </a:r>
            <a:endParaRPr dirty="0"/>
          </a:p>
        </p:txBody>
      </p:sp>
      <p:sp>
        <p:nvSpPr>
          <p:cNvPr id="309" name="Google Shape;309;p1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7772400" cy="4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o-RO" sz="2000" b="1" dirty="0"/>
              <a:t>Antrenament de flexibilitate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dirty="0" err="1"/>
              <a:t>denumit</a:t>
            </a:r>
            <a:r>
              <a:rPr lang="en-US" sz="2000" dirty="0"/>
              <a:t> </a:t>
            </a:r>
            <a:r>
              <a:rPr lang="en-US" sz="2000" dirty="0" err="1"/>
              <a:t>întindere</a:t>
            </a:r>
            <a:r>
              <a:rPr lang="en-US" sz="2000" dirty="0"/>
              <a:t>; </a:t>
            </a:r>
            <a:r>
              <a:rPr lang="en-US" sz="2000" dirty="0" err="1"/>
              <a:t>alungirea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îndoirea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mușchi</a:t>
            </a:r>
            <a:r>
              <a:rPr lang="en-US" sz="2000" dirty="0"/>
              <a:t> </a:t>
            </a:r>
            <a:r>
              <a:rPr lang="en-US" sz="2000" dirty="0" err="1"/>
              <a:t>scheletic</a:t>
            </a:r>
            <a:r>
              <a:rPr lang="en-US" sz="2000" dirty="0"/>
              <a:t> </a:t>
            </a:r>
            <a:r>
              <a:rPr lang="en-US" sz="2000" dirty="0" err="1"/>
              <a:t>până</a:t>
            </a:r>
            <a:r>
              <a:rPr lang="en-US" sz="2000" dirty="0"/>
              <a:t> la </a:t>
            </a:r>
            <a:r>
              <a:rPr lang="en-US" sz="2000" dirty="0" err="1"/>
              <a:t>punctul</a:t>
            </a:r>
            <a:r>
              <a:rPr lang="en-US" sz="2000" dirty="0"/>
              <a:t> de </a:t>
            </a:r>
            <a:r>
              <a:rPr lang="en-US" sz="2000" dirty="0" err="1"/>
              <a:t>tensiune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menținerea</a:t>
            </a:r>
            <a:r>
              <a:rPr lang="en-US" sz="2000" dirty="0"/>
              <a:t> </a:t>
            </a:r>
            <a:r>
              <a:rPr lang="en-US" sz="2000" dirty="0" err="1"/>
              <a:t>timp</a:t>
            </a:r>
            <a:r>
              <a:rPr lang="en-US" sz="2000" dirty="0"/>
              <a:t> de </a:t>
            </a:r>
            <a:r>
              <a:rPr lang="en-US" sz="2000" dirty="0" err="1"/>
              <a:t>câteva</a:t>
            </a:r>
            <a:r>
              <a:rPr lang="en-US" sz="2000" dirty="0"/>
              <a:t> </a:t>
            </a:r>
            <a:r>
              <a:rPr lang="en-US" sz="2000" dirty="0" err="1"/>
              <a:t>secunde</a:t>
            </a:r>
            <a:r>
              <a:rPr lang="ro-RO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crește</a:t>
            </a:r>
            <a:r>
              <a:rPr lang="en-US" sz="2000" dirty="0"/>
              <a:t> </a:t>
            </a:r>
            <a:r>
              <a:rPr lang="en-US" sz="2000" dirty="0" err="1"/>
              <a:t>elasticitatea</a:t>
            </a:r>
            <a:r>
              <a:rPr lang="ro-RO" sz="2000" dirty="0"/>
              <a:t>,</a:t>
            </a:r>
            <a:r>
              <a:rPr lang="en-US" sz="2000" dirty="0"/>
              <a:t> </a:t>
            </a:r>
            <a:r>
              <a:rPr lang="ro-RO" sz="2000" dirty="0"/>
              <a:t>precum </a:t>
            </a:r>
            <a:r>
              <a:rPr lang="en-US" sz="2000" dirty="0" err="1"/>
              <a:t>și</a:t>
            </a:r>
            <a:r>
              <a:rPr lang="en-US" sz="2000" dirty="0"/>
              <a:t> o </a:t>
            </a:r>
            <a:r>
              <a:rPr lang="en-US" sz="2000" dirty="0" err="1"/>
              <a:t>gamă</a:t>
            </a:r>
            <a:r>
              <a:rPr lang="en-US" sz="2000" dirty="0"/>
              <a:t> de </a:t>
            </a:r>
            <a:r>
              <a:rPr lang="en-US" sz="2000" dirty="0" err="1"/>
              <a:t>mișc</a:t>
            </a:r>
            <a:r>
              <a:rPr lang="ro-RO" sz="2000" dirty="0"/>
              <a:t>ări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jurul</a:t>
            </a:r>
            <a:r>
              <a:rPr lang="en-US" sz="2000" dirty="0"/>
              <a:t> </a:t>
            </a:r>
            <a:r>
              <a:rPr lang="en-US" sz="2000" dirty="0" err="1"/>
              <a:t>articulației</a:t>
            </a:r>
            <a:r>
              <a:rPr lang="en-US" sz="2000" dirty="0"/>
              <a:t>; </a:t>
            </a:r>
            <a:r>
              <a:rPr lang="en-US" sz="2000" dirty="0" err="1"/>
              <a:t>îmbunătățirea</a:t>
            </a:r>
            <a:r>
              <a:rPr lang="en-US" sz="2000" dirty="0"/>
              <a:t> </a:t>
            </a:r>
            <a:r>
              <a:rPr lang="en-US" sz="2000" dirty="0" err="1"/>
              <a:t>flexibilității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ro-RO" sz="2000" dirty="0"/>
              <a:t>avea efecte pozitive asupra</a:t>
            </a:r>
            <a:r>
              <a:rPr lang="en-US" sz="2000" dirty="0"/>
              <a:t> </a:t>
            </a:r>
            <a:r>
              <a:rPr lang="ro-RO" sz="2000" dirty="0"/>
              <a:t>executării </a:t>
            </a:r>
            <a:r>
              <a:rPr lang="en-US" sz="2000" dirty="0" err="1"/>
              <a:t>altor</a:t>
            </a:r>
            <a:r>
              <a:rPr lang="en-US" sz="2000" dirty="0"/>
              <a:t> </a:t>
            </a:r>
            <a:r>
              <a:rPr lang="en-US" sz="2000" dirty="0" err="1"/>
              <a:t>tipuri</a:t>
            </a:r>
            <a:r>
              <a:rPr lang="en-US" sz="2000" dirty="0"/>
              <a:t> de </a:t>
            </a:r>
            <a:r>
              <a:rPr lang="en-US" sz="2000" dirty="0" err="1"/>
              <a:t>exerciții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 i="1" dirty="0"/>
              <a:t>Ex</a:t>
            </a:r>
            <a:r>
              <a:rPr lang="ro-RO" sz="2000" b="1" i="1" dirty="0"/>
              <a:t>e</a:t>
            </a:r>
            <a:r>
              <a:rPr lang="en-US" sz="2000" b="1" i="1" dirty="0" err="1"/>
              <a:t>mple</a:t>
            </a:r>
            <a:r>
              <a:rPr lang="en-US" sz="2000" b="1" i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întinderi</a:t>
            </a:r>
            <a:r>
              <a:rPr lang="en-US" sz="2000" dirty="0"/>
              <a:t> </a:t>
            </a:r>
            <a:r>
              <a:rPr lang="en-US" sz="2000" dirty="0" err="1"/>
              <a:t>dinamice</a:t>
            </a:r>
            <a:r>
              <a:rPr lang="en-US" sz="2000" dirty="0"/>
              <a:t> cu </a:t>
            </a:r>
            <a:r>
              <a:rPr lang="en-US" sz="2000" dirty="0" err="1"/>
              <a:t>mișcare</a:t>
            </a:r>
            <a:r>
              <a:rPr lang="en-US" sz="2000" dirty="0"/>
              <a:t> (yoga, tai chi), </a:t>
            </a:r>
            <a:r>
              <a:rPr lang="en-US" sz="2000" dirty="0" err="1"/>
              <a:t>întinderi</a:t>
            </a:r>
            <a:r>
              <a:rPr lang="en-US" sz="2000" dirty="0"/>
              <a:t> statice </a:t>
            </a:r>
            <a:r>
              <a:rPr lang="en-US" sz="2000" dirty="0" err="1"/>
              <a:t>fără</a:t>
            </a:r>
            <a:r>
              <a:rPr lang="en-US" sz="2000" dirty="0"/>
              <a:t> </a:t>
            </a:r>
            <a:r>
              <a:rPr lang="en-US" sz="2000" dirty="0" err="1"/>
              <a:t>mișcare</a:t>
            </a:r>
            <a:r>
              <a:rPr lang="en-US" sz="2000" dirty="0"/>
              <a:t> (</a:t>
            </a:r>
            <a:r>
              <a:rPr lang="ro-RO" sz="2000" dirty="0"/>
              <a:t>stând într-</a:t>
            </a:r>
            <a:r>
              <a:rPr lang="en-US" sz="2000" dirty="0"/>
              <a:t>o </a:t>
            </a:r>
            <a:r>
              <a:rPr lang="en-US" sz="2000" dirty="0" err="1"/>
              <a:t>poziție</a:t>
            </a:r>
            <a:r>
              <a:rPr lang="en-US" sz="2000" dirty="0"/>
              <a:t> </a:t>
            </a:r>
            <a:r>
              <a:rPr lang="en-US" sz="2000" dirty="0" err="1"/>
              <a:t>timp</a:t>
            </a:r>
            <a:r>
              <a:rPr lang="en-US" sz="2000" dirty="0"/>
              <a:t> de </a:t>
            </a:r>
            <a:r>
              <a:rPr lang="en-US" sz="2000" dirty="0" err="1"/>
              <a:t>câteva</a:t>
            </a:r>
            <a:r>
              <a:rPr lang="en-US" sz="2000" dirty="0"/>
              <a:t> </a:t>
            </a:r>
            <a:r>
              <a:rPr lang="en-US" sz="2000" dirty="0" err="1"/>
              <a:t>secunde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en-US" sz="2000" dirty="0"/>
              <a:t>), </a:t>
            </a:r>
            <a:r>
              <a:rPr lang="en-US" sz="2000" dirty="0" err="1"/>
              <a:t>întindere</a:t>
            </a:r>
            <a:r>
              <a:rPr lang="en-US" sz="2000" dirty="0"/>
              <a:t> </a:t>
            </a:r>
            <a:r>
              <a:rPr lang="en-US" sz="2000" dirty="0" err="1"/>
              <a:t>pasivă</a:t>
            </a:r>
            <a:r>
              <a:rPr lang="en-US" sz="2000" dirty="0"/>
              <a:t> (</a:t>
            </a:r>
            <a:r>
              <a:rPr lang="en-US" sz="2000" dirty="0" err="1"/>
              <a:t>folosind</a:t>
            </a:r>
            <a:r>
              <a:rPr lang="en-US" sz="2000" dirty="0"/>
              <a:t> o </a:t>
            </a:r>
            <a:r>
              <a:rPr lang="en-US" sz="2000" dirty="0" err="1"/>
              <a:t>forță</a:t>
            </a:r>
            <a:r>
              <a:rPr lang="en-US" sz="2000" dirty="0"/>
              <a:t> </a:t>
            </a:r>
            <a:r>
              <a:rPr lang="en-US" sz="2000" dirty="0" err="1"/>
              <a:t>exterioară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o </a:t>
            </a:r>
            <a:r>
              <a:rPr lang="en-US" sz="2000" dirty="0" err="1"/>
              <a:t>curea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un </a:t>
            </a:r>
            <a:r>
              <a:rPr lang="en-US" sz="2000" dirty="0" err="1"/>
              <a:t>perete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ro-RO" sz="2000" dirty="0"/>
              <a:t>sta într-o</a:t>
            </a:r>
            <a:r>
              <a:rPr lang="en-US" sz="2000" dirty="0"/>
              <a:t> </a:t>
            </a:r>
            <a:r>
              <a:rPr lang="en-US" sz="2000" dirty="0" err="1"/>
              <a:t>poziție</a:t>
            </a:r>
            <a:r>
              <a:rPr lang="en-US" sz="2000" dirty="0"/>
              <a:t> </a:t>
            </a:r>
            <a:r>
              <a:rPr lang="ro-RO" sz="2000" dirty="0"/>
              <a:t>ce presupune întindere</a:t>
            </a:r>
            <a:r>
              <a:rPr lang="en-US" sz="2000" dirty="0"/>
              <a:t>)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întindere</a:t>
            </a:r>
            <a:r>
              <a:rPr lang="en-US" sz="2000" dirty="0"/>
              <a:t> </a:t>
            </a:r>
            <a:r>
              <a:rPr lang="en-US" sz="2000" dirty="0" err="1"/>
              <a:t>activă</a:t>
            </a:r>
            <a:r>
              <a:rPr lang="en-US" sz="2000" dirty="0"/>
              <a:t> ( </a:t>
            </a:r>
            <a:r>
              <a:rPr lang="ro-RO" sz="2000" dirty="0"/>
              <a:t>stând într-</a:t>
            </a:r>
            <a:r>
              <a:rPr lang="en-US" sz="2000" dirty="0"/>
              <a:t>o </a:t>
            </a:r>
            <a:r>
              <a:rPr lang="en-US" sz="2000" dirty="0" err="1"/>
              <a:t>poziție</a:t>
            </a:r>
            <a:r>
              <a:rPr lang="en-US" sz="2000" dirty="0"/>
              <a:t> </a:t>
            </a:r>
            <a:r>
              <a:rPr lang="en-US" sz="2000" dirty="0" err="1"/>
              <a:t>fără</a:t>
            </a:r>
            <a:r>
              <a:rPr lang="en-US" sz="2000" dirty="0"/>
              <a:t> o </a:t>
            </a:r>
            <a:r>
              <a:rPr lang="en-US" sz="2000" dirty="0" err="1"/>
              <a:t>forță</a:t>
            </a:r>
            <a:r>
              <a:rPr lang="en-US" sz="2000" dirty="0"/>
              <a:t> </a:t>
            </a:r>
            <a:r>
              <a:rPr lang="en-US" sz="2000" dirty="0" err="1"/>
              <a:t>externă</a:t>
            </a:r>
            <a:r>
              <a:rPr lang="en-US" sz="2000" dirty="0"/>
              <a:t>)</a:t>
            </a:r>
            <a:endParaRPr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</a:pPr>
            <a:r>
              <a:rPr lang="en-US" sz="20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Pro</a:t>
            </a:r>
            <a:r>
              <a:rPr lang="ro-RO" sz="20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i</a:t>
            </a:r>
            <a:r>
              <a:rPr lang="en-US" sz="2000" dirty="0" err="1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ect</a:t>
            </a:r>
            <a:r>
              <a:rPr lang="ro-RO" sz="20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ul</a:t>
            </a:r>
            <a:r>
              <a:rPr lang="en-US" sz="20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ro-RO" sz="20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n</a:t>
            </a:r>
            <a:r>
              <a:rPr lang="en-US" sz="20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um</a:t>
            </a:r>
            <a:r>
              <a:rPr lang="ro-RO" sz="20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ărul</a:t>
            </a:r>
            <a:r>
              <a:rPr lang="en-US" sz="20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: 2021-1-RO01- KA220-HED-38B739A3</a:t>
            </a:r>
            <a:endParaRPr dirty="0"/>
          </a:p>
        </p:txBody>
      </p:sp>
      <p:sp>
        <p:nvSpPr>
          <p:cNvPr id="141" name="Google Shape;141;p2"/>
          <p:cNvSpPr txBox="1">
            <a:spLocks noGrp="1"/>
          </p:cNvSpPr>
          <p:nvPr>
            <p:ph type="body" idx="2"/>
          </p:nvPr>
        </p:nvSpPr>
        <p:spPr>
          <a:xfrm>
            <a:off x="362794" y="3717032"/>
            <a:ext cx="4968552" cy="163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70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Sprijinul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Comisiei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Europene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pentru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realizarea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acestei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prezentări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nu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constituie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aprobarea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conținutului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, care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reflectă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exclusiv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punctul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de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vedere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al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autorilor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iar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Comisia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nu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poate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fi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considerată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responsabilă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pentru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modul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în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care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ar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putea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fi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folosite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informațiile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incluse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mai</a:t>
            </a:r>
            <a:r>
              <a:rPr lang="en-US" sz="1400" dirty="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jos.</a:t>
            </a:r>
            <a:endParaRPr lang="en-US" sz="1400" dirty="0">
              <a:solidFill>
                <a:schemeClr val="dk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42" name="Google Shape;142;p2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143" name="Google Shape;143;p2"/>
          <p:cNvGrpSpPr/>
          <p:nvPr/>
        </p:nvGrpSpPr>
        <p:grpSpPr>
          <a:xfrm>
            <a:off x="8391682" y="402124"/>
            <a:ext cx="450753" cy="600944"/>
            <a:chOff x="3277794" y="2969995"/>
            <a:chExt cx="457200" cy="457200"/>
          </a:xfrm>
        </p:grpSpPr>
        <p:sp>
          <p:nvSpPr>
            <p:cNvPr id="144" name="Google Shape;144;p2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128" y="2564904"/>
            <a:ext cx="3196632" cy="268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2276873"/>
            <a:ext cx="4759052" cy="133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ro-RO" dirty="0">
                <a:solidFill>
                  <a:schemeClr val="tx1"/>
                </a:solidFill>
              </a:rPr>
              <a:t>Tipul de activitate fizică</a:t>
            </a:r>
            <a:endParaRPr dirty="0"/>
          </a:p>
        </p:txBody>
      </p:sp>
      <p:sp>
        <p:nvSpPr>
          <p:cNvPr id="315" name="Google Shape;315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7696199" cy="44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o-RO" sz="2000" b="1" dirty="0"/>
              <a:t>Antrenament prin echilibru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activități</a:t>
            </a:r>
            <a:r>
              <a:rPr lang="en-US" sz="2000" dirty="0"/>
              <a:t> sunt </a:t>
            </a:r>
            <a:r>
              <a:rPr lang="en-US" sz="2000" dirty="0" err="1"/>
              <a:t>menite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ro-RO" sz="2000" dirty="0"/>
              <a:t>provoace pierderea echilibrului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îmbunătăți</a:t>
            </a:r>
            <a:r>
              <a:rPr lang="en-US" sz="2000" dirty="0"/>
              <a:t> </a:t>
            </a:r>
            <a:r>
              <a:rPr lang="en-US" sz="2000" dirty="0" err="1"/>
              <a:t>controlul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stabilitatea</a:t>
            </a:r>
            <a:r>
              <a:rPr lang="en-US" sz="2000" dirty="0"/>
              <a:t> </a:t>
            </a:r>
            <a:r>
              <a:rPr lang="en-US" sz="2000" dirty="0" err="1"/>
              <a:t>corpului</a:t>
            </a:r>
            <a:r>
              <a:rPr lang="en-US" sz="2000" dirty="0"/>
              <a:t>; pot </a:t>
            </a:r>
            <a:r>
              <a:rPr lang="en-US" sz="2000" dirty="0" err="1"/>
              <a:t>ajuta</a:t>
            </a:r>
            <a:r>
              <a:rPr lang="en-US" sz="2000" dirty="0"/>
              <a:t> la </a:t>
            </a:r>
            <a:r>
              <a:rPr lang="en-US" sz="2000" dirty="0" err="1"/>
              <a:t>prevenirea</a:t>
            </a:r>
            <a:r>
              <a:rPr lang="en-US" sz="2000" dirty="0"/>
              <a:t> </a:t>
            </a:r>
            <a:r>
              <a:rPr lang="en-US" sz="2000" dirty="0" err="1"/>
              <a:t>căderilor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altor</a:t>
            </a:r>
            <a:r>
              <a:rPr lang="en-US" sz="2000" dirty="0"/>
              <a:t> </a:t>
            </a:r>
            <a:r>
              <a:rPr lang="en-US" sz="2000" dirty="0" err="1"/>
              <a:t>răni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 i="1" dirty="0"/>
              <a:t>ex</a:t>
            </a:r>
            <a:r>
              <a:rPr lang="ro-RO" sz="2000" b="1" i="1" dirty="0"/>
              <a:t>e</a:t>
            </a:r>
            <a:r>
              <a:rPr lang="en-US" sz="2000" b="1" i="1" dirty="0" err="1"/>
              <a:t>mple</a:t>
            </a:r>
            <a:r>
              <a:rPr lang="en-US" sz="2000" b="1" i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stând</a:t>
            </a:r>
            <a:r>
              <a:rPr lang="en-US" sz="2000" dirty="0"/>
              <a:t> </a:t>
            </a:r>
            <a:r>
              <a:rPr lang="ro-RO" sz="2000" dirty="0"/>
              <a:t>într-</a:t>
            </a:r>
            <a:r>
              <a:rPr lang="en-US" sz="2000" dirty="0"/>
              <a:t>un </a:t>
            </a:r>
            <a:r>
              <a:rPr lang="en-US" sz="2000" dirty="0" err="1"/>
              <a:t>picior</a:t>
            </a:r>
            <a:r>
              <a:rPr lang="en-US" sz="2000" dirty="0"/>
              <a:t>, </a:t>
            </a:r>
            <a:r>
              <a:rPr lang="en-US" sz="2000" dirty="0" err="1"/>
              <a:t>mergând</a:t>
            </a:r>
            <a:r>
              <a:rPr lang="en-US" sz="2000" dirty="0"/>
              <a:t> de la </a:t>
            </a:r>
            <a:r>
              <a:rPr lang="en-US" sz="2000" dirty="0" err="1"/>
              <a:t>călcâi</a:t>
            </a:r>
            <a:r>
              <a:rPr lang="en-US" sz="2000" dirty="0"/>
              <a:t> </a:t>
            </a:r>
            <a:r>
              <a:rPr lang="en-US" sz="2000" dirty="0" err="1"/>
              <a:t>până</a:t>
            </a:r>
            <a:r>
              <a:rPr lang="en-US" sz="2000" dirty="0"/>
              <a:t> la </a:t>
            </a:r>
            <a:r>
              <a:rPr lang="en-US" sz="2000" dirty="0" err="1"/>
              <a:t>deget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-o </a:t>
            </a:r>
            <a:r>
              <a:rPr lang="en-US" sz="2000" dirty="0" err="1"/>
              <a:t>linie</a:t>
            </a:r>
            <a:r>
              <a:rPr lang="en-US" sz="2000" dirty="0"/>
              <a:t> perfect </a:t>
            </a:r>
            <a:r>
              <a:rPr lang="en-US" sz="2000" dirty="0" err="1"/>
              <a:t>dreaptă</a:t>
            </a:r>
            <a:r>
              <a:rPr lang="en-US" sz="2000" dirty="0"/>
              <a:t>, </a:t>
            </a:r>
            <a:r>
              <a:rPr lang="en-US" sz="2000" dirty="0" err="1"/>
              <a:t>stând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picioare</a:t>
            </a:r>
            <a:r>
              <a:rPr lang="en-US" sz="2000" dirty="0"/>
              <a:t> pe o </a:t>
            </a:r>
            <a:r>
              <a:rPr lang="en-US" sz="2000" dirty="0" err="1"/>
              <a:t>placă</a:t>
            </a:r>
            <a:r>
              <a:rPr lang="en-US" sz="2000" dirty="0"/>
              <a:t> de </a:t>
            </a:r>
            <a:r>
              <a:rPr lang="en-US" sz="2000" dirty="0" err="1"/>
              <a:t>echilibru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balansare</a:t>
            </a:r>
            <a:endParaRPr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o-RO" dirty="0"/>
              <a:t>Sfaturi pentru punerea în practică</a:t>
            </a:r>
            <a:endParaRPr dirty="0"/>
          </a:p>
        </p:txBody>
      </p:sp>
      <p:sp>
        <p:nvSpPr>
          <p:cNvPr id="321" name="Google Shape;321;p21"/>
          <p:cNvSpPr txBox="1">
            <a:spLocks noGrp="1"/>
          </p:cNvSpPr>
          <p:nvPr>
            <p:ph type="body" idx="1"/>
          </p:nvPr>
        </p:nvSpPr>
        <p:spPr>
          <a:xfrm>
            <a:off x="381000" y="2273566"/>
            <a:ext cx="7772399" cy="406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ro-RO" sz="2400" dirty="0"/>
              <a:t>Faceți anamneza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verificați</a:t>
            </a:r>
            <a:r>
              <a:rPr lang="en-US" sz="2400" dirty="0"/>
              <a:t> </a:t>
            </a:r>
            <a:r>
              <a:rPr lang="en-US" sz="2400" dirty="0" err="1"/>
              <a:t>dacă</a:t>
            </a:r>
            <a:r>
              <a:rPr lang="en-US" sz="2400" dirty="0"/>
              <a:t> </a:t>
            </a:r>
            <a:r>
              <a:rPr lang="en-US" sz="2400" dirty="0" err="1"/>
              <a:t>există</a:t>
            </a:r>
            <a:r>
              <a:rPr lang="en-US" sz="2400" dirty="0"/>
              <a:t> </a:t>
            </a:r>
            <a:r>
              <a:rPr lang="en-US" sz="2400" dirty="0" err="1"/>
              <a:t>comorbidități</a:t>
            </a:r>
            <a:r>
              <a:rPr lang="en-US" sz="2400" dirty="0"/>
              <a:t> (de </a:t>
            </a:r>
            <a:r>
              <a:rPr lang="en-US" sz="2400" dirty="0" err="1"/>
              <a:t>exemplu</a:t>
            </a:r>
            <a:r>
              <a:rPr lang="en-US" sz="2400" dirty="0"/>
              <a:t>, </a:t>
            </a:r>
            <a:r>
              <a:rPr lang="en-US" sz="2400" dirty="0" err="1"/>
              <a:t>diabet</a:t>
            </a:r>
            <a:r>
              <a:rPr lang="en-US" sz="2400" dirty="0"/>
              <a:t>, </a:t>
            </a:r>
            <a:r>
              <a:rPr lang="en-US" sz="2400" dirty="0" err="1"/>
              <a:t>hipertensiune</a:t>
            </a:r>
            <a:r>
              <a:rPr lang="en-US" sz="2400" dirty="0"/>
              <a:t> </a:t>
            </a:r>
            <a:r>
              <a:rPr lang="en-US" sz="2400" dirty="0" err="1"/>
              <a:t>arterială</a:t>
            </a:r>
            <a:r>
              <a:rPr lang="en-US" sz="2400" dirty="0"/>
              <a:t>, </a:t>
            </a:r>
            <a:r>
              <a:rPr lang="en-US" sz="2400" dirty="0" err="1"/>
              <a:t>probleme</a:t>
            </a:r>
            <a:r>
              <a:rPr lang="en-US" sz="2400" dirty="0"/>
              <a:t> </a:t>
            </a:r>
            <a:r>
              <a:rPr lang="en-US" sz="2400" dirty="0" err="1"/>
              <a:t>musculo-scheletice</a:t>
            </a:r>
            <a:r>
              <a:rPr lang="en-US" sz="2400" dirty="0"/>
              <a:t> etc.)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400" dirty="0" err="1"/>
              <a:t>evaluați</a:t>
            </a:r>
            <a:r>
              <a:rPr lang="en-US" sz="2400" dirty="0"/>
              <a:t> </a:t>
            </a:r>
            <a:r>
              <a:rPr lang="en-US" sz="2400" dirty="0" err="1"/>
              <a:t>înălțimea</a:t>
            </a:r>
            <a:r>
              <a:rPr lang="en-US" sz="2400" dirty="0"/>
              <a:t> </a:t>
            </a:r>
            <a:r>
              <a:rPr lang="en-US" sz="2400" dirty="0" err="1"/>
              <a:t>corpului</a:t>
            </a:r>
            <a:r>
              <a:rPr lang="en-US" sz="2400" dirty="0"/>
              <a:t> (BH), </a:t>
            </a:r>
            <a:r>
              <a:rPr lang="en-US" sz="2400" dirty="0" err="1"/>
              <a:t>greutatea</a:t>
            </a:r>
            <a:r>
              <a:rPr lang="en-US" sz="2400" dirty="0"/>
              <a:t> </a:t>
            </a:r>
            <a:r>
              <a:rPr lang="en-US" sz="2400" dirty="0" err="1"/>
              <a:t>corporală</a:t>
            </a:r>
            <a:r>
              <a:rPr lang="en-US" sz="2400" dirty="0"/>
              <a:t> (BW), IMC, %BF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400" dirty="0" err="1"/>
              <a:t>alegeți</a:t>
            </a:r>
            <a:r>
              <a:rPr lang="en-US" sz="2400" dirty="0"/>
              <a:t> o </a:t>
            </a:r>
            <a:r>
              <a:rPr lang="en-US" sz="2400" dirty="0" err="1"/>
              <a:t>activitate</a:t>
            </a:r>
            <a:r>
              <a:rPr lang="en-US" sz="2400" dirty="0"/>
              <a:t> </a:t>
            </a:r>
            <a:r>
              <a:rPr lang="en-US" sz="2400" dirty="0" err="1"/>
              <a:t>fizică</a:t>
            </a:r>
            <a:r>
              <a:rPr lang="en-US" sz="2400" dirty="0"/>
              <a:t> </a:t>
            </a:r>
            <a:r>
              <a:rPr lang="en-US" sz="2400" dirty="0" err="1"/>
              <a:t>interesantă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distractivă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copil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ro-RO" sz="2400" dirty="0"/>
              <a:t>î</a:t>
            </a:r>
            <a:r>
              <a:rPr lang="fr-FR" sz="2400" dirty="0" err="1"/>
              <a:t>ncepe</a:t>
            </a:r>
            <a:r>
              <a:rPr lang="ro-RO" sz="2400" dirty="0"/>
              <a:t>ți</a:t>
            </a:r>
            <a:r>
              <a:rPr lang="fr-FR" sz="2400" dirty="0"/>
              <a:t> </a:t>
            </a:r>
            <a:r>
              <a:rPr lang="fr-FR" sz="2400" dirty="0" err="1"/>
              <a:t>cu</a:t>
            </a:r>
            <a:r>
              <a:rPr lang="fr-FR" sz="2400" dirty="0"/>
              <a:t> </a:t>
            </a:r>
            <a:r>
              <a:rPr lang="fr-FR" sz="2400" dirty="0" err="1"/>
              <a:t>activități</a:t>
            </a:r>
            <a:r>
              <a:rPr lang="fr-FR" sz="2400" dirty="0"/>
              <a:t> de </a:t>
            </a:r>
            <a:r>
              <a:rPr lang="fr-FR" sz="2400" dirty="0" err="1"/>
              <a:t>intensitate</a:t>
            </a:r>
            <a:r>
              <a:rPr lang="fr-FR" sz="2400" dirty="0"/>
              <a:t> </a:t>
            </a:r>
            <a:r>
              <a:rPr lang="fr-FR" sz="2400" dirty="0" err="1"/>
              <a:t>scăzută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ro-RO" sz="2400" dirty="0"/>
              <a:t>pe parcurs, </a:t>
            </a:r>
            <a:r>
              <a:rPr lang="en-US" sz="2400" dirty="0" err="1"/>
              <a:t>crește</a:t>
            </a:r>
            <a:r>
              <a:rPr lang="ro-RO" sz="2400" dirty="0"/>
              <a:t>ți</a:t>
            </a:r>
            <a:r>
              <a:rPr lang="en-US" sz="2400" dirty="0"/>
              <a:t> </a:t>
            </a:r>
            <a:r>
              <a:rPr lang="en-US" sz="2400" dirty="0" err="1"/>
              <a:t>intensitatea</a:t>
            </a:r>
            <a:r>
              <a:rPr lang="en-US" sz="2400" dirty="0"/>
              <a:t> </a:t>
            </a:r>
            <a:r>
              <a:rPr lang="ro-RO" sz="2400" dirty="0"/>
              <a:t>activităților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o-RO" dirty="0"/>
              <a:t>Rezultat</a:t>
            </a:r>
            <a:endParaRPr dirty="0"/>
          </a:p>
        </p:txBody>
      </p:sp>
      <p:sp>
        <p:nvSpPr>
          <p:cNvPr id="327" name="Google Shape;327;p22"/>
          <p:cNvSpPr txBox="1">
            <a:spLocks noGrp="1"/>
          </p:cNvSpPr>
          <p:nvPr>
            <p:ph type="body" idx="1"/>
          </p:nvPr>
        </p:nvSpPr>
        <p:spPr>
          <a:xfrm>
            <a:off x="381000" y="2273566"/>
            <a:ext cx="7696199" cy="406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ro-RO" sz="2400" dirty="0"/>
              <a:t>Pierderea în greutate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copiii</a:t>
            </a:r>
            <a:r>
              <a:rPr lang="en-US" sz="2400" dirty="0"/>
              <a:t> care se </a:t>
            </a:r>
            <a:r>
              <a:rPr lang="en-US" sz="2400" dirty="0" err="1"/>
              <a:t>prezintă</a:t>
            </a:r>
            <a:r>
              <a:rPr lang="en-US" sz="2400" dirty="0"/>
              <a:t> cu IMC ≥99,6-a </a:t>
            </a:r>
            <a:r>
              <a:rPr lang="ro-RO" sz="2400" dirty="0"/>
              <a:t>din total</a:t>
            </a:r>
            <a:r>
              <a:rPr lang="en-US" sz="2400" dirty="0"/>
              <a:t>,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acceptabilă</a:t>
            </a:r>
            <a:r>
              <a:rPr lang="en-US" sz="2400" dirty="0"/>
              <a:t> o </a:t>
            </a:r>
            <a:r>
              <a:rPr lang="en-US" sz="2400" dirty="0" err="1"/>
              <a:t>scădere</a:t>
            </a:r>
            <a:r>
              <a:rPr lang="en-US" sz="2400" dirty="0"/>
              <a:t> </a:t>
            </a:r>
            <a:r>
              <a:rPr lang="en-US" sz="2400" dirty="0" err="1"/>
              <a:t>treptată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greutate</a:t>
            </a:r>
            <a:r>
              <a:rPr lang="en-US" sz="2400" dirty="0"/>
              <a:t> </a:t>
            </a:r>
            <a:r>
              <a:rPr lang="en-US" sz="2400" dirty="0" err="1"/>
              <a:t>până</a:t>
            </a:r>
            <a:r>
              <a:rPr lang="en-US" sz="2400" dirty="0"/>
              <a:t> la maximum 0,5–1,0 kg pe </a:t>
            </a:r>
            <a:r>
              <a:rPr lang="en-US" sz="2400" dirty="0" err="1"/>
              <a:t>lună</a:t>
            </a:r>
            <a:endParaRPr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2. </a:t>
            </a:r>
            <a:r>
              <a:rPr lang="ro-RO" sz="2400" dirty="0"/>
              <a:t>  C</a:t>
            </a:r>
            <a:r>
              <a:rPr lang="en-US" sz="2400" dirty="0" err="1"/>
              <a:t>olesterol</a:t>
            </a:r>
            <a:r>
              <a:rPr lang="en-US" sz="2400" dirty="0"/>
              <a:t> total, </a:t>
            </a:r>
            <a:r>
              <a:rPr lang="en-US" sz="2400" dirty="0" err="1"/>
              <a:t>trigliceride</a:t>
            </a:r>
            <a:r>
              <a:rPr lang="en-US" sz="2400" dirty="0"/>
              <a:t>, </a:t>
            </a:r>
            <a:r>
              <a:rPr lang="en-US" sz="2400" dirty="0" err="1"/>
              <a:t>colesterol</a:t>
            </a:r>
            <a:r>
              <a:rPr lang="en-US" sz="2400" dirty="0"/>
              <a:t> cu ​​</a:t>
            </a:r>
            <a:r>
              <a:rPr lang="en-US" sz="2400" dirty="0" err="1"/>
              <a:t>lipoproteine</a:t>
            </a:r>
            <a:r>
              <a:rPr lang="en-US" sz="2400" dirty="0"/>
              <a:t> ​​de </a:t>
            </a:r>
            <a:r>
              <a:rPr lang="en-US" sz="2400" dirty="0" err="1"/>
              <a:t>înaltă</a:t>
            </a:r>
            <a:r>
              <a:rPr lang="en-US" sz="2400" dirty="0"/>
              <a:t> </a:t>
            </a:r>
            <a:r>
              <a:rPr lang="en-US" sz="2400" dirty="0" err="1"/>
              <a:t>densitate</a:t>
            </a:r>
            <a:r>
              <a:rPr lang="en-US" sz="2400" dirty="0"/>
              <a:t> (HDL), </a:t>
            </a:r>
            <a:r>
              <a:rPr lang="en-US" sz="2400" dirty="0" err="1"/>
              <a:t>colesterol</a:t>
            </a:r>
            <a:r>
              <a:rPr lang="en-US" sz="2400" dirty="0"/>
              <a:t> cu ​​</a:t>
            </a:r>
            <a:r>
              <a:rPr lang="en-US" sz="2400" dirty="0" err="1"/>
              <a:t>lipoproteine</a:t>
            </a:r>
            <a:r>
              <a:rPr lang="en-US" sz="2400" dirty="0"/>
              <a:t> ​​cu </a:t>
            </a:r>
            <a:r>
              <a:rPr lang="en-US" sz="2400" dirty="0" err="1"/>
              <a:t>densitate</a:t>
            </a:r>
            <a:r>
              <a:rPr lang="en-US" sz="2400" dirty="0"/>
              <a:t> </a:t>
            </a:r>
            <a:r>
              <a:rPr lang="en-US" sz="2400" dirty="0" err="1"/>
              <a:t>scăzută</a:t>
            </a:r>
            <a:r>
              <a:rPr lang="en-US" sz="2400" dirty="0"/>
              <a:t> (LDL), </a:t>
            </a:r>
            <a:r>
              <a:rPr lang="en-US" sz="2400" dirty="0" err="1"/>
              <a:t>glucoză</a:t>
            </a:r>
            <a:r>
              <a:rPr lang="en-US" sz="2400" dirty="0"/>
              <a:t> din </a:t>
            </a:r>
            <a:r>
              <a:rPr lang="en-US" sz="2400" dirty="0" err="1"/>
              <a:t>sânge</a:t>
            </a:r>
            <a:r>
              <a:rPr lang="en-US" sz="2400" dirty="0"/>
              <a:t> </a:t>
            </a:r>
            <a:r>
              <a:rPr lang="en-US" sz="2400" dirty="0" err="1"/>
              <a:t>timp</a:t>
            </a:r>
            <a:r>
              <a:rPr lang="en-US" sz="2400" dirty="0"/>
              <a:t> de </a:t>
            </a:r>
            <a:r>
              <a:rPr lang="en-US" sz="2400" dirty="0" err="1"/>
              <a:t>două</a:t>
            </a:r>
            <a:r>
              <a:rPr lang="en-US" sz="2400" dirty="0"/>
              <a:t> ore, </a:t>
            </a:r>
            <a:r>
              <a:rPr lang="en-US" sz="2400" dirty="0" err="1"/>
              <a:t>tensiune</a:t>
            </a:r>
            <a:r>
              <a:rPr lang="en-US" sz="2400" dirty="0"/>
              <a:t> </a:t>
            </a:r>
            <a:r>
              <a:rPr lang="en-US" sz="2400" dirty="0" err="1"/>
              <a:t>arterială</a:t>
            </a:r>
            <a:r>
              <a:rPr lang="en-US" sz="2400" dirty="0"/>
              <a:t> </a:t>
            </a:r>
            <a:r>
              <a:rPr lang="en-US" sz="2400" dirty="0" err="1"/>
              <a:t>sistolică</a:t>
            </a:r>
            <a:r>
              <a:rPr lang="en-US" sz="2400" dirty="0"/>
              <a:t>, </a:t>
            </a:r>
            <a:r>
              <a:rPr lang="en-US" sz="2400" dirty="0" err="1"/>
              <a:t>tensiune</a:t>
            </a:r>
            <a:r>
              <a:rPr lang="en-US" sz="2400" dirty="0"/>
              <a:t> </a:t>
            </a:r>
            <a:r>
              <a:rPr lang="en-US" sz="2400" dirty="0" err="1"/>
              <a:t>arterială</a:t>
            </a:r>
            <a:r>
              <a:rPr lang="en-US" sz="2400" dirty="0"/>
              <a:t> </a:t>
            </a:r>
            <a:r>
              <a:rPr lang="en-US" sz="2400" dirty="0" err="1"/>
              <a:t>diastolică</a:t>
            </a:r>
            <a:r>
              <a:rPr lang="en-US" sz="2400" dirty="0"/>
              <a:t>, </a:t>
            </a:r>
            <a:r>
              <a:rPr lang="en-US" sz="2400" dirty="0" err="1"/>
              <a:t>calitate</a:t>
            </a:r>
            <a:r>
              <a:rPr lang="en-US" sz="2400" dirty="0"/>
              <a:t> </a:t>
            </a:r>
            <a:r>
              <a:rPr lang="en-US" sz="2400" dirty="0" err="1"/>
              <a:t>generală</a:t>
            </a:r>
            <a:r>
              <a:rPr lang="en-US" sz="2400" dirty="0"/>
              <a:t> a </a:t>
            </a:r>
            <a:r>
              <a:rPr lang="en-US" sz="2400" dirty="0" err="1"/>
              <a:t>vieții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condiție</a:t>
            </a:r>
            <a:r>
              <a:rPr lang="en-US" sz="2400" dirty="0"/>
              <a:t> </a:t>
            </a:r>
            <a:r>
              <a:rPr lang="en-US" sz="2400" dirty="0" err="1"/>
              <a:t>fizică</a:t>
            </a:r>
            <a:endParaRPr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/>
          </a:p>
        </p:txBody>
      </p:sp>
      <p:sp>
        <p:nvSpPr>
          <p:cNvPr id="333" name="Google Shape;333;p23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34" name="Google Shape;334;p23" descr="http://www.goodnewstoronto.ca/wp-content/uploads/2015/04/exercise-r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1828801"/>
            <a:ext cx="8001000" cy="45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o-RO" dirty="0"/>
              <a:t>Bibliografie</a:t>
            </a:r>
            <a:endParaRPr dirty="0"/>
          </a:p>
        </p:txBody>
      </p:sp>
      <p:sp>
        <p:nvSpPr>
          <p:cNvPr id="340" name="Google Shape;340;p2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7848600" cy="443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/>
              <a:t>Busnatu, S.S.; Serbanoiu, L.I.; Lacraru, A.E.; Andrei, C.L.; Jercalau, C.E.; Stoian, M.; Stoian, A. Effects of Exercise in Improving</a:t>
            </a:r>
            <a:br>
              <a:rPr lang="en-US" sz="1400"/>
            </a:br>
            <a:r>
              <a:rPr lang="en-US" sz="1400"/>
              <a:t>Cardiometabolic Risk Factors in Overweight Children: A Systematic Review and Meta-Analysis. Healthcare 2022, 10, 82</a:t>
            </a:r>
            <a:endParaRPr sz="140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/>
              <a:t>Bull, F.C.; Al-Ansari, S.S.; Biddle, S.; Borodulin, K.; Buman, M.P.; Cardon, G.; Carty, C.; Chaput, J.P.; Chastin, S.; Chou, R.; et al.</a:t>
            </a:r>
            <a:br>
              <a:rPr lang="en-US" sz="1400"/>
            </a:br>
            <a:r>
              <a:rPr lang="en-US" sz="1400"/>
              <a:t>World Health Organization 2020 guidelines on physical activity and sedentary behaviour. Br. J. Sports Med. 2020, 54, 1451–1462.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/>
              <a:t>García-Hermoso, A.; Ramírez-Vélez, R.; Ramírez-Campillo, R.; Peterson, M.D.; Martínez-Vizcaíno, V. Concurrent aerobic plus</a:t>
            </a:r>
            <a:br>
              <a:rPr lang="en-US" sz="1400"/>
            </a:br>
            <a:r>
              <a:rPr lang="en-US" sz="1400"/>
              <a:t>resistance exercise versus aerobic exercise alone to improve health outcomes in paediatric obesity: A systematic review and</a:t>
            </a:r>
            <a:br>
              <a:rPr lang="en-US" sz="1400"/>
            </a:br>
            <a:r>
              <a:rPr lang="en-US" sz="1400"/>
              <a:t>meta-analysis. Br. J. Sports Med. 2018, 52, 161–166. [CrossRef] [PubMed]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/>
              <a:t>Li, D.; Chen, P. The Effects of Different Exercise Modalities in the Treatment of Cardiometabolic Risk Factors in Obese Adolescents</a:t>
            </a:r>
            <a:br>
              <a:rPr lang="en-US" sz="1400"/>
            </a:br>
            <a:r>
              <a:rPr lang="en-US" sz="1400"/>
              <a:t>with Sedentary Behavior-A Systematic Review and Meta-Analysis of Randomized Controlled Trials. Children 2021, 8, 1062.</a:t>
            </a:r>
            <a:br>
              <a:rPr lang="en-US" sz="1400"/>
            </a:br>
            <a:r>
              <a:rPr lang="en-US" sz="1400"/>
              <a:t>[CrossRef]</a:t>
            </a:r>
            <a:endParaRPr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o-RO" dirty="0"/>
              <a:t>Bibliografie</a:t>
            </a:r>
            <a:endParaRPr dirty="0"/>
          </a:p>
        </p:txBody>
      </p:sp>
      <p:sp>
        <p:nvSpPr>
          <p:cNvPr id="346" name="Google Shape;346;p2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7696200" cy="443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/>
              <a:t>Ells, L.J.; Rees, K.; Brown, T.; Mead, E.; Al-Khudairy, L.; Azevedo, L.; McGeechan, G.J.; Baur, L.; Loveman, E.; Clements, H.</a:t>
            </a:r>
            <a:br>
              <a:rPr lang="en-US" sz="1200"/>
            </a:br>
            <a:r>
              <a:rPr lang="en-US" sz="1200"/>
              <a:t>Interventions for treating children and adolescents with overweight and obesity: An overview of Cochrane reviews. Int. J. Obes.</a:t>
            </a:r>
            <a:br>
              <a:rPr lang="en-US" sz="1200"/>
            </a:br>
            <a:r>
              <a:rPr lang="en-US" sz="1200"/>
              <a:t>2018, 42, 1823–1833. [CrossRef] [PubMed]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b="1"/>
              <a:t>Guidelines for treating child and adolescent obesity: A systematic review, </a:t>
            </a:r>
            <a:r>
              <a:rPr lang="en-US" sz="1200"/>
              <a:t>Front Nutr. 2022; 9: 902865. Published online 2022 Oct 12. doi: </a:t>
            </a:r>
            <a:r>
              <a:rPr lang="en-US" sz="1200" u="sng">
                <a:solidFill>
                  <a:schemeClr val="hlink"/>
                </a:solidFill>
                <a:hlinkClick r:id="rId3"/>
              </a:rPr>
              <a:t>10.3389/fnut.2022.902865</a:t>
            </a:r>
            <a:r>
              <a:rPr lang="en-US" sz="1200"/>
              <a:t> 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Louise Tully</a:t>
            </a:r>
            <a:r>
              <a:rPr lang="en-US" sz="1200"/>
              <a:t>,</a:t>
            </a:r>
            <a:r>
              <a:rPr lang="en-US" sz="1200" baseline="30000"/>
              <a:t> 1 </a:t>
            </a:r>
            <a:r>
              <a:rPr lang="en-US" sz="1200" u="sng">
                <a:solidFill>
                  <a:schemeClr val="hlink"/>
                </a:solidFill>
                <a:hlinkClick r:id="rId5"/>
              </a:rPr>
              <a:t>Niamh Arthurs</a:t>
            </a:r>
            <a:r>
              <a:rPr lang="en-US" sz="1200"/>
              <a:t>,</a:t>
            </a:r>
            <a:r>
              <a:rPr lang="en-US" sz="1200" baseline="30000"/>
              <a:t> 1 , 2 </a:t>
            </a:r>
            <a:r>
              <a:rPr lang="en-US" sz="1200" u="sng">
                <a:solidFill>
                  <a:schemeClr val="hlink"/>
                </a:solidFill>
                <a:hlinkClick r:id="rId6"/>
              </a:rPr>
              <a:t>Cathy Wyse</a:t>
            </a:r>
            <a:r>
              <a:rPr lang="en-US" sz="1200"/>
              <a:t>,</a:t>
            </a:r>
            <a:r>
              <a:rPr lang="en-US" sz="1200" baseline="30000"/>
              <a:t> 1 </a:t>
            </a:r>
            <a:r>
              <a:rPr lang="en-US" sz="1200" u="sng">
                <a:solidFill>
                  <a:schemeClr val="hlink"/>
                </a:solidFill>
                <a:hlinkClick r:id="rId7"/>
              </a:rPr>
              <a:t>Sarah Browne</a:t>
            </a:r>
            <a:r>
              <a:rPr lang="en-US" sz="1200"/>
              <a:t>,</a:t>
            </a:r>
            <a:r>
              <a:rPr lang="en-US" sz="1200" baseline="30000"/>
              <a:t> 3 </a:t>
            </a:r>
            <a:r>
              <a:rPr lang="en-US" sz="1200" u="sng">
                <a:solidFill>
                  <a:schemeClr val="hlink"/>
                </a:solidFill>
                <a:hlinkClick r:id="rId8"/>
              </a:rPr>
              <a:t>Lucinda Case</a:t>
            </a:r>
            <a:r>
              <a:rPr lang="en-US" sz="1200"/>
              <a:t>,</a:t>
            </a:r>
            <a:r>
              <a:rPr lang="en-US" sz="1200" baseline="30000"/>
              <a:t> 2 </a:t>
            </a:r>
            <a:r>
              <a:rPr lang="en-US" sz="1200" u="sng">
                <a:solidFill>
                  <a:schemeClr val="hlink"/>
                </a:solidFill>
                <a:hlinkClick r:id="rId9"/>
              </a:rPr>
              <a:t>Lois McCrea</a:t>
            </a:r>
            <a:r>
              <a:rPr lang="en-US" sz="1200"/>
              <a:t>,</a:t>
            </a:r>
            <a:r>
              <a:rPr lang="en-US" sz="1200" baseline="30000"/>
              <a:t> 2 </a:t>
            </a:r>
            <a:r>
              <a:rPr lang="en-US" sz="1200" u="sng">
                <a:solidFill>
                  <a:schemeClr val="hlink"/>
                </a:solidFill>
                <a:hlinkClick r:id="rId10"/>
              </a:rPr>
              <a:t>Jean M. O’Connell</a:t>
            </a:r>
            <a:r>
              <a:rPr lang="en-US" sz="1200"/>
              <a:t>,</a:t>
            </a:r>
            <a:r>
              <a:rPr lang="en-US" sz="1200" baseline="30000"/>
              <a:t> 4 </a:t>
            </a:r>
            <a:r>
              <a:rPr lang="en-US" sz="1200" u="sng">
                <a:solidFill>
                  <a:schemeClr val="hlink"/>
                </a:solidFill>
                <a:hlinkClick r:id="rId11"/>
              </a:rPr>
              <a:t>Clodagh S. O’Gorman</a:t>
            </a:r>
            <a:r>
              <a:rPr lang="en-US" sz="1200"/>
              <a:t>,</a:t>
            </a:r>
            <a:r>
              <a:rPr lang="en-US" sz="1200" baseline="30000"/>
              <a:t> 5 , 6 </a:t>
            </a:r>
            <a:r>
              <a:rPr lang="en-US" sz="1200" u="sng">
                <a:solidFill>
                  <a:schemeClr val="hlink"/>
                </a:solidFill>
                <a:hlinkClick r:id="rId12"/>
              </a:rPr>
              <a:t>Susan M. Smith</a:t>
            </a:r>
            <a:r>
              <a:rPr lang="en-US" sz="1200"/>
              <a:t>,</a:t>
            </a:r>
            <a:r>
              <a:rPr lang="en-US" sz="1200" baseline="30000"/>
              <a:t> 7 </a:t>
            </a:r>
            <a:r>
              <a:rPr lang="en-US" sz="1200" u="sng">
                <a:solidFill>
                  <a:schemeClr val="hlink"/>
                </a:solidFill>
                <a:hlinkClick r:id="rId13"/>
              </a:rPr>
              <a:t>Aisling Walsh</a:t>
            </a:r>
            <a:r>
              <a:rPr lang="en-US" sz="1200"/>
              <a:t>,</a:t>
            </a:r>
            <a:r>
              <a:rPr lang="en-US" sz="1200" baseline="30000"/>
              <a:t> 8 </a:t>
            </a:r>
            <a:r>
              <a:rPr lang="en-US" sz="1200" u="sng">
                <a:solidFill>
                  <a:schemeClr val="hlink"/>
                </a:solidFill>
                <a:hlinkClick r:id="rId14"/>
              </a:rPr>
              <a:t>Fiona Ward</a:t>
            </a:r>
            <a:r>
              <a:rPr lang="en-US" sz="1200"/>
              <a:t>,</a:t>
            </a:r>
            <a:r>
              <a:rPr lang="en-US" sz="1200" baseline="30000"/>
              <a:t> 9 </a:t>
            </a:r>
            <a:r>
              <a:rPr lang="en-US" sz="1200"/>
              <a:t>and </a:t>
            </a:r>
            <a:r>
              <a:rPr lang="en-US" sz="1200" u="sng">
                <a:solidFill>
                  <a:schemeClr val="hlink"/>
                </a:solidFill>
                <a:hlinkClick r:id="rId15"/>
              </a:rPr>
              <a:t>Grace O’Malley</a:t>
            </a:r>
            <a:r>
              <a:rPr lang="en-US" sz="1200" baseline="30000"/>
              <a:t> 1 , 2 ,</a:t>
            </a:r>
            <a:endParaRPr sz="120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o-RO" dirty="0"/>
              <a:t>Definiții ale termenilor</a:t>
            </a:r>
            <a:endParaRPr dirty="0"/>
          </a:p>
        </p:txBody>
      </p:sp>
      <p:sp>
        <p:nvSpPr>
          <p:cNvPr id="154" name="Google Shape;154;p3"/>
          <p:cNvSpPr txBox="1">
            <a:spLocks noGrp="1"/>
          </p:cNvSpPr>
          <p:nvPr>
            <p:ph type="body" idx="1"/>
          </p:nvPr>
        </p:nvSpPr>
        <p:spPr>
          <a:xfrm>
            <a:off x="614975" y="2131700"/>
            <a:ext cx="7309800" cy="450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o-RO" sz="2800" b="1" dirty="0"/>
              <a:t>Activitate fizică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800" b="1" i="1" dirty="0"/>
              <a:t> </a:t>
            </a:r>
            <a:r>
              <a:rPr lang="en-US" sz="2000" i="1" dirty="0" err="1"/>
              <a:t>orice</a:t>
            </a:r>
            <a:r>
              <a:rPr lang="en-US" sz="2000" i="1" dirty="0"/>
              <a:t> </a:t>
            </a:r>
            <a:r>
              <a:rPr lang="en-US" sz="2000" i="1" dirty="0" err="1"/>
              <a:t>mișcare</a:t>
            </a:r>
            <a:r>
              <a:rPr lang="en-US" sz="2000" i="1" dirty="0"/>
              <a:t> a </a:t>
            </a:r>
            <a:r>
              <a:rPr lang="en-US" sz="2000" i="1" dirty="0" err="1"/>
              <a:t>corpului</a:t>
            </a:r>
            <a:r>
              <a:rPr lang="en-US" sz="2000" i="1" dirty="0"/>
              <a:t> </a:t>
            </a:r>
            <a:r>
              <a:rPr lang="en-US" sz="2000" dirty="0" err="1"/>
              <a:t>produsă</a:t>
            </a:r>
            <a:r>
              <a:rPr lang="en-US" sz="2000" dirty="0"/>
              <a:t> de </a:t>
            </a:r>
            <a:r>
              <a:rPr lang="en-US" sz="2000" dirty="0" err="1"/>
              <a:t>mușchii</a:t>
            </a:r>
            <a:r>
              <a:rPr lang="en-US" sz="2000" dirty="0"/>
              <a:t> </a:t>
            </a:r>
            <a:r>
              <a:rPr lang="en-US" sz="2000" dirty="0" err="1"/>
              <a:t>scheletici</a:t>
            </a:r>
            <a:r>
              <a:rPr lang="en-US" sz="2000" dirty="0"/>
              <a:t>, care are ca </a:t>
            </a:r>
            <a:r>
              <a:rPr lang="en-US" sz="2000" dirty="0" err="1"/>
              <a:t>rezultat</a:t>
            </a:r>
            <a:r>
              <a:rPr lang="en-US" sz="2000" dirty="0"/>
              <a:t> un </a:t>
            </a:r>
            <a:r>
              <a:rPr lang="en-US" sz="2000" dirty="0" err="1"/>
              <a:t>consum</a:t>
            </a:r>
            <a:r>
              <a:rPr lang="en-US" sz="2000" dirty="0"/>
              <a:t> de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peste</a:t>
            </a:r>
            <a:r>
              <a:rPr lang="en-US" sz="2000" dirty="0"/>
              <a:t> </a:t>
            </a:r>
            <a:r>
              <a:rPr lang="en-US" sz="2000" dirty="0" err="1"/>
              <a:t>nivelurile</a:t>
            </a:r>
            <a:r>
              <a:rPr lang="en-US" sz="2000" dirty="0"/>
              <a:t> de </a:t>
            </a:r>
            <a:r>
              <a:rPr lang="en-US" sz="2000" dirty="0" err="1"/>
              <a:t>repaus</a:t>
            </a:r>
            <a:r>
              <a:rPr lang="en-US" sz="2000" dirty="0"/>
              <a:t> (</a:t>
            </a:r>
            <a:r>
              <a:rPr lang="en-US" sz="2000" dirty="0" err="1"/>
              <a:t>bazale</a:t>
            </a:r>
            <a:r>
              <a:rPr lang="en-US" sz="2000" dirty="0"/>
              <a:t>)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o-RO" sz="2000" b="1" dirty="0"/>
              <a:t>Consumul energetic </a:t>
            </a:r>
            <a:r>
              <a:rPr lang="en-US" sz="2000" dirty="0" err="1"/>
              <a:t>măsurat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moduri</a:t>
            </a:r>
            <a:r>
              <a:rPr lang="en-US" sz="2000" dirty="0"/>
              <a:t> – MET (</a:t>
            </a:r>
            <a:r>
              <a:rPr lang="en-US" sz="2000" dirty="0" err="1"/>
              <a:t>echivalente</a:t>
            </a:r>
            <a:r>
              <a:rPr lang="en-US" sz="2000" dirty="0"/>
              <a:t> </a:t>
            </a:r>
            <a:r>
              <a:rPr lang="en-US" sz="2000" dirty="0" err="1"/>
              <a:t>metabolice</a:t>
            </a:r>
            <a:r>
              <a:rPr lang="en-US" sz="2000" dirty="0"/>
              <a:t> ale </a:t>
            </a:r>
            <a:r>
              <a:rPr lang="ro-RO" sz="2000" dirty="0"/>
              <a:t>activității</a:t>
            </a:r>
            <a:r>
              <a:rPr lang="en-US" sz="2000" dirty="0"/>
              <a:t>) </a:t>
            </a:r>
            <a:r>
              <a:rPr lang="en-US" sz="2000" dirty="0" err="1"/>
              <a:t>și</a:t>
            </a:r>
            <a:r>
              <a:rPr lang="en-US" sz="2000" dirty="0"/>
              <a:t> Kcal (</a:t>
            </a:r>
            <a:r>
              <a:rPr lang="en-US" sz="2000" dirty="0" err="1"/>
              <a:t>kilocalorii</a:t>
            </a:r>
            <a:r>
              <a:rPr lang="en-US" sz="2000" dirty="0"/>
              <a:t>)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dirty="0" err="1"/>
              <a:t>Cuprinde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general </a:t>
            </a:r>
            <a:r>
              <a:rPr lang="en-US" sz="2000" dirty="0" err="1"/>
              <a:t>exerciții</a:t>
            </a:r>
            <a:r>
              <a:rPr lang="en-US" sz="2000" dirty="0"/>
              <a:t>, sport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activități</a:t>
            </a:r>
            <a:r>
              <a:rPr lang="en-US" sz="2000" dirty="0"/>
              <a:t> </a:t>
            </a:r>
            <a:r>
              <a:rPr lang="en-US" sz="2000" dirty="0" err="1"/>
              <a:t>fizice</a:t>
            </a:r>
            <a:r>
              <a:rPr lang="en-US" sz="2000" dirty="0"/>
              <a:t> </a:t>
            </a:r>
            <a:r>
              <a:rPr lang="en-US" sz="2000" dirty="0" err="1"/>
              <a:t>efectuate</a:t>
            </a:r>
            <a:r>
              <a:rPr lang="en-US" sz="2000" dirty="0"/>
              <a:t> ca </a:t>
            </a:r>
            <a:r>
              <a:rPr lang="en-US" sz="2000" dirty="0" err="1"/>
              <a:t>parte</a:t>
            </a:r>
            <a:r>
              <a:rPr lang="en-US" sz="2000" dirty="0"/>
              <a:t> a </a:t>
            </a:r>
            <a:r>
              <a:rPr lang="en-US" sz="2000" dirty="0" err="1"/>
              <a:t>vieții</a:t>
            </a:r>
            <a:r>
              <a:rPr lang="en-US" sz="2000" dirty="0"/>
              <a:t> de zi cu zi, </a:t>
            </a:r>
            <a:r>
              <a:rPr lang="en-US" sz="2000" dirty="0" err="1"/>
              <a:t>ocupație</a:t>
            </a:r>
            <a:r>
              <a:rPr lang="en-US" sz="2000" dirty="0"/>
              <a:t>, </a:t>
            </a:r>
            <a:r>
              <a:rPr lang="en-US" sz="2000" dirty="0" err="1"/>
              <a:t>petrecere</a:t>
            </a:r>
            <a:r>
              <a:rPr lang="en-US" sz="2000" dirty="0"/>
              <a:t> a </a:t>
            </a:r>
            <a:r>
              <a:rPr lang="en-US" sz="2000" dirty="0" err="1"/>
              <a:t>timpului</a:t>
            </a:r>
            <a:r>
              <a:rPr lang="en-US" sz="2000" dirty="0"/>
              <a:t> liber </a:t>
            </a:r>
            <a:r>
              <a:rPr lang="en-US" sz="2000" dirty="0" err="1"/>
              <a:t>și</a:t>
            </a:r>
            <a:r>
              <a:rPr lang="en-US" sz="2000" dirty="0"/>
              <a:t> transport </a:t>
            </a:r>
            <a:r>
              <a:rPr lang="en-US" sz="2000" dirty="0" err="1"/>
              <a:t>activ</a:t>
            </a:r>
            <a:endParaRPr lang="ro-RO" sz="2000" dirty="0"/>
          </a:p>
          <a:p>
            <a:pPr marL="3048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/>
              <a:t> </a:t>
            </a:r>
            <a:r>
              <a:rPr lang="en-US" sz="2800" b="1" dirty="0" err="1"/>
              <a:t>Exerci</a:t>
            </a:r>
            <a:r>
              <a:rPr lang="ro-RO" sz="2800" b="1" dirty="0"/>
              <a:t>ții fizice</a:t>
            </a:r>
            <a:endParaRPr dirty="0"/>
          </a:p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ro-RO" sz="2000" dirty="0"/>
              <a:t>Activități fizice care sunt </a:t>
            </a:r>
            <a:r>
              <a:rPr lang="ro-RO" sz="2000" b="1" dirty="0"/>
              <a:t>planificate</a:t>
            </a:r>
            <a:r>
              <a:rPr lang="ro-RO" sz="2000" dirty="0"/>
              <a:t>, </a:t>
            </a:r>
            <a:r>
              <a:rPr lang="ro-RO" sz="2000" b="1" dirty="0"/>
              <a:t>structurate</a:t>
            </a:r>
            <a:r>
              <a:rPr lang="ro-RO" sz="2000" dirty="0"/>
              <a:t> și </a:t>
            </a:r>
            <a:r>
              <a:rPr lang="en-US" sz="2000" b="1" dirty="0" err="1"/>
              <a:t>habituale</a:t>
            </a:r>
            <a:r>
              <a:rPr lang="ro-RO" sz="2000" dirty="0"/>
              <a:t> și care au ca </a:t>
            </a:r>
            <a:r>
              <a:rPr lang="ro-RO" sz="2000" b="1" dirty="0"/>
              <a:t>scop</a:t>
            </a:r>
            <a:r>
              <a:rPr lang="ro-RO" sz="2000" dirty="0"/>
              <a:t> final sau intermediar îmbunătățirea sau menținerea </a:t>
            </a:r>
            <a:r>
              <a:rPr lang="ro-RO" sz="2000" b="1" dirty="0"/>
              <a:t>condiției fizice</a:t>
            </a:r>
            <a:r>
              <a:rPr lang="ro-RO" sz="2000" dirty="0"/>
              <a:t>. </a:t>
            </a:r>
            <a:endParaRPr sz="2000" b="1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56" name="Google Shape;156;p3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157" name="Google Shape;157;p3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9" name="Google Shape;159;p3" descr="loving your body as an overweight cycl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752600"/>
            <a:ext cx="1371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 descr="Exercise and Children: The Benefi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8550" y="6096000"/>
            <a:ext cx="1447799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Definiții</a:t>
            </a:r>
            <a:r>
              <a:rPr lang="en-US" dirty="0"/>
              <a:t> ale </a:t>
            </a:r>
            <a:r>
              <a:rPr lang="en-US" dirty="0" err="1"/>
              <a:t>termenilor</a:t>
            </a:r>
            <a:endParaRPr dirty="0"/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380999" y="1828799"/>
            <a:ext cx="7936149" cy="4931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800" b="1" dirty="0" err="1"/>
              <a:t>Aptitudinea</a:t>
            </a:r>
            <a:r>
              <a:rPr lang="en-US" sz="2800" b="1" dirty="0"/>
              <a:t> </a:t>
            </a:r>
            <a:r>
              <a:rPr lang="en-US" sz="2800" b="1" dirty="0" err="1"/>
              <a:t>fizică</a:t>
            </a:r>
            <a:endParaRPr lang="en-US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b="1" dirty="0" err="1"/>
              <a:t>capacitatea</a:t>
            </a:r>
            <a:r>
              <a:rPr lang="en-US" sz="2000" b="1" dirty="0"/>
              <a:t> de a </a:t>
            </a:r>
            <a:r>
              <a:rPr lang="en-US" sz="2000" b="1" dirty="0" err="1"/>
              <a:t>îndeplini</a:t>
            </a:r>
            <a:r>
              <a:rPr lang="en-US" sz="2000" b="1" dirty="0"/>
              <a:t> </a:t>
            </a:r>
            <a:r>
              <a:rPr lang="en-US" sz="2000" b="1" dirty="0" err="1"/>
              <a:t>sarcinile</a:t>
            </a:r>
            <a:r>
              <a:rPr lang="en-US" sz="2000" b="1" dirty="0"/>
              <a:t> </a:t>
            </a:r>
            <a:r>
              <a:rPr lang="en-US" sz="2000" b="1" dirty="0" err="1"/>
              <a:t>zilnice</a:t>
            </a:r>
            <a:r>
              <a:rPr lang="en-US" sz="2000" b="1" dirty="0"/>
              <a:t> </a:t>
            </a:r>
            <a:r>
              <a:rPr lang="en-US" sz="2000" dirty="0"/>
              <a:t>cu </a:t>
            </a:r>
            <a:r>
              <a:rPr lang="en-US" sz="2000" dirty="0" err="1"/>
              <a:t>vigoare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ro-RO" sz="2000" dirty="0"/>
              <a:t>agerime</a:t>
            </a:r>
            <a:r>
              <a:rPr lang="en-US" sz="2000" dirty="0"/>
              <a:t>, </a:t>
            </a:r>
            <a:r>
              <a:rPr lang="en-US" sz="2000" dirty="0" err="1"/>
              <a:t>fără</a:t>
            </a:r>
            <a:r>
              <a:rPr lang="en-US" sz="2000" dirty="0"/>
              <a:t> </a:t>
            </a:r>
            <a:r>
              <a:rPr lang="en-US" sz="2000" dirty="0" err="1"/>
              <a:t>oboseală</a:t>
            </a:r>
            <a:r>
              <a:rPr lang="en-US" sz="2000" dirty="0"/>
              <a:t> </a:t>
            </a:r>
            <a:r>
              <a:rPr lang="en-US" sz="2000" dirty="0" err="1"/>
              <a:t>excesivă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cu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suficientă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se </a:t>
            </a:r>
            <a:r>
              <a:rPr lang="en-US" sz="2000" dirty="0" err="1"/>
              <a:t>bucura</a:t>
            </a:r>
            <a:r>
              <a:rPr lang="en-US" sz="2000" dirty="0"/>
              <a:t> de </a:t>
            </a:r>
            <a:r>
              <a:rPr lang="en-US" sz="2000" dirty="0" err="1"/>
              <a:t>activitățile</a:t>
            </a:r>
            <a:r>
              <a:rPr lang="en-US" sz="2000" dirty="0"/>
              <a:t> [de </a:t>
            </a:r>
            <a:r>
              <a:rPr lang="en-US" sz="2000" dirty="0" err="1"/>
              <a:t>timp</a:t>
            </a:r>
            <a:r>
              <a:rPr lang="en-US" sz="2000" dirty="0"/>
              <a:t> liber]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face </a:t>
            </a:r>
            <a:r>
              <a:rPr lang="en-US" sz="2000" dirty="0" err="1"/>
              <a:t>față</a:t>
            </a:r>
            <a:r>
              <a:rPr lang="en-US" sz="2000" dirty="0"/>
              <a:t> </a:t>
            </a:r>
            <a:r>
              <a:rPr lang="en-US" sz="2000" dirty="0" err="1"/>
              <a:t>urgențelor</a:t>
            </a:r>
            <a:r>
              <a:rPr lang="en-US" sz="2000" dirty="0"/>
              <a:t> </a:t>
            </a:r>
            <a:r>
              <a:rPr lang="en-US" sz="2000" dirty="0" err="1"/>
              <a:t>neprevăzute</a:t>
            </a:r>
            <a:endParaRPr lang="ro-RO" sz="2000" dirty="0"/>
          </a:p>
          <a:p>
            <a:pPr marL="3048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000" dirty="0"/>
          </a:p>
          <a:p>
            <a:pPr lvl="0" indent="-152400" algn="just">
              <a:spcBef>
                <a:spcPts val="0"/>
              </a:spcBef>
              <a:buFont typeface="Noto Sans Symbols"/>
              <a:buChar char="▪"/>
            </a:pPr>
            <a:r>
              <a:rPr lang="en-US" sz="2000" dirty="0"/>
              <a:t>Este </a:t>
            </a:r>
            <a:r>
              <a:rPr lang="en-US" sz="2000" dirty="0" err="1"/>
              <a:t>operaționalizat</a:t>
            </a:r>
            <a:r>
              <a:rPr lang="ro-RO" sz="2000" dirty="0"/>
              <a:t>ă sub forma unor</a:t>
            </a:r>
            <a:r>
              <a:rPr lang="en-US" sz="2000" dirty="0"/>
              <a:t> </a:t>
            </a:r>
            <a:r>
              <a:rPr lang="en-US" sz="2000" dirty="0" err="1"/>
              <a:t>atribute</a:t>
            </a:r>
            <a:r>
              <a:rPr lang="ro-RO" sz="2000" dirty="0"/>
              <a:t> </a:t>
            </a:r>
            <a:r>
              <a:rPr lang="en-US" sz="2000" dirty="0" err="1"/>
              <a:t>măsurabil</a:t>
            </a:r>
            <a:r>
              <a:rPr lang="ro-RO" sz="2000" dirty="0"/>
              <a:t>e</a:t>
            </a:r>
            <a:r>
              <a:rPr lang="en-US" sz="2000" dirty="0"/>
              <a:t>,</a:t>
            </a:r>
            <a:r>
              <a:rPr lang="ro-RO" sz="2000" dirty="0"/>
              <a:t> legate de </a:t>
            </a:r>
            <a:r>
              <a:rPr lang="en-US" sz="2000" dirty="0" err="1"/>
              <a:t>sănătate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abilități</a:t>
            </a:r>
            <a:r>
              <a:rPr lang="ro-RO" sz="2000" dirty="0"/>
              <a:t> fizice</a:t>
            </a:r>
            <a:r>
              <a:rPr lang="en-US" sz="2000" dirty="0"/>
              <a:t>, care </a:t>
            </a:r>
            <a:r>
              <a:rPr lang="en-US" sz="2000" dirty="0" err="1"/>
              <a:t>includ</a:t>
            </a:r>
            <a:r>
              <a:rPr lang="en-US" sz="2000" dirty="0"/>
              <a:t> fitness </a:t>
            </a:r>
            <a:r>
              <a:rPr lang="en-US" sz="2000" dirty="0" err="1"/>
              <a:t>cardiorespirator</a:t>
            </a:r>
            <a:r>
              <a:rPr lang="en-US" sz="2000" dirty="0"/>
              <a:t>, </a:t>
            </a:r>
            <a:r>
              <a:rPr lang="en-US" sz="2000" dirty="0" err="1"/>
              <a:t>forță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rezistență</a:t>
            </a:r>
            <a:r>
              <a:rPr lang="en-US" sz="2000" dirty="0"/>
              <a:t> </a:t>
            </a:r>
            <a:r>
              <a:rPr lang="en-US" sz="2000" dirty="0" err="1"/>
              <a:t>musculară</a:t>
            </a:r>
            <a:r>
              <a:rPr lang="en-US" sz="2000" dirty="0"/>
              <a:t>, </a:t>
            </a:r>
            <a:r>
              <a:rPr lang="en-US" sz="2000" dirty="0" err="1"/>
              <a:t>compoziți</a:t>
            </a:r>
            <a:r>
              <a:rPr lang="ro-RO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corporală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flexibilitate</a:t>
            </a:r>
            <a:r>
              <a:rPr lang="en-US" sz="2000" dirty="0"/>
              <a:t>, </a:t>
            </a:r>
            <a:r>
              <a:rPr lang="en-US" sz="2000" dirty="0" err="1"/>
              <a:t>echilibru</a:t>
            </a:r>
            <a:r>
              <a:rPr lang="en-US" sz="2000" dirty="0"/>
              <a:t>, </a:t>
            </a:r>
            <a:r>
              <a:rPr lang="en-US" sz="2000" dirty="0" err="1"/>
              <a:t>agilitate</a:t>
            </a:r>
            <a:r>
              <a:rPr lang="en-US" sz="2000" dirty="0"/>
              <a:t>, </a:t>
            </a:r>
            <a:r>
              <a:rPr lang="en-US" sz="2000" dirty="0" err="1"/>
              <a:t>timp</a:t>
            </a:r>
            <a:r>
              <a:rPr lang="en-US" sz="2000" dirty="0"/>
              <a:t> de </a:t>
            </a:r>
            <a:r>
              <a:rPr lang="en-US" sz="2000" dirty="0" err="1"/>
              <a:t>reacție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ro-RO" sz="2000" dirty="0"/>
              <a:t>energie</a:t>
            </a:r>
            <a:endParaRPr lang="en-US" sz="1800" b="1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o-RO" sz="2800" b="1" dirty="0"/>
              <a:t>Lipsa activităților fizice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dirty="0" err="1"/>
              <a:t>nivel</a:t>
            </a:r>
            <a:r>
              <a:rPr lang="en-US" sz="2000" dirty="0"/>
              <a:t> </a:t>
            </a:r>
            <a:r>
              <a:rPr lang="en-US" sz="2000" dirty="0" err="1"/>
              <a:t>insuficient</a:t>
            </a:r>
            <a:r>
              <a:rPr lang="en-US" sz="2000" dirty="0"/>
              <a:t> de </a:t>
            </a:r>
            <a:r>
              <a:rPr lang="en-US" sz="2000" dirty="0" err="1"/>
              <a:t>activitate</a:t>
            </a:r>
            <a:r>
              <a:rPr lang="en-US" sz="2000" dirty="0"/>
              <a:t> </a:t>
            </a:r>
            <a:r>
              <a:rPr lang="en-US" sz="2000" dirty="0" err="1"/>
              <a:t>fizică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îndeplini</a:t>
            </a:r>
            <a:r>
              <a:rPr lang="en-US" sz="2000" dirty="0"/>
              <a:t> </a:t>
            </a:r>
            <a:r>
              <a:rPr lang="en-US" sz="2000" dirty="0" err="1"/>
              <a:t>recomandările</a:t>
            </a:r>
            <a:r>
              <a:rPr lang="en-US" sz="2000" dirty="0"/>
              <a:t> de </a:t>
            </a:r>
            <a:r>
              <a:rPr lang="en-US" sz="2000" dirty="0" err="1"/>
              <a:t>activitate</a:t>
            </a:r>
            <a:r>
              <a:rPr lang="en-US" sz="2000" dirty="0"/>
              <a:t> </a:t>
            </a:r>
            <a:r>
              <a:rPr lang="en-US" sz="2000" dirty="0" err="1"/>
              <a:t>fizică</a:t>
            </a:r>
            <a:endParaRPr sz="2000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 dirty="0"/>
              <a:t>				&lt; 60 min/</a:t>
            </a:r>
            <a:r>
              <a:rPr lang="ro-RO" sz="1800" dirty="0"/>
              <a:t>zi din</a:t>
            </a:r>
            <a:r>
              <a:rPr lang="en-US" sz="1800" dirty="0"/>
              <a:t> MVPA</a:t>
            </a:r>
            <a:endParaRPr sz="1800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1800" b="1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dirty="0"/>
          </a:p>
        </p:txBody>
      </p:sp>
      <p:grpSp>
        <p:nvGrpSpPr>
          <p:cNvPr id="167" name="Google Shape;167;p4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168" name="Google Shape;168;p4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5459" y="5612300"/>
            <a:ext cx="13716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Definiții</a:t>
            </a:r>
            <a:r>
              <a:rPr lang="en-US" dirty="0"/>
              <a:t> ale </a:t>
            </a:r>
            <a:r>
              <a:rPr lang="en-US" dirty="0" err="1"/>
              <a:t>termenilor</a:t>
            </a:r>
            <a:endParaRPr dirty="0"/>
          </a:p>
        </p:txBody>
      </p:sp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696199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800" b="1" dirty="0" err="1"/>
              <a:t>Consum</a:t>
            </a:r>
            <a:r>
              <a:rPr lang="en-US" sz="2800" b="1" dirty="0"/>
              <a:t> de </a:t>
            </a:r>
            <a:r>
              <a:rPr lang="en-US" sz="2800" b="1" dirty="0" err="1"/>
              <a:t>energie</a:t>
            </a:r>
            <a:endParaRPr lang="en-US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b="1" dirty="0"/>
              <a:t>MET - </a:t>
            </a:r>
            <a:r>
              <a:rPr lang="en-US" sz="2000" dirty="0" err="1"/>
              <a:t>raportul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rata de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ro-RO" sz="2000" dirty="0"/>
              <a:t>consumată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timpul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activități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rata de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ro-RO" sz="2000" dirty="0"/>
              <a:t>consumată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stare de </a:t>
            </a:r>
            <a:r>
              <a:rPr lang="en-US" sz="2000" dirty="0" err="1"/>
              <a:t>repaus</a:t>
            </a:r>
            <a:endParaRPr lang="en-US" sz="2000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000" b="1" dirty="0"/>
              <a:t> </a:t>
            </a:r>
            <a:r>
              <a:rPr lang="ro-RO" sz="2000" dirty="0"/>
              <a:t>un</a:t>
            </a:r>
            <a:r>
              <a:rPr lang="en-US" sz="2000" dirty="0"/>
              <a:t> MET </a:t>
            </a:r>
            <a:r>
              <a:rPr lang="ro-RO" sz="2000" dirty="0"/>
              <a:t>este</a:t>
            </a:r>
            <a:r>
              <a:rPr lang="en-US" sz="2000" dirty="0"/>
              <a:t> </a:t>
            </a:r>
            <a:r>
              <a:rPr lang="en-US" sz="2000" b="1" i="1" dirty="0"/>
              <a:t>rat</a:t>
            </a:r>
            <a:r>
              <a:rPr lang="ro-RO" sz="2000" b="1" i="1" dirty="0"/>
              <a:t>a</a:t>
            </a:r>
            <a:r>
              <a:rPr lang="en-US" sz="2000" b="1" i="1" dirty="0"/>
              <a:t> </a:t>
            </a:r>
            <a:r>
              <a:rPr lang="ro-RO" sz="2000" b="1" i="1" dirty="0"/>
              <a:t>de</a:t>
            </a:r>
            <a:r>
              <a:rPr lang="en-US" sz="2000" b="1" i="1" dirty="0"/>
              <a:t> EE </a:t>
            </a:r>
            <a:r>
              <a:rPr lang="ro-RO" sz="2000" b="1" i="1" dirty="0"/>
              <a:t>în perioada de repaus</a:t>
            </a:r>
            <a:r>
              <a:rPr lang="en-US" sz="2000" dirty="0"/>
              <a:t>; </a:t>
            </a:r>
            <a:r>
              <a:rPr lang="ro-RO" sz="2000" dirty="0"/>
              <a:t>este egal cu absorbția de oxigen de</a:t>
            </a:r>
            <a:r>
              <a:rPr lang="en-US" sz="2000" dirty="0"/>
              <a:t> </a:t>
            </a:r>
            <a:r>
              <a:rPr lang="en-US" sz="2000" b="1" i="1" dirty="0"/>
              <a:t>3.5 mL ∙ kg</a:t>
            </a:r>
            <a:r>
              <a:rPr lang="en-US" sz="2000" b="1" i="1" baseline="30000" dirty="0"/>
              <a:t>−1</a:t>
            </a:r>
            <a:r>
              <a:rPr lang="en-US" sz="2000" b="1" i="1" dirty="0"/>
              <a:t> ∙ min</a:t>
            </a:r>
            <a:r>
              <a:rPr lang="en-US" sz="2000" b="1" i="1" baseline="30000" dirty="0"/>
              <a:t>−1 </a:t>
            </a:r>
            <a:endParaRPr sz="2000" b="1" i="1" baseline="30000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b="1" dirty="0"/>
              <a:t>Kcal - </a:t>
            </a:r>
            <a:r>
              <a:rPr lang="pt-BR" sz="2000" dirty="0"/>
              <a:t>Energia necesară pentru a crește temperatura a 1 kg de apă cu 1 ° C</a:t>
            </a:r>
            <a:endParaRPr sz="2000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ro-RO" sz="2000" dirty="0"/>
              <a:t>Se poate transforma </a:t>
            </a:r>
            <a:r>
              <a:rPr lang="en-US" sz="2000" dirty="0"/>
              <a:t>MET </a:t>
            </a:r>
            <a:r>
              <a:rPr lang="ro-RO" sz="2000" dirty="0"/>
              <a:t>în</a:t>
            </a:r>
            <a:r>
              <a:rPr lang="en-US" sz="2000" dirty="0"/>
              <a:t> kcal ∙</a:t>
            </a:r>
            <a:r>
              <a:rPr lang="en-US" sz="2000" b="1" dirty="0"/>
              <a:t> </a:t>
            </a:r>
            <a:r>
              <a:rPr lang="en-US" sz="2000" dirty="0"/>
              <a:t>min</a:t>
            </a:r>
            <a:r>
              <a:rPr lang="en-US" sz="2000" baseline="30000" dirty="0"/>
              <a:t>−1</a:t>
            </a:r>
            <a:r>
              <a:rPr lang="en-US" sz="2000" dirty="0"/>
              <a:t> :</a:t>
            </a:r>
            <a:endParaRPr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/>
              <a:t>	</a:t>
            </a:r>
            <a:r>
              <a:rPr lang="en-US" sz="1800" dirty="0"/>
              <a:t>kcal · min</a:t>
            </a:r>
            <a:r>
              <a:rPr lang="en-US" sz="1800" baseline="30000" dirty="0"/>
              <a:t>−1</a:t>
            </a:r>
            <a:r>
              <a:rPr lang="en-US" sz="1800" dirty="0"/>
              <a:t> = [(METs × 3.5 mL ∙</a:t>
            </a:r>
            <a:r>
              <a:rPr lang="en-US" sz="1800" b="1" dirty="0"/>
              <a:t> </a:t>
            </a:r>
            <a:r>
              <a:rPr lang="en-US" sz="1800" dirty="0"/>
              <a:t>kg</a:t>
            </a:r>
            <a:r>
              <a:rPr lang="en-US" sz="1800" baseline="30000" dirty="0"/>
              <a:t>−1</a:t>
            </a:r>
            <a:r>
              <a:rPr lang="en-US" sz="1800" dirty="0"/>
              <a:t> ∙</a:t>
            </a:r>
            <a:r>
              <a:rPr lang="en-US" sz="1800" b="1" dirty="0"/>
              <a:t> </a:t>
            </a:r>
            <a:r>
              <a:rPr lang="en-US" sz="1800" dirty="0"/>
              <a:t>min</a:t>
            </a:r>
            <a:r>
              <a:rPr lang="en-US" sz="1800" baseline="30000" dirty="0"/>
              <a:t>−1</a:t>
            </a:r>
            <a:r>
              <a:rPr lang="en-US" sz="1800" dirty="0"/>
              <a:t> × </a:t>
            </a:r>
            <a:r>
              <a:rPr lang="ro-RO" sz="1800" dirty="0"/>
              <a:t>greutatea corpului în </a:t>
            </a:r>
            <a:r>
              <a:rPr lang="en-US" sz="1800" dirty="0"/>
              <a:t>kg) ÷ 	1000)] × 5</a:t>
            </a:r>
            <a:endParaRPr sz="1800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1800" dirty="0"/>
              <a:t>EX</a:t>
            </a:r>
            <a:r>
              <a:rPr lang="ro-RO" sz="1800" dirty="0"/>
              <a:t>E</a:t>
            </a:r>
            <a:r>
              <a:rPr lang="en-US" sz="1800" dirty="0"/>
              <a:t>MPL</a:t>
            </a:r>
            <a:r>
              <a:rPr lang="ro-RO" sz="1800" dirty="0"/>
              <a:t>U de</a:t>
            </a:r>
            <a:r>
              <a:rPr lang="en-US" sz="1800" dirty="0"/>
              <a:t> </a:t>
            </a:r>
            <a:r>
              <a:rPr lang="ro-RO" sz="1800" dirty="0"/>
              <a:t>consum de energie</a:t>
            </a:r>
            <a:r>
              <a:rPr lang="en-US" sz="1800" dirty="0"/>
              <a:t>: 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ro-RO" sz="1800" b="1" i="1" dirty="0"/>
              <a:t>Alergat</a:t>
            </a:r>
            <a:r>
              <a:rPr lang="en-US" sz="1800" b="1" i="1" dirty="0"/>
              <a:t> ( </a:t>
            </a:r>
            <a:r>
              <a:rPr lang="ro-RO" sz="1800" b="1" i="1" dirty="0"/>
              <a:t>la</a:t>
            </a:r>
            <a:r>
              <a:rPr lang="en-US" sz="1800" b="1" i="1" dirty="0"/>
              <a:t> ~7 METs) </a:t>
            </a:r>
            <a:r>
              <a:rPr lang="ro-RO" sz="1800" b="1" i="1" dirty="0"/>
              <a:t>timp de</a:t>
            </a:r>
            <a:r>
              <a:rPr lang="en-US" sz="1800" b="1" i="1" dirty="0"/>
              <a:t> 30 min 3 </a:t>
            </a:r>
            <a:r>
              <a:rPr lang="ro-RO" sz="1800" b="1" i="1" dirty="0"/>
              <a:t>z</a:t>
            </a:r>
            <a:r>
              <a:rPr lang="en-US" sz="1800" b="1" i="1" dirty="0"/>
              <a:t> </a:t>
            </a:r>
            <a:r>
              <a:rPr lang="en-US" sz="1800" b="1" dirty="0"/>
              <a:t>∙ </a:t>
            </a:r>
            <a:r>
              <a:rPr lang="ro-RO" sz="1800" b="1" i="1" dirty="0"/>
              <a:t>săpt</a:t>
            </a:r>
            <a:r>
              <a:rPr lang="en-US" sz="1800" b="1" baseline="30000" dirty="0"/>
              <a:t>−</a:t>
            </a:r>
            <a:r>
              <a:rPr lang="en-US" sz="1800" b="1" i="1" baseline="30000" dirty="0"/>
              <a:t>1</a:t>
            </a:r>
            <a:r>
              <a:rPr lang="en-US" sz="1800" b="1" i="1" dirty="0"/>
              <a:t> </a:t>
            </a:r>
            <a:r>
              <a:rPr lang="ro-RO" sz="1800" b="1" i="1" dirty="0"/>
              <a:t>pentru un bărbat de</a:t>
            </a:r>
            <a:r>
              <a:rPr lang="en-US" sz="1800" b="1" i="1" dirty="0"/>
              <a:t> 50 kg :</a:t>
            </a:r>
            <a:endParaRPr sz="1800" b="1" i="1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 b="1" i="1" dirty="0"/>
              <a:t>	</a:t>
            </a:r>
            <a:r>
              <a:rPr lang="en-US" sz="1800" i="1" dirty="0"/>
              <a:t> </a:t>
            </a:r>
            <a:r>
              <a:rPr lang="en-US" sz="1600" i="1" dirty="0"/>
              <a:t>7 MET ×</a:t>
            </a:r>
            <a:r>
              <a:rPr lang="en-US" sz="1600" dirty="0"/>
              <a:t> </a:t>
            </a:r>
            <a:r>
              <a:rPr lang="en-US" sz="1600" i="1" dirty="0"/>
              <a:t>30 min ×</a:t>
            </a:r>
            <a:r>
              <a:rPr lang="en-US" sz="1600" dirty="0"/>
              <a:t> </a:t>
            </a:r>
            <a:r>
              <a:rPr lang="en-US" sz="1600" i="1" dirty="0"/>
              <a:t>3 </a:t>
            </a:r>
            <a:r>
              <a:rPr lang="ro-RO" sz="1600" i="1" dirty="0"/>
              <a:t>ori</a:t>
            </a:r>
            <a:r>
              <a:rPr lang="en-US" sz="1600" i="1" dirty="0"/>
              <a:t> pe </a:t>
            </a:r>
            <a:r>
              <a:rPr lang="ro-RO" sz="1600" i="1" dirty="0"/>
              <a:t>săptămână</a:t>
            </a:r>
            <a:r>
              <a:rPr lang="en-US" sz="1600" i="1" dirty="0"/>
              <a:t> =</a:t>
            </a:r>
            <a:r>
              <a:rPr lang="en-US" sz="1600" dirty="0"/>
              <a:t> </a:t>
            </a:r>
            <a:r>
              <a:rPr lang="en-US" sz="1600" b="1" i="1" dirty="0"/>
              <a:t>630 MET-min </a:t>
            </a:r>
            <a:r>
              <a:rPr lang="ro-RO" sz="1600" b="1" i="1" dirty="0"/>
              <a:t>săpt</a:t>
            </a:r>
            <a:r>
              <a:rPr lang="en-US" sz="1600" b="1" baseline="30000" dirty="0"/>
              <a:t>−</a:t>
            </a:r>
            <a:r>
              <a:rPr lang="en-US" sz="1600" b="1" i="1" baseline="30000" dirty="0"/>
              <a:t>1</a:t>
            </a:r>
            <a:endParaRPr sz="1600" b="1" i="1" baseline="30000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b="1" i="1" baseline="30000" dirty="0"/>
              <a:t>	</a:t>
            </a:r>
            <a:r>
              <a:rPr lang="en-US" sz="1600" i="1" dirty="0"/>
              <a:t>[(7 MET ×</a:t>
            </a:r>
            <a:r>
              <a:rPr lang="en-US" sz="1600" dirty="0"/>
              <a:t> </a:t>
            </a:r>
            <a:r>
              <a:rPr lang="en-US" sz="1600" i="1" dirty="0"/>
              <a:t>3.5 mL </a:t>
            </a:r>
            <a:r>
              <a:rPr lang="en-US" sz="1600" dirty="0"/>
              <a:t>∙</a:t>
            </a:r>
            <a:r>
              <a:rPr lang="en-US" sz="1600" b="1" dirty="0"/>
              <a:t> </a:t>
            </a:r>
            <a:r>
              <a:rPr lang="en-US" sz="1600" i="1" dirty="0"/>
              <a:t>kg</a:t>
            </a:r>
            <a:r>
              <a:rPr lang="en-US" sz="1600" baseline="30000" dirty="0"/>
              <a:t>−</a:t>
            </a:r>
            <a:r>
              <a:rPr lang="en-US" sz="1600" i="1" baseline="30000" dirty="0"/>
              <a:t>1</a:t>
            </a:r>
            <a:r>
              <a:rPr lang="en-US" sz="1600" i="1" dirty="0"/>
              <a:t> </a:t>
            </a:r>
            <a:r>
              <a:rPr lang="en-US" sz="1600" dirty="0"/>
              <a:t>∙</a:t>
            </a:r>
            <a:r>
              <a:rPr lang="en-US" sz="1600" b="1" dirty="0"/>
              <a:t> </a:t>
            </a:r>
            <a:r>
              <a:rPr lang="en-US" sz="1600" i="1" dirty="0"/>
              <a:t>min</a:t>
            </a:r>
            <a:r>
              <a:rPr lang="en-US" sz="1600" baseline="30000" dirty="0"/>
              <a:t>−</a:t>
            </a:r>
            <a:r>
              <a:rPr lang="en-US" sz="1600" i="1" baseline="30000" dirty="0"/>
              <a:t>1</a:t>
            </a:r>
            <a:r>
              <a:rPr lang="en-US" sz="1600" i="1" dirty="0"/>
              <a:t> ×</a:t>
            </a:r>
            <a:r>
              <a:rPr lang="en-US" sz="1600" dirty="0"/>
              <a:t> </a:t>
            </a:r>
            <a:r>
              <a:rPr lang="en-US" sz="1600" i="1" dirty="0"/>
              <a:t>50 kg) </a:t>
            </a:r>
            <a:r>
              <a:rPr lang="en-US" sz="1600" dirty="0"/>
              <a:t>÷ </a:t>
            </a:r>
            <a:r>
              <a:rPr lang="en-US" sz="1600" i="1" dirty="0"/>
              <a:t>1000)] ×</a:t>
            </a:r>
            <a:r>
              <a:rPr lang="en-US" sz="1600" dirty="0"/>
              <a:t> </a:t>
            </a:r>
            <a:r>
              <a:rPr lang="en-US" sz="1600" b="1" i="1" dirty="0">
                <a:solidFill>
                  <a:schemeClr val="tx1"/>
                </a:solidFill>
              </a:rPr>
              <a:t>5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i="1" dirty="0"/>
              <a:t>=</a:t>
            </a:r>
            <a:r>
              <a:rPr lang="en-US" sz="1600" dirty="0"/>
              <a:t> </a:t>
            </a:r>
            <a:r>
              <a:rPr lang="en-US" sz="1600" b="1" i="1" dirty="0"/>
              <a:t>6.125 kcal · min</a:t>
            </a:r>
            <a:r>
              <a:rPr lang="en-US" sz="1600" b="1" baseline="30000" dirty="0"/>
              <a:t>−</a:t>
            </a:r>
            <a:r>
              <a:rPr lang="en-US" sz="1600" b="1" i="1" baseline="30000" dirty="0"/>
              <a:t>1</a:t>
            </a:r>
            <a:endParaRPr sz="1600" b="1" i="1" baseline="30000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b="1" i="1" baseline="30000" dirty="0"/>
              <a:t>	</a:t>
            </a:r>
            <a:r>
              <a:rPr lang="en-US" sz="1600" i="1" dirty="0"/>
              <a:t>6.125 kcal </a:t>
            </a:r>
            <a:r>
              <a:rPr lang="en-US" sz="1600" dirty="0"/>
              <a:t>∙</a:t>
            </a:r>
            <a:r>
              <a:rPr lang="en-US" sz="1600" b="1" dirty="0"/>
              <a:t> </a:t>
            </a:r>
            <a:r>
              <a:rPr lang="en-US" sz="1600" i="1" dirty="0"/>
              <a:t>min</a:t>
            </a:r>
            <a:r>
              <a:rPr lang="en-US" sz="1600" baseline="30000" dirty="0"/>
              <a:t>−</a:t>
            </a:r>
            <a:r>
              <a:rPr lang="en-US" sz="1600" i="1" baseline="30000" dirty="0"/>
              <a:t>1</a:t>
            </a:r>
            <a:r>
              <a:rPr lang="en-US" sz="1600" i="1" dirty="0"/>
              <a:t> ×</a:t>
            </a:r>
            <a:r>
              <a:rPr lang="en-US" sz="1600" dirty="0"/>
              <a:t> </a:t>
            </a:r>
            <a:r>
              <a:rPr lang="en-US" sz="1600" i="1" dirty="0"/>
              <a:t>30 min ×</a:t>
            </a:r>
            <a:r>
              <a:rPr lang="en-US" sz="1600" dirty="0"/>
              <a:t> </a:t>
            </a:r>
            <a:r>
              <a:rPr lang="en-US" sz="1600" i="1" dirty="0"/>
              <a:t>3 </a:t>
            </a:r>
            <a:r>
              <a:rPr lang="ro-RO" sz="1600" i="1" dirty="0"/>
              <a:t>ori</a:t>
            </a:r>
            <a:r>
              <a:rPr lang="en-US" sz="1600" i="1" dirty="0"/>
              <a:t> pe </a:t>
            </a:r>
            <a:r>
              <a:rPr lang="ro-RO" sz="1600" i="1" dirty="0"/>
              <a:t>săptămână</a:t>
            </a:r>
            <a:r>
              <a:rPr lang="en-US" sz="1600" i="1" dirty="0"/>
              <a:t> =</a:t>
            </a:r>
            <a:r>
              <a:rPr lang="en-US" sz="1600" dirty="0"/>
              <a:t> </a:t>
            </a:r>
            <a:r>
              <a:rPr lang="en-US" sz="1600" b="1" i="1" dirty="0"/>
              <a:t>551.25 kcal · </a:t>
            </a:r>
            <a:r>
              <a:rPr lang="ro-RO" sz="1600" b="1" i="1" dirty="0"/>
              <a:t>săpt</a:t>
            </a:r>
            <a:r>
              <a:rPr lang="en-US" sz="1600" b="1" baseline="30000" dirty="0"/>
              <a:t>−</a:t>
            </a:r>
            <a:r>
              <a:rPr lang="en-US" sz="1600" b="1" i="1" baseline="30000" dirty="0"/>
              <a:t>1</a:t>
            </a:r>
            <a:endParaRPr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i="1" baseline="30000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i="1" baseline="30000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i="1" baseline="30000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i="1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177" name="Google Shape;177;p5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178" name="Google Shape;178;p5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/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86" name="Google Shape;186;p6" descr="How much physical activity do children need? | Physical Activity | DNPAO |  CD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981200"/>
            <a:ext cx="2819401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Kids Bike Size Chart: The Definitive Guide to Kids Bike Sizes + Infograph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981200"/>
            <a:ext cx="2667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 descr="Safe exercise for children | healthdire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4114800"/>
            <a:ext cx="6934201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6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190" name="Google Shape;190;p6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o-RO" dirty="0"/>
              <a:t>Efecte ale activității fizice</a:t>
            </a:r>
            <a:endParaRPr dirty="0"/>
          </a:p>
        </p:txBody>
      </p:sp>
      <p:sp>
        <p:nvSpPr>
          <p:cNvPr id="197" name="Google Shape;197;p7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98" name="Google Shape;198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2362200"/>
            <a:ext cx="5486400" cy="373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7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201" name="Google Shape;201;p7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27829-4441-6B62-5B75-56C73DEC0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sr-Latn-R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o-RO" dirty="0"/>
              <a:t>Efecte ale activității fizice</a:t>
            </a:r>
            <a:endParaRPr dirty="0"/>
          </a:p>
        </p:txBody>
      </p:sp>
      <p:sp>
        <p:nvSpPr>
          <p:cNvPr id="208" name="Google Shape;208;p8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09" name="Google Shape;209;p8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286000"/>
            <a:ext cx="7315200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8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211" name="Google Shape;211;p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o-RO" dirty="0"/>
              <a:t>Activități fizice – recomandări generale</a:t>
            </a:r>
            <a:endParaRPr dirty="0"/>
          </a:p>
        </p:txBody>
      </p:sp>
      <p:sp>
        <p:nvSpPr>
          <p:cNvPr id="218" name="Google Shape;218;p9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077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1" dirty="0" err="1"/>
              <a:t>Recomandări</a:t>
            </a:r>
            <a:r>
              <a:rPr lang="en-US" sz="2400" b="1" dirty="0"/>
              <a:t> </a:t>
            </a:r>
            <a:r>
              <a:rPr lang="ro-RO" sz="2400" b="1" dirty="0"/>
              <a:t>la nivel global</a:t>
            </a:r>
            <a:r>
              <a:rPr lang="en-US" sz="2400" b="1" dirty="0"/>
              <a:t> </a:t>
            </a:r>
            <a:r>
              <a:rPr lang="en-US" sz="2400" b="1" dirty="0" err="1"/>
              <a:t>privind</a:t>
            </a:r>
            <a:r>
              <a:rPr lang="en-US" sz="2400" b="1" dirty="0"/>
              <a:t> </a:t>
            </a:r>
            <a:r>
              <a:rPr lang="en-US" sz="2400" b="1" dirty="0" err="1"/>
              <a:t>activități</a:t>
            </a:r>
            <a:r>
              <a:rPr lang="en-US" sz="2400" b="1" dirty="0"/>
              <a:t> </a:t>
            </a:r>
            <a:r>
              <a:rPr lang="en-US" sz="2400" b="1" dirty="0" err="1"/>
              <a:t>fizice</a:t>
            </a:r>
            <a:r>
              <a:rPr lang="en-US" sz="2400" b="1" dirty="0"/>
              <a:t> </a:t>
            </a:r>
            <a:r>
              <a:rPr lang="en-US" sz="2400" b="1" dirty="0" err="1"/>
              <a:t>pentru</a:t>
            </a:r>
            <a:r>
              <a:rPr lang="en-US" sz="2400" b="1" dirty="0"/>
              <a:t> </a:t>
            </a:r>
            <a:r>
              <a:rPr lang="ro-RO" sz="2400" b="1" dirty="0"/>
              <a:t>menținerea </a:t>
            </a:r>
            <a:r>
              <a:rPr lang="en-US" sz="2400" b="1" dirty="0" err="1"/>
              <a:t>sănăt</a:t>
            </a:r>
            <a:r>
              <a:rPr lang="ro-RO" sz="2400" b="1" dirty="0"/>
              <a:t>ății</a:t>
            </a:r>
            <a:r>
              <a:rPr lang="en-US" sz="2400" b="1" dirty="0"/>
              <a:t>, OMS, 2011 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800" b="1" dirty="0"/>
              <a:t> </a:t>
            </a:r>
            <a:r>
              <a:rPr lang="en-US" sz="2000" u="sng" dirty="0" err="1"/>
              <a:t>activitatea</a:t>
            </a:r>
            <a:r>
              <a:rPr lang="en-US" sz="2000" u="sng" dirty="0"/>
              <a:t> </a:t>
            </a:r>
            <a:r>
              <a:rPr lang="en-US" sz="2000" u="sng" dirty="0" err="1"/>
              <a:t>fizică</a:t>
            </a:r>
            <a:r>
              <a:rPr lang="en-US" sz="2000" u="sng" dirty="0"/>
              <a:t> nu </a:t>
            </a:r>
            <a:r>
              <a:rPr lang="en-US" sz="2000" u="sng" dirty="0" err="1"/>
              <a:t>trebuie</a:t>
            </a:r>
            <a:r>
              <a:rPr lang="en-US" sz="2000" u="sng" dirty="0"/>
              <a:t> </a:t>
            </a:r>
            <a:r>
              <a:rPr lang="en-US" sz="2000" u="sng" dirty="0" err="1"/>
              <a:t>confundată</a:t>
            </a:r>
            <a:r>
              <a:rPr lang="en-US" sz="2000" u="sng" dirty="0"/>
              <a:t> cu sport</a:t>
            </a:r>
            <a:r>
              <a:rPr lang="ro-RO" sz="2000" u="sng" dirty="0"/>
              <a:t>ul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 dirty="0"/>
              <a:t>include sport, </a:t>
            </a:r>
            <a:r>
              <a:rPr lang="en-US" sz="1800" dirty="0" err="1"/>
              <a:t>exerciții</a:t>
            </a:r>
            <a:r>
              <a:rPr lang="en-US" sz="1800" dirty="0"/>
              <a:t> </a:t>
            </a:r>
            <a:r>
              <a:rPr lang="en-US" sz="1800" dirty="0" err="1"/>
              <a:t>fizice</a:t>
            </a:r>
            <a:r>
              <a:rPr lang="en-US" sz="1800" dirty="0"/>
              <a:t>, </a:t>
            </a:r>
            <a:r>
              <a:rPr lang="en-US" sz="1800" dirty="0" err="1"/>
              <a:t>joacă</a:t>
            </a:r>
            <a:r>
              <a:rPr lang="en-US" sz="1800" dirty="0"/>
              <a:t>, </a:t>
            </a:r>
            <a:r>
              <a:rPr lang="en-US" sz="1800" dirty="0" err="1"/>
              <a:t>mers</a:t>
            </a:r>
            <a:r>
              <a:rPr lang="en-US" sz="1800" dirty="0"/>
              <a:t> pe </a:t>
            </a:r>
            <a:r>
              <a:rPr lang="en-US" sz="1800" dirty="0" err="1"/>
              <a:t>jos</a:t>
            </a:r>
            <a:r>
              <a:rPr lang="en-US" sz="1800" dirty="0"/>
              <a:t>, </a:t>
            </a:r>
            <a:r>
              <a:rPr lang="en-US" sz="1800" dirty="0" err="1"/>
              <a:t>efectuarea</a:t>
            </a:r>
            <a:r>
              <a:rPr lang="en-US" sz="1800" dirty="0"/>
              <a:t> </a:t>
            </a:r>
            <a:r>
              <a:rPr lang="en-US" sz="1800" dirty="0" err="1"/>
              <a:t>treburilor</a:t>
            </a:r>
            <a:r>
              <a:rPr lang="en-US" sz="1800" dirty="0"/>
              <a:t> </a:t>
            </a:r>
            <a:r>
              <a:rPr lang="en-US" sz="1800" dirty="0" err="1"/>
              <a:t>casnice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u="sng" dirty="0" err="1"/>
              <a:t>activitate</a:t>
            </a:r>
            <a:r>
              <a:rPr lang="en-US" sz="2000" u="sng" dirty="0"/>
              <a:t> </a:t>
            </a:r>
            <a:r>
              <a:rPr lang="en-US" sz="2000" u="sng" dirty="0" err="1"/>
              <a:t>fizică</a:t>
            </a:r>
            <a:r>
              <a:rPr lang="en-US" sz="2000" u="sng" dirty="0"/>
              <a:t> de </a:t>
            </a:r>
            <a:r>
              <a:rPr lang="en-US" sz="2000" u="sng" dirty="0" err="1"/>
              <a:t>intensitate</a:t>
            </a:r>
            <a:r>
              <a:rPr lang="en-US" sz="2000" u="sng" dirty="0"/>
              <a:t> </a:t>
            </a:r>
            <a:r>
              <a:rPr lang="en-US" sz="2000" u="sng" dirty="0" err="1"/>
              <a:t>moderată</a:t>
            </a:r>
            <a:r>
              <a:rPr lang="en-US" sz="2000" u="sng" dirty="0"/>
              <a:t> </a:t>
            </a:r>
            <a:r>
              <a:rPr lang="en-US" sz="2000" u="sng" dirty="0" err="1"/>
              <a:t>și</a:t>
            </a:r>
            <a:r>
              <a:rPr lang="en-US" sz="2000" u="sng" dirty="0"/>
              <a:t> de </a:t>
            </a:r>
            <a:r>
              <a:rPr lang="en-US" sz="2000" u="sng" dirty="0" err="1"/>
              <a:t>intensitate</a:t>
            </a:r>
            <a:r>
              <a:rPr lang="en-US" sz="2000" u="sng" dirty="0"/>
              <a:t> </a:t>
            </a:r>
            <a:r>
              <a:rPr lang="en-US" sz="2000" u="sng" dirty="0" err="1"/>
              <a:t>crescu</a:t>
            </a:r>
            <a:r>
              <a:rPr lang="ro-RO" sz="2000" u="sng" dirty="0"/>
              <a:t>tă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 dirty="0"/>
              <a:t>‘</a:t>
            </a:r>
            <a:r>
              <a:rPr lang="pt-BR" sz="1800" dirty="0"/>
              <a:t>cât </a:t>
            </a:r>
            <a:r>
              <a:rPr lang="ro-RO" sz="1800" dirty="0"/>
              <a:t>efort depune </a:t>
            </a:r>
            <a:r>
              <a:rPr lang="pt-BR" sz="1800" dirty="0"/>
              <a:t>o persoană pentru a efectua o activitate fizică</a:t>
            </a:r>
            <a:r>
              <a:rPr lang="en-US" sz="1800" dirty="0"/>
              <a:t>’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fr-FR" sz="1800" dirty="0" err="1"/>
              <a:t>activități</a:t>
            </a:r>
            <a:r>
              <a:rPr lang="fr-FR" sz="1800" dirty="0"/>
              <a:t> de </a:t>
            </a:r>
            <a:r>
              <a:rPr lang="fr-FR" sz="1800" dirty="0" err="1"/>
              <a:t>intensitate</a:t>
            </a:r>
            <a:r>
              <a:rPr lang="fr-FR" sz="1800" dirty="0"/>
              <a:t> </a:t>
            </a:r>
            <a:r>
              <a:rPr lang="fr-FR" sz="1800" dirty="0" err="1"/>
              <a:t>moderată</a:t>
            </a:r>
            <a:r>
              <a:rPr lang="fr-FR" sz="1800" dirty="0"/>
              <a:t>: de ex. dans, mers </a:t>
            </a:r>
            <a:r>
              <a:rPr lang="fr-FR" sz="1800" dirty="0" err="1"/>
              <a:t>rapid</a:t>
            </a:r>
            <a:r>
              <a:rPr lang="fr-FR" sz="1800" dirty="0"/>
              <a:t>, </a:t>
            </a:r>
            <a:r>
              <a:rPr lang="fr-FR" sz="1800" dirty="0" err="1"/>
              <a:t>treburi</a:t>
            </a:r>
            <a:r>
              <a:rPr lang="ro-RO" sz="1800" dirty="0"/>
              <a:t> casnice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 dirty="0" err="1"/>
              <a:t>activități</a:t>
            </a:r>
            <a:r>
              <a:rPr lang="en-US" sz="1800" dirty="0"/>
              <a:t> de </a:t>
            </a:r>
            <a:r>
              <a:rPr lang="en-US" sz="1800" dirty="0" err="1"/>
              <a:t>intensitate</a:t>
            </a:r>
            <a:r>
              <a:rPr lang="en-US" sz="1800" dirty="0"/>
              <a:t> </a:t>
            </a:r>
            <a:r>
              <a:rPr lang="ro-RO" sz="1800" dirty="0"/>
              <a:t>crescută</a:t>
            </a:r>
            <a:r>
              <a:rPr lang="en-US" sz="1800" dirty="0"/>
              <a:t>: de ex. </a:t>
            </a:r>
            <a:r>
              <a:rPr lang="en-US" sz="1800" dirty="0" err="1"/>
              <a:t>alergare</a:t>
            </a:r>
            <a:r>
              <a:rPr lang="en-US" sz="1800" dirty="0"/>
              <a:t>, </a:t>
            </a:r>
            <a:r>
              <a:rPr lang="en-US" sz="1800" dirty="0" err="1"/>
              <a:t>ciclism</a:t>
            </a:r>
            <a:r>
              <a:rPr lang="en-US" sz="1800" dirty="0"/>
              <a:t> rapid, </a:t>
            </a:r>
            <a:r>
              <a:rPr lang="en-US" sz="1800" dirty="0" err="1"/>
              <a:t>înot</a:t>
            </a:r>
            <a:r>
              <a:rPr lang="en-US" sz="1800" dirty="0"/>
              <a:t> rapid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u="sng" dirty="0" err="1"/>
              <a:t>acumularea</a:t>
            </a:r>
            <a:r>
              <a:rPr lang="en-US" sz="2000" u="sng" dirty="0"/>
              <a:t> de </a:t>
            </a:r>
            <a:r>
              <a:rPr lang="en-US" sz="2000" u="sng" dirty="0" err="1"/>
              <a:t>activitate</a:t>
            </a:r>
            <a:r>
              <a:rPr lang="en-US" sz="2000" u="sng" dirty="0"/>
              <a:t> </a:t>
            </a:r>
            <a:r>
              <a:rPr lang="en-US" sz="2000" u="sng" dirty="0" err="1"/>
              <a:t>fizică</a:t>
            </a:r>
            <a:r>
              <a:rPr lang="en-US" sz="2000" u="sng" dirty="0"/>
              <a:t> pe </a:t>
            </a:r>
            <a:r>
              <a:rPr lang="en-US" sz="2000" u="sng" dirty="0" err="1"/>
              <a:t>parcursul</a:t>
            </a:r>
            <a:r>
              <a:rPr lang="en-US" sz="2000" u="sng" dirty="0"/>
              <a:t> </a:t>
            </a:r>
            <a:r>
              <a:rPr lang="en-US" sz="2000" u="sng" dirty="0" err="1"/>
              <a:t>săptămânii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 dirty="0" err="1"/>
              <a:t>atingerea</a:t>
            </a:r>
            <a:r>
              <a:rPr lang="en-US" sz="1800" dirty="0"/>
              <a:t> </a:t>
            </a:r>
            <a:r>
              <a:rPr lang="en-US" sz="1800" dirty="0" err="1"/>
              <a:t>obiectivului</a:t>
            </a:r>
            <a:r>
              <a:rPr lang="en-US" sz="1800" dirty="0"/>
              <a:t> de 60 de minute pe zi </a:t>
            </a:r>
            <a:r>
              <a:rPr lang="en-US" sz="1800" dirty="0" err="1"/>
              <a:t>sau</a:t>
            </a:r>
            <a:r>
              <a:rPr lang="en-US" sz="1800" dirty="0"/>
              <a:t> 150 de minute pe </a:t>
            </a:r>
            <a:r>
              <a:rPr lang="en-US" sz="1800" dirty="0" err="1"/>
              <a:t>săptămână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efectuarea</a:t>
            </a:r>
            <a:r>
              <a:rPr lang="en-US" sz="1800" dirty="0"/>
              <a:t> de </a:t>
            </a:r>
            <a:r>
              <a:rPr lang="en-US" sz="1800" dirty="0" err="1"/>
              <a:t>activități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ro-RO" sz="1800" dirty="0"/>
              <a:t>câteva episoade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scurte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u="sng" dirty="0"/>
              <a:t>a face </a:t>
            </a:r>
            <a:r>
              <a:rPr lang="ro-RO" sz="2000" u="sng" dirty="0"/>
              <a:t>orice</a:t>
            </a:r>
            <a:r>
              <a:rPr lang="en-US" sz="2000" u="sng" dirty="0"/>
              <a:t> </a:t>
            </a:r>
            <a:r>
              <a:rPr lang="en-US" sz="2000" u="sng" dirty="0" err="1"/>
              <a:t>activitate</a:t>
            </a:r>
            <a:r>
              <a:rPr lang="en-US" sz="2000" u="sng" dirty="0"/>
              <a:t> </a:t>
            </a:r>
            <a:r>
              <a:rPr lang="en-US" sz="2000" u="sng" dirty="0" err="1"/>
              <a:t>fizică</a:t>
            </a:r>
            <a:r>
              <a:rPr lang="en-US" sz="2000" u="sng" dirty="0"/>
              <a:t> </a:t>
            </a:r>
            <a:r>
              <a:rPr lang="en-US" sz="2000" u="sng" dirty="0" err="1"/>
              <a:t>este</a:t>
            </a:r>
            <a:r>
              <a:rPr lang="en-US" sz="2000" u="sng" dirty="0"/>
              <a:t> </a:t>
            </a:r>
            <a:r>
              <a:rPr lang="en-US" sz="2000" u="sng" dirty="0" err="1"/>
              <a:t>mai</a:t>
            </a:r>
            <a:r>
              <a:rPr lang="en-US" sz="2000" u="sng" dirty="0"/>
              <a:t> bine </a:t>
            </a:r>
            <a:r>
              <a:rPr lang="en-US" sz="2000" u="sng" dirty="0" err="1"/>
              <a:t>decât</a:t>
            </a:r>
            <a:r>
              <a:rPr lang="en-US" sz="2000" u="sng" dirty="0"/>
              <a:t> a nu face </a:t>
            </a:r>
            <a:r>
              <a:rPr lang="en-US" sz="2000" u="sng" dirty="0" err="1"/>
              <a:t>niciuna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ro-RO" sz="1800" dirty="0"/>
              <a:t>există </a:t>
            </a:r>
            <a:r>
              <a:rPr lang="en-US" sz="1800" dirty="0" err="1"/>
              <a:t>beneficii</a:t>
            </a:r>
            <a:r>
              <a:rPr lang="en-US" sz="1800" dirty="0"/>
              <a:t> </a:t>
            </a:r>
            <a:r>
              <a:rPr lang="en-US" sz="1800" dirty="0" err="1"/>
              <a:t>suplimentare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sănătate</a:t>
            </a:r>
            <a:r>
              <a:rPr lang="en-US" sz="1800" dirty="0"/>
              <a:t> </a:t>
            </a:r>
            <a:r>
              <a:rPr lang="en-US" sz="1800" dirty="0" err="1"/>
              <a:t>atunci</a:t>
            </a:r>
            <a:r>
              <a:rPr lang="en-US" sz="1800" dirty="0"/>
              <a:t> </a:t>
            </a:r>
            <a:r>
              <a:rPr lang="en-US" sz="1800" dirty="0" err="1"/>
              <a:t>când</a:t>
            </a:r>
            <a:r>
              <a:rPr lang="en-US" sz="1800" dirty="0"/>
              <a:t> dev</a:t>
            </a:r>
            <a:r>
              <a:rPr lang="ro-RO" sz="1800" dirty="0"/>
              <a:t>eniți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activ</a:t>
            </a:r>
            <a:r>
              <a:rPr lang="ro-RO" sz="1800" dirty="0"/>
              <a:t>i</a:t>
            </a:r>
            <a:endParaRPr sz="2000" u="sng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</p:txBody>
      </p:sp>
      <p:grpSp>
        <p:nvGrpSpPr>
          <p:cNvPr id="219" name="Google Shape;219;p9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220" name="Google Shape;220;p9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2338</Words>
  <Application>Microsoft Office PowerPoint</Application>
  <PresentationFormat>On-screen Show (4:3)</PresentationFormat>
  <Paragraphs>165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Noto Sans Symbols</vt:lpstr>
      <vt:lpstr>Arial</vt:lpstr>
      <vt:lpstr>Barlow SemiBold</vt:lpstr>
      <vt:lpstr>Calibri</vt:lpstr>
      <vt:lpstr>Office Theme</vt:lpstr>
      <vt:lpstr> Terapia cu exerciții fizice în tratarea obezității – definiție, semnificație și punere în practică  Sanja Mazić·Danka Sinadinović· Stevan Mijomanović· Irena Aleksić-Hajduković</vt:lpstr>
      <vt:lpstr>Proiectul numărul: 2021-1-RO01- KA220-HED-38B739A3</vt:lpstr>
      <vt:lpstr>Definiții ale termenilor</vt:lpstr>
      <vt:lpstr>Definiții ale termenilor</vt:lpstr>
      <vt:lpstr>Definiții ale termenilor</vt:lpstr>
      <vt:lpstr>PowerPoint Presentation</vt:lpstr>
      <vt:lpstr>Efecte ale activității fizice</vt:lpstr>
      <vt:lpstr>Efecte ale activității fizice</vt:lpstr>
      <vt:lpstr>Activități fizice – recomandări generale</vt:lpstr>
      <vt:lpstr>Recomandări pentru copii cu vârsta între 5-17 ani</vt:lpstr>
      <vt:lpstr>Activități fizice – recomandări pentru copii obezi și supraponderali</vt:lpstr>
      <vt:lpstr>Activități fizice – recomandări pentru copii obezi și supraponderali</vt:lpstr>
      <vt:lpstr>Activități fizice – recomandări pentru copii obezi și supraponderali</vt:lpstr>
      <vt:lpstr>Principiul FITT</vt:lpstr>
      <vt:lpstr>Exemplu</vt:lpstr>
      <vt:lpstr>Calcul – Consumul caloric în exerciții fizice</vt:lpstr>
      <vt:lpstr>Principiul FITT</vt:lpstr>
      <vt:lpstr>Tipul de activitate fizică</vt:lpstr>
      <vt:lpstr>Tipul de activitate fizică</vt:lpstr>
      <vt:lpstr>Tipul de activitate fizică</vt:lpstr>
      <vt:lpstr>Sfaturi pentru punerea în practică</vt:lpstr>
      <vt:lpstr>Rezultat</vt:lpstr>
      <vt:lpstr>PowerPoint Presentation</vt:lpstr>
      <vt:lpstr>Bibliografie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therapy  in treating obesity – definition, significance and application  Sanja Mazić·Danka Sinadinović· Stevan Mijomanović· Irena Aleksić-Hajduković</dc:title>
  <dc:creator>Korisnik</dc:creator>
  <cp:lastModifiedBy>Anisoara Pop</cp:lastModifiedBy>
  <cp:revision>9</cp:revision>
  <dcterms:created xsi:type="dcterms:W3CDTF">2022-10-29T12:02:35Z</dcterms:created>
  <dcterms:modified xsi:type="dcterms:W3CDTF">2023-06-07T19:23:50Z</dcterms:modified>
</cp:coreProperties>
</file>