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embeddedFontLst>
    <p:embeddedFont>
      <p:font typeface="Barlow SemiBold" panose="00000700000000000000" pitchFamily="2" charset="0"/>
      <p:regular r:id="rId28"/>
      <p:bold r:id="rId29"/>
      <p:italic r:id="rId30"/>
      <p:boldItalic r:id="rId31"/>
    </p:embeddedFon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gKrL/s+jDP478Ww0UiiX7qi/Us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72" y="6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84426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7"/>
          <p:cNvSpPr/>
          <p:nvPr/>
        </p:nvSpPr>
        <p:spPr>
          <a:xfrm>
            <a:off x="0" y="0"/>
            <a:ext cx="9144000" cy="6858000"/>
          </a:xfrm>
          <a:prstGeom prst="rect">
            <a:avLst/>
          </a:prstGeom>
          <a:gradFill>
            <a:gsLst>
              <a:gs pos="0">
                <a:srgbClr val="FFFFFF">
                  <a:alpha val="46274"/>
                </a:srgbClr>
              </a:gs>
              <a:gs pos="50000">
                <a:srgbClr val="FFFFFF">
                  <a:alpha val="46274"/>
                </a:srgbClr>
              </a:gs>
              <a:gs pos="100000">
                <a:srgbClr val="FFFFFF">
                  <a:alpha val="46274"/>
                </a:srgbClr>
              </a:gs>
            </a:gsLst>
            <a:lin ang="5400012"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nvGrpSpPr>
          <p:cNvPr id="17" name="Google Shape;17;p27"/>
          <p:cNvGrpSpPr/>
          <p:nvPr/>
        </p:nvGrpSpPr>
        <p:grpSpPr>
          <a:xfrm rot="10800000" flipH="1">
            <a:off x="341404" y="4166473"/>
            <a:ext cx="8801750" cy="2691632"/>
            <a:chOff x="-4395163" y="751996"/>
            <a:chExt cx="13539072" cy="3105253"/>
          </a:xfrm>
        </p:grpSpPr>
        <p:sp>
          <p:nvSpPr>
            <p:cNvPr id="18" name="Google Shape;18;p27"/>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9" name="Google Shape;19;p27"/>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 name="Google Shape;20;p27"/>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 name="Google Shape;21;p27"/>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0980"/>
              </a:srgbClr>
            </a:solidFill>
            <a:ln>
              <a:noFill/>
            </a:ln>
          </p:spPr>
        </p:sp>
        <p:sp>
          <p:nvSpPr>
            <p:cNvPr id="22" name="Google Shape;22;p27"/>
            <p:cNvSpPr/>
            <p:nvPr/>
          </p:nvSpPr>
          <p:spPr>
            <a:xfrm>
              <a:off x="6572284" y="752119"/>
              <a:ext cx="2571600" cy="211500"/>
            </a:xfrm>
            <a:prstGeom prst="rect">
              <a:avLst/>
            </a:prstGeom>
            <a:solidFill>
              <a:srgbClr val="FFFFFF">
                <a:alpha val="10980"/>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 name="Google Shape;23;p27"/>
            <p:cNvSpPr/>
            <p:nvPr/>
          </p:nvSpPr>
          <p:spPr>
            <a:xfrm>
              <a:off x="-4395163" y="1285742"/>
              <a:ext cx="10228800" cy="211800"/>
            </a:xfrm>
            <a:prstGeom prst="rect">
              <a:avLst/>
            </a:prstGeom>
            <a:solidFill>
              <a:srgbClr val="FFFFFF">
                <a:alpha val="10980"/>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
        <p:nvSpPr>
          <p:cNvPr id="24" name="Google Shape;24;p27"/>
          <p:cNvSpPr txBox="1">
            <a:spLocks noGrp="1"/>
          </p:cNvSpPr>
          <p:nvPr>
            <p:ph type="ctrTitle"/>
          </p:nvPr>
        </p:nvSpPr>
        <p:spPr>
          <a:xfrm>
            <a:off x="614975" y="4166467"/>
            <a:ext cx="6058800" cy="2042800"/>
          </a:xfrm>
          <a:prstGeom prst="rect">
            <a:avLst/>
          </a:prstGeom>
          <a:noFill/>
          <a:ln>
            <a:noFill/>
          </a:ln>
        </p:spPr>
        <p:txBody>
          <a:bodyPr spcFirstLastPara="1" wrap="square" lIns="0" tIns="0" rIns="0" bIns="0" anchor="ctr" anchorCtr="0">
            <a:noAutofit/>
          </a:bodyPr>
          <a:lstStyle>
            <a:lvl1pPr lvl="0" algn="ctr">
              <a:spcBef>
                <a:spcPts val="0"/>
              </a:spcBef>
              <a:spcAft>
                <a:spcPts val="0"/>
              </a:spcAft>
              <a:buClr>
                <a:schemeClr val="dk1"/>
              </a:buClr>
              <a:buSzPts val="4800"/>
              <a:buFont typeface="Calibri"/>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25" name="Google Shape;25;p27"/>
          <p:cNvPicPr preferRelativeResize="0"/>
          <p:nvPr/>
        </p:nvPicPr>
        <p:blipFill rotWithShape="1">
          <a:blip r:embed="rId3">
            <a:alphaModFix/>
          </a:blip>
          <a:srcRect/>
          <a:stretch/>
        </p:blipFill>
        <p:spPr>
          <a:xfrm>
            <a:off x="7740353" y="5243822"/>
            <a:ext cx="1164637" cy="87347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4"/>
        <p:cNvGrpSpPr/>
        <p:nvPr/>
      </p:nvGrpSpPr>
      <p:grpSpPr>
        <a:xfrm>
          <a:off x="0" y="0"/>
          <a:ext cx="0" cy="0"/>
          <a:chOff x="0" y="0"/>
          <a:chExt cx="0" cy="0"/>
        </a:xfrm>
      </p:grpSpPr>
      <p:sp>
        <p:nvSpPr>
          <p:cNvPr id="105" name="Google Shape;105;p3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3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07" name="Google Shape;107;p3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08" name="Google Shape;108;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1"/>
        <p:cNvGrpSpPr/>
        <p:nvPr/>
      </p:nvGrpSpPr>
      <p:grpSpPr>
        <a:xfrm>
          <a:off x="0" y="0"/>
          <a:ext cx="0" cy="0"/>
          <a:chOff x="0" y="0"/>
          <a:chExt cx="0" cy="0"/>
        </a:xfrm>
      </p:grpSpPr>
      <p:sp>
        <p:nvSpPr>
          <p:cNvPr id="112" name="Google Shape;112;p3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8"/>
          <p:cNvSpPr>
            <a:spLocks noGrp="1"/>
          </p:cNvSpPr>
          <p:nvPr>
            <p:ph type="pic" idx="2"/>
          </p:nvPr>
        </p:nvSpPr>
        <p:spPr>
          <a:xfrm>
            <a:off x="1792288" y="612775"/>
            <a:ext cx="5486400" cy="4114800"/>
          </a:xfrm>
          <a:prstGeom prst="rect">
            <a:avLst/>
          </a:prstGeom>
          <a:noFill/>
          <a:ln>
            <a:noFill/>
          </a:ln>
        </p:spPr>
      </p:sp>
      <p:sp>
        <p:nvSpPr>
          <p:cNvPr id="114" name="Google Shape;114;p3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15" name="Google Shape;11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8"/>
        <p:cNvGrpSpPr/>
        <p:nvPr/>
      </p:nvGrpSpPr>
      <p:grpSpPr>
        <a:xfrm>
          <a:off x="0" y="0"/>
          <a:ext cx="0" cy="0"/>
          <a:chOff x="0" y="0"/>
          <a:chExt cx="0" cy="0"/>
        </a:xfrm>
      </p:grpSpPr>
      <p:sp>
        <p:nvSpPr>
          <p:cNvPr id="119" name="Google Shape;119;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3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1" name="Google Shape;12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4"/>
        <p:cNvGrpSpPr/>
        <p:nvPr/>
      </p:nvGrpSpPr>
      <p:grpSpPr>
        <a:xfrm>
          <a:off x="0" y="0"/>
          <a:ext cx="0" cy="0"/>
          <a:chOff x="0" y="0"/>
          <a:chExt cx="0" cy="0"/>
        </a:xfrm>
      </p:grpSpPr>
      <p:sp>
        <p:nvSpPr>
          <p:cNvPr id="125" name="Google Shape;125;p4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4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7" name="Google Shape;127;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grpSp>
        <p:nvGrpSpPr>
          <p:cNvPr id="27" name="Google Shape;27;p28"/>
          <p:cNvGrpSpPr/>
          <p:nvPr/>
        </p:nvGrpSpPr>
        <p:grpSpPr>
          <a:xfrm>
            <a:off x="1" y="6349867"/>
            <a:ext cx="603997" cy="508133"/>
            <a:chOff x="0" y="4762400"/>
            <a:chExt cx="603997" cy="381100"/>
          </a:xfrm>
        </p:grpSpPr>
        <p:sp>
          <p:nvSpPr>
            <p:cNvPr id="28" name="Google Shape;28;p28"/>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 name="Google Shape;29;p28"/>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30" name="Google Shape;30;p28"/>
          <p:cNvGrpSpPr/>
          <p:nvPr/>
        </p:nvGrpSpPr>
        <p:grpSpPr>
          <a:xfrm>
            <a:off x="381001" y="0"/>
            <a:ext cx="8763111" cy="1747891"/>
            <a:chOff x="381000" y="0"/>
            <a:chExt cx="8763111" cy="1310918"/>
          </a:xfrm>
        </p:grpSpPr>
        <p:grpSp>
          <p:nvGrpSpPr>
            <p:cNvPr id="31" name="Google Shape;31;p28"/>
            <p:cNvGrpSpPr/>
            <p:nvPr/>
          </p:nvGrpSpPr>
          <p:grpSpPr>
            <a:xfrm>
              <a:off x="381000" y="0"/>
              <a:ext cx="8763111" cy="1310300"/>
              <a:chOff x="381000" y="0"/>
              <a:chExt cx="8763111" cy="1310300"/>
            </a:xfrm>
          </p:grpSpPr>
          <p:sp>
            <p:nvSpPr>
              <p:cNvPr id="32" name="Google Shape;32;p28"/>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33" name="Google Shape;33;p28"/>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4" name="Google Shape;34;p28"/>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35" name="Google Shape;35;p28"/>
            <p:cNvGrpSpPr/>
            <p:nvPr/>
          </p:nvGrpSpPr>
          <p:grpSpPr>
            <a:xfrm>
              <a:off x="381000" y="967217"/>
              <a:ext cx="8763100" cy="343701"/>
              <a:chOff x="381000" y="862358"/>
              <a:chExt cx="8763100" cy="576872"/>
            </a:xfrm>
          </p:grpSpPr>
          <p:sp>
            <p:nvSpPr>
              <p:cNvPr id="36" name="Google Shape;36;p28"/>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000"/>
                </a:srgbClr>
              </a:solidFill>
              <a:ln>
                <a:noFill/>
              </a:ln>
            </p:spPr>
          </p:sp>
          <p:sp>
            <p:nvSpPr>
              <p:cNvPr id="37" name="Google Shape;37;p28"/>
              <p:cNvSpPr/>
              <p:nvPr/>
            </p:nvSpPr>
            <p:spPr>
              <a:xfrm>
                <a:off x="8090200" y="862358"/>
                <a:ext cx="1053900" cy="1455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8" name="Google Shape;38;p28"/>
              <p:cNvSpPr/>
              <p:nvPr/>
            </p:nvSpPr>
            <p:spPr>
              <a:xfrm>
                <a:off x="381000" y="1310303"/>
                <a:ext cx="6990900" cy="1278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sp>
        <p:nvSpPr>
          <p:cNvPr id="39" name="Google Shape;39;p28"/>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lvl1pPr lvl="0" algn="ctr">
              <a:spcBef>
                <a:spcPts val="0"/>
              </a:spcBef>
              <a:spcAft>
                <a:spcPts val="0"/>
              </a:spcAft>
              <a:buClr>
                <a:schemeClr val="dk1"/>
              </a:buClr>
              <a:buSzPts val="3000"/>
              <a:buFont typeface="Calibri"/>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28"/>
          <p:cNvSpPr txBox="1">
            <a:spLocks noGrp="1"/>
          </p:cNvSpPr>
          <p:nvPr>
            <p:ph type="body" idx="1"/>
          </p:nvPr>
        </p:nvSpPr>
        <p:spPr>
          <a:xfrm>
            <a:off x="604000" y="2273567"/>
            <a:ext cx="3185400" cy="3620800"/>
          </a:xfrm>
          <a:prstGeom prst="rect">
            <a:avLst/>
          </a:prstGeom>
          <a:noFill/>
          <a:ln>
            <a:noFill/>
          </a:ln>
        </p:spPr>
        <p:txBody>
          <a:bodyPr spcFirstLastPara="1" wrap="square" lIns="0" tIns="0" rIns="0" bIns="0" anchor="t" anchorCtr="0">
            <a:noAutofit/>
          </a:bodyPr>
          <a:lstStyle>
            <a:lvl1pPr marL="457200" lvl="0" indent="-368300" algn="l">
              <a:spcBef>
                <a:spcPts val="600"/>
              </a:spcBef>
              <a:spcAft>
                <a:spcPts val="0"/>
              </a:spcAft>
              <a:buClr>
                <a:schemeClr val="dk1"/>
              </a:buClr>
              <a:buSzPts val="2200"/>
              <a:buChar char="▸"/>
              <a:defRPr sz="2200"/>
            </a:lvl1pPr>
            <a:lvl2pPr marL="914400" lvl="1" indent="-368300" algn="l">
              <a:spcBef>
                <a:spcPts val="0"/>
              </a:spcBef>
              <a:spcAft>
                <a:spcPts val="0"/>
              </a:spcAft>
              <a:buClr>
                <a:schemeClr val="dk1"/>
              </a:buClr>
              <a:buSzPts val="2200"/>
              <a:buChar char="▹"/>
              <a:defRPr sz="2200"/>
            </a:lvl2pPr>
            <a:lvl3pPr marL="1371600" lvl="2" indent="-368300" algn="l">
              <a:spcBef>
                <a:spcPts val="0"/>
              </a:spcBef>
              <a:spcAft>
                <a:spcPts val="0"/>
              </a:spcAft>
              <a:buClr>
                <a:schemeClr val="dk1"/>
              </a:buClr>
              <a:buSzPts val="2200"/>
              <a:buChar char="■"/>
              <a:defRPr sz="2200"/>
            </a:lvl3pPr>
            <a:lvl4pPr marL="1828800" lvl="3" indent="-368300" algn="l">
              <a:spcBef>
                <a:spcPts val="0"/>
              </a:spcBef>
              <a:spcAft>
                <a:spcPts val="0"/>
              </a:spcAft>
              <a:buClr>
                <a:schemeClr val="dk1"/>
              </a:buClr>
              <a:buSzPts val="2200"/>
              <a:buChar char="●"/>
              <a:defRPr sz="2200"/>
            </a:lvl4pPr>
            <a:lvl5pPr marL="2286000" lvl="4" indent="-368300" algn="l">
              <a:spcBef>
                <a:spcPts val="0"/>
              </a:spcBef>
              <a:spcAft>
                <a:spcPts val="0"/>
              </a:spcAft>
              <a:buClr>
                <a:schemeClr val="dk1"/>
              </a:buClr>
              <a:buSzPts val="2200"/>
              <a:buChar char="○"/>
              <a:defRPr sz="2200"/>
            </a:lvl5pPr>
            <a:lvl6pPr marL="2743200" lvl="5" indent="-368300" algn="l">
              <a:spcBef>
                <a:spcPts val="0"/>
              </a:spcBef>
              <a:spcAft>
                <a:spcPts val="0"/>
              </a:spcAft>
              <a:buClr>
                <a:schemeClr val="dk1"/>
              </a:buClr>
              <a:buSzPts val="2200"/>
              <a:buChar char="■"/>
              <a:defRPr sz="2200"/>
            </a:lvl6pPr>
            <a:lvl7pPr marL="3200400" lvl="6" indent="-368300" algn="l">
              <a:spcBef>
                <a:spcPts val="0"/>
              </a:spcBef>
              <a:spcAft>
                <a:spcPts val="0"/>
              </a:spcAft>
              <a:buClr>
                <a:schemeClr val="dk1"/>
              </a:buClr>
              <a:buSzPts val="2200"/>
              <a:buChar char="●"/>
              <a:defRPr sz="2200"/>
            </a:lvl7pPr>
            <a:lvl8pPr marL="3657600" lvl="7" indent="-368300" algn="l">
              <a:spcBef>
                <a:spcPts val="0"/>
              </a:spcBef>
              <a:spcAft>
                <a:spcPts val="0"/>
              </a:spcAft>
              <a:buClr>
                <a:schemeClr val="dk1"/>
              </a:buClr>
              <a:buSzPts val="2200"/>
              <a:buChar char="○"/>
              <a:defRPr sz="2200"/>
            </a:lvl8pPr>
            <a:lvl9pPr marL="4114800" lvl="8" indent="-368300" algn="l">
              <a:spcBef>
                <a:spcPts val="0"/>
              </a:spcBef>
              <a:spcAft>
                <a:spcPts val="0"/>
              </a:spcAft>
              <a:buClr>
                <a:schemeClr val="dk1"/>
              </a:buClr>
              <a:buSzPts val="2200"/>
              <a:buChar char="■"/>
              <a:defRPr sz="2200"/>
            </a:lvl9pPr>
          </a:lstStyle>
          <a:p>
            <a:endParaRPr/>
          </a:p>
        </p:txBody>
      </p:sp>
      <p:sp>
        <p:nvSpPr>
          <p:cNvPr id="41" name="Google Shape;41;p28"/>
          <p:cNvSpPr txBox="1">
            <a:spLocks noGrp="1"/>
          </p:cNvSpPr>
          <p:nvPr>
            <p:ph type="body" idx="2"/>
          </p:nvPr>
        </p:nvSpPr>
        <p:spPr>
          <a:xfrm>
            <a:off x="4187378" y="2273567"/>
            <a:ext cx="3185400" cy="3620800"/>
          </a:xfrm>
          <a:prstGeom prst="rect">
            <a:avLst/>
          </a:prstGeom>
          <a:noFill/>
          <a:ln>
            <a:noFill/>
          </a:ln>
        </p:spPr>
        <p:txBody>
          <a:bodyPr spcFirstLastPara="1" wrap="square" lIns="0" tIns="0" rIns="0" bIns="0" anchor="t" anchorCtr="0">
            <a:noAutofit/>
          </a:bodyPr>
          <a:lstStyle>
            <a:lvl1pPr marL="457200" lvl="0" indent="-368300" algn="l">
              <a:spcBef>
                <a:spcPts val="600"/>
              </a:spcBef>
              <a:spcAft>
                <a:spcPts val="0"/>
              </a:spcAft>
              <a:buClr>
                <a:schemeClr val="dk1"/>
              </a:buClr>
              <a:buSzPts val="2200"/>
              <a:buChar char="▸"/>
              <a:defRPr sz="2200"/>
            </a:lvl1pPr>
            <a:lvl2pPr marL="914400" lvl="1" indent="-368300" algn="l">
              <a:spcBef>
                <a:spcPts val="0"/>
              </a:spcBef>
              <a:spcAft>
                <a:spcPts val="0"/>
              </a:spcAft>
              <a:buClr>
                <a:schemeClr val="dk1"/>
              </a:buClr>
              <a:buSzPts val="2200"/>
              <a:buChar char="▹"/>
              <a:defRPr sz="2200"/>
            </a:lvl2pPr>
            <a:lvl3pPr marL="1371600" lvl="2" indent="-368300" algn="l">
              <a:spcBef>
                <a:spcPts val="0"/>
              </a:spcBef>
              <a:spcAft>
                <a:spcPts val="0"/>
              </a:spcAft>
              <a:buClr>
                <a:schemeClr val="dk1"/>
              </a:buClr>
              <a:buSzPts val="2200"/>
              <a:buChar char="■"/>
              <a:defRPr sz="2200"/>
            </a:lvl3pPr>
            <a:lvl4pPr marL="1828800" lvl="3" indent="-368300" algn="l">
              <a:spcBef>
                <a:spcPts val="0"/>
              </a:spcBef>
              <a:spcAft>
                <a:spcPts val="0"/>
              </a:spcAft>
              <a:buClr>
                <a:schemeClr val="dk1"/>
              </a:buClr>
              <a:buSzPts val="2200"/>
              <a:buChar char="●"/>
              <a:defRPr sz="2200"/>
            </a:lvl4pPr>
            <a:lvl5pPr marL="2286000" lvl="4" indent="-368300" algn="l">
              <a:spcBef>
                <a:spcPts val="0"/>
              </a:spcBef>
              <a:spcAft>
                <a:spcPts val="0"/>
              </a:spcAft>
              <a:buClr>
                <a:schemeClr val="dk1"/>
              </a:buClr>
              <a:buSzPts val="2200"/>
              <a:buChar char="○"/>
              <a:defRPr sz="2200"/>
            </a:lvl5pPr>
            <a:lvl6pPr marL="2743200" lvl="5" indent="-368300" algn="l">
              <a:spcBef>
                <a:spcPts val="0"/>
              </a:spcBef>
              <a:spcAft>
                <a:spcPts val="0"/>
              </a:spcAft>
              <a:buClr>
                <a:schemeClr val="dk1"/>
              </a:buClr>
              <a:buSzPts val="2200"/>
              <a:buChar char="■"/>
              <a:defRPr sz="2200"/>
            </a:lvl6pPr>
            <a:lvl7pPr marL="3200400" lvl="6" indent="-368300" algn="l">
              <a:spcBef>
                <a:spcPts val="0"/>
              </a:spcBef>
              <a:spcAft>
                <a:spcPts val="0"/>
              </a:spcAft>
              <a:buClr>
                <a:schemeClr val="dk1"/>
              </a:buClr>
              <a:buSzPts val="2200"/>
              <a:buChar char="●"/>
              <a:defRPr sz="2200"/>
            </a:lvl7pPr>
            <a:lvl8pPr marL="3657600" lvl="7" indent="-368300" algn="l">
              <a:spcBef>
                <a:spcPts val="0"/>
              </a:spcBef>
              <a:spcAft>
                <a:spcPts val="0"/>
              </a:spcAft>
              <a:buClr>
                <a:schemeClr val="dk1"/>
              </a:buClr>
              <a:buSzPts val="2200"/>
              <a:buChar char="○"/>
              <a:defRPr sz="2200"/>
            </a:lvl8pPr>
            <a:lvl9pPr marL="4114800" lvl="8" indent="-368300" algn="l">
              <a:spcBef>
                <a:spcPts val="0"/>
              </a:spcBef>
              <a:spcAft>
                <a:spcPts val="0"/>
              </a:spcAft>
              <a:buClr>
                <a:schemeClr val="dk1"/>
              </a:buClr>
              <a:buSzPts val="2200"/>
              <a:buChar char="■"/>
              <a:defRPr sz="2200"/>
            </a:lvl9pPr>
          </a:lstStyle>
          <a:p>
            <a:endParaRPr/>
          </a:p>
        </p:txBody>
      </p:sp>
      <p:sp>
        <p:nvSpPr>
          <p:cNvPr id="42" name="Google Shape;42;p28"/>
          <p:cNvSpPr txBox="1">
            <a:spLocks noGrp="1"/>
          </p:cNvSpPr>
          <p:nvPr>
            <p:ph type="sldNum" idx="12"/>
          </p:nvPr>
        </p:nvSpPr>
        <p:spPr>
          <a:xfrm>
            <a:off x="0" y="6349867"/>
            <a:ext cx="381000" cy="515200"/>
          </a:xfrm>
          <a:prstGeom prst="rect">
            <a:avLst/>
          </a:prstGeom>
          <a:noFill/>
          <a:ln>
            <a:noFill/>
          </a:ln>
        </p:spPr>
        <p:txBody>
          <a:bodyPr spcFirstLastPara="1" wrap="square" lIns="0" tIns="0" rIns="0" bIns="0" anchor="ctr" anchorCtr="0">
            <a:noAutofit/>
          </a:bodyPr>
          <a:lstStyle>
            <a:lvl1pPr marL="0" marR="0" lvl="0"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marR="0" lvl="1"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marR="0" lvl="2"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marR="0" lvl="3"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marR="0" lvl="4"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marR="0" lvl="5"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marR="0" lvl="6"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marR="0" lvl="7"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marR="0" lvl="8"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‹nº›</a:t>
            </a:fld>
            <a:endParaRPr/>
          </a:p>
        </p:txBody>
      </p:sp>
      <p:pic>
        <p:nvPicPr>
          <p:cNvPr id="43" name="Google Shape;43;p28"/>
          <p:cNvPicPr preferRelativeResize="0"/>
          <p:nvPr/>
        </p:nvPicPr>
        <p:blipFill rotWithShape="1">
          <a:blip r:embed="rId2">
            <a:alphaModFix/>
          </a:blip>
          <a:srcRect/>
          <a:stretch/>
        </p:blipFill>
        <p:spPr>
          <a:xfrm>
            <a:off x="539552" y="6255541"/>
            <a:ext cx="796962" cy="59772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4"/>
        <p:cNvGrpSpPr/>
        <p:nvPr/>
      </p:nvGrpSpPr>
      <p:grpSpPr>
        <a:xfrm>
          <a:off x="0" y="0"/>
          <a:ext cx="0" cy="0"/>
          <a:chOff x="0" y="0"/>
          <a:chExt cx="0" cy="0"/>
        </a:xfrm>
      </p:grpSpPr>
      <p:grpSp>
        <p:nvGrpSpPr>
          <p:cNvPr id="45" name="Google Shape;45;p29"/>
          <p:cNvGrpSpPr/>
          <p:nvPr/>
        </p:nvGrpSpPr>
        <p:grpSpPr>
          <a:xfrm>
            <a:off x="1" y="6349867"/>
            <a:ext cx="603997" cy="508133"/>
            <a:chOff x="0" y="4762400"/>
            <a:chExt cx="603997" cy="381100"/>
          </a:xfrm>
        </p:grpSpPr>
        <p:sp>
          <p:nvSpPr>
            <p:cNvPr id="46" name="Google Shape;46;p29"/>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7" name="Google Shape;47;p29"/>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48" name="Google Shape;48;p29"/>
          <p:cNvGrpSpPr/>
          <p:nvPr/>
        </p:nvGrpSpPr>
        <p:grpSpPr>
          <a:xfrm>
            <a:off x="381001" y="0"/>
            <a:ext cx="8763111" cy="1747891"/>
            <a:chOff x="381000" y="0"/>
            <a:chExt cx="8763111" cy="1310918"/>
          </a:xfrm>
        </p:grpSpPr>
        <p:grpSp>
          <p:nvGrpSpPr>
            <p:cNvPr id="49" name="Google Shape;49;p29"/>
            <p:cNvGrpSpPr/>
            <p:nvPr/>
          </p:nvGrpSpPr>
          <p:grpSpPr>
            <a:xfrm>
              <a:off x="381000" y="0"/>
              <a:ext cx="8763111" cy="1310300"/>
              <a:chOff x="381000" y="0"/>
              <a:chExt cx="8763111" cy="1310300"/>
            </a:xfrm>
          </p:grpSpPr>
          <p:sp>
            <p:nvSpPr>
              <p:cNvPr id="50" name="Google Shape;50;p29"/>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1" name="Google Shape;51;p29"/>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2" name="Google Shape;52;p29"/>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53" name="Google Shape;53;p29"/>
            <p:cNvGrpSpPr/>
            <p:nvPr/>
          </p:nvGrpSpPr>
          <p:grpSpPr>
            <a:xfrm>
              <a:off x="381000" y="967217"/>
              <a:ext cx="8763100" cy="343701"/>
              <a:chOff x="381000" y="862358"/>
              <a:chExt cx="8763100" cy="576872"/>
            </a:xfrm>
          </p:grpSpPr>
          <p:sp>
            <p:nvSpPr>
              <p:cNvPr id="54" name="Google Shape;54;p29"/>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000"/>
                </a:srgbClr>
              </a:solidFill>
              <a:ln>
                <a:noFill/>
              </a:ln>
            </p:spPr>
          </p:sp>
          <p:sp>
            <p:nvSpPr>
              <p:cNvPr id="55" name="Google Shape;55;p29"/>
              <p:cNvSpPr/>
              <p:nvPr/>
            </p:nvSpPr>
            <p:spPr>
              <a:xfrm>
                <a:off x="8090200" y="862358"/>
                <a:ext cx="1053900" cy="1455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6" name="Google Shape;56;p29"/>
              <p:cNvSpPr/>
              <p:nvPr/>
            </p:nvSpPr>
            <p:spPr>
              <a:xfrm>
                <a:off x="381000" y="1310303"/>
                <a:ext cx="6990900" cy="1278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sp>
        <p:nvSpPr>
          <p:cNvPr id="57" name="Google Shape;57;p29"/>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lvl1pPr lvl="0" algn="ctr">
              <a:spcBef>
                <a:spcPts val="0"/>
              </a:spcBef>
              <a:spcAft>
                <a:spcPts val="0"/>
              </a:spcAft>
              <a:buClr>
                <a:schemeClr val="dk1"/>
              </a:buClr>
              <a:buSzPts val="3000"/>
              <a:buFont typeface="Calibri"/>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8" name="Google Shape;58;p29"/>
          <p:cNvSpPr txBox="1">
            <a:spLocks noGrp="1"/>
          </p:cNvSpPr>
          <p:nvPr>
            <p:ph type="body" idx="1"/>
          </p:nvPr>
        </p:nvSpPr>
        <p:spPr>
          <a:xfrm>
            <a:off x="614975" y="2273567"/>
            <a:ext cx="6757800" cy="3768800"/>
          </a:xfrm>
          <a:prstGeom prst="rect">
            <a:avLst/>
          </a:prstGeom>
          <a:noFill/>
          <a:ln>
            <a:noFill/>
          </a:ln>
        </p:spPr>
        <p:txBody>
          <a:bodyPr spcFirstLastPara="1" wrap="square" lIns="0" tIns="0" rIns="0" bIns="0" anchor="t" anchorCtr="0">
            <a:noAutofit/>
          </a:bodyPr>
          <a:lstStyle>
            <a:lvl1pPr marL="457200" lvl="0" indent="-381000" algn="l">
              <a:spcBef>
                <a:spcPts val="600"/>
              </a:spcBef>
              <a:spcAft>
                <a:spcPts val="0"/>
              </a:spcAft>
              <a:buClr>
                <a:schemeClr val="dk1"/>
              </a:buClr>
              <a:buSzPts val="2400"/>
              <a:buChar char="▸"/>
              <a:defRPr/>
            </a:lvl1pPr>
            <a:lvl2pPr marL="914400" lvl="1" indent="-381000" algn="l">
              <a:spcBef>
                <a:spcPts val="0"/>
              </a:spcBef>
              <a:spcAft>
                <a:spcPts val="0"/>
              </a:spcAft>
              <a:buClr>
                <a:schemeClr val="dk1"/>
              </a:buClr>
              <a:buSzPts val="2400"/>
              <a:buChar char="▹"/>
              <a:defRPr/>
            </a:lvl2pPr>
            <a:lvl3pPr marL="1371600" lvl="2" indent="-381000" algn="l">
              <a:spcBef>
                <a:spcPts val="0"/>
              </a:spcBef>
              <a:spcAft>
                <a:spcPts val="0"/>
              </a:spcAft>
              <a:buClr>
                <a:schemeClr val="dk1"/>
              </a:buClr>
              <a:buSzPts val="2400"/>
              <a:buChar char="■"/>
              <a:defRPr/>
            </a:lvl3pPr>
            <a:lvl4pPr marL="1828800" lvl="3" indent="-381000" algn="l">
              <a:spcBef>
                <a:spcPts val="0"/>
              </a:spcBef>
              <a:spcAft>
                <a:spcPts val="0"/>
              </a:spcAft>
              <a:buClr>
                <a:schemeClr val="dk1"/>
              </a:buClr>
              <a:buSzPts val="2400"/>
              <a:buChar char="●"/>
              <a:defRPr/>
            </a:lvl4pPr>
            <a:lvl5pPr marL="2286000" lvl="4" indent="-381000" algn="l">
              <a:spcBef>
                <a:spcPts val="0"/>
              </a:spcBef>
              <a:spcAft>
                <a:spcPts val="0"/>
              </a:spcAft>
              <a:buClr>
                <a:schemeClr val="dk1"/>
              </a:buClr>
              <a:buSzPts val="2400"/>
              <a:buChar char="○"/>
              <a:defRPr/>
            </a:lvl5pPr>
            <a:lvl6pPr marL="2743200" lvl="5" indent="-381000" algn="l">
              <a:spcBef>
                <a:spcPts val="0"/>
              </a:spcBef>
              <a:spcAft>
                <a:spcPts val="0"/>
              </a:spcAft>
              <a:buClr>
                <a:schemeClr val="dk1"/>
              </a:buClr>
              <a:buSzPts val="2400"/>
              <a:buChar char="■"/>
              <a:defRPr/>
            </a:lvl6pPr>
            <a:lvl7pPr marL="3200400" lvl="6" indent="-381000" algn="l">
              <a:spcBef>
                <a:spcPts val="0"/>
              </a:spcBef>
              <a:spcAft>
                <a:spcPts val="0"/>
              </a:spcAft>
              <a:buClr>
                <a:schemeClr val="dk1"/>
              </a:buClr>
              <a:buSzPts val="2400"/>
              <a:buChar char="●"/>
              <a:defRPr/>
            </a:lvl7pPr>
            <a:lvl8pPr marL="3657600" lvl="7" indent="-381000" algn="l">
              <a:spcBef>
                <a:spcPts val="0"/>
              </a:spcBef>
              <a:spcAft>
                <a:spcPts val="0"/>
              </a:spcAft>
              <a:buClr>
                <a:schemeClr val="dk1"/>
              </a:buClr>
              <a:buSzPts val="2400"/>
              <a:buChar char="○"/>
              <a:defRPr/>
            </a:lvl8pPr>
            <a:lvl9pPr marL="4114800" lvl="8" indent="-381000" algn="l">
              <a:spcBef>
                <a:spcPts val="0"/>
              </a:spcBef>
              <a:spcAft>
                <a:spcPts val="0"/>
              </a:spcAft>
              <a:buClr>
                <a:schemeClr val="dk1"/>
              </a:buClr>
              <a:buSzPts val="2400"/>
              <a:buChar char="■"/>
              <a:defRPr/>
            </a:lvl9pPr>
          </a:lstStyle>
          <a:p>
            <a:endParaRPr/>
          </a:p>
        </p:txBody>
      </p:sp>
      <p:sp>
        <p:nvSpPr>
          <p:cNvPr id="59" name="Google Shape;59;p29"/>
          <p:cNvSpPr txBox="1">
            <a:spLocks noGrp="1"/>
          </p:cNvSpPr>
          <p:nvPr>
            <p:ph type="sldNum" idx="12"/>
          </p:nvPr>
        </p:nvSpPr>
        <p:spPr>
          <a:xfrm>
            <a:off x="0" y="6349867"/>
            <a:ext cx="381000" cy="515200"/>
          </a:xfrm>
          <a:prstGeom prst="rect">
            <a:avLst/>
          </a:prstGeom>
          <a:noFill/>
          <a:ln>
            <a:noFill/>
          </a:ln>
        </p:spPr>
        <p:txBody>
          <a:bodyPr spcFirstLastPara="1" wrap="square" lIns="0" tIns="0" rIns="0" bIns="0" anchor="ctr" anchorCtr="0">
            <a:noAutofit/>
          </a:bodyPr>
          <a:lstStyle>
            <a:lvl1pPr marL="0" marR="0" lvl="0"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marR="0" lvl="1"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marR="0" lvl="2"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marR="0" lvl="3"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marR="0" lvl="4"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marR="0" lvl="5"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marR="0" lvl="6"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marR="0" lvl="7"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marR="0" lvl="8"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‹nº›</a:t>
            </a:fld>
            <a:endParaRPr/>
          </a:p>
        </p:txBody>
      </p:sp>
      <p:pic>
        <p:nvPicPr>
          <p:cNvPr id="60" name="Google Shape;60;p29"/>
          <p:cNvPicPr preferRelativeResize="0"/>
          <p:nvPr/>
        </p:nvPicPr>
        <p:blipFill rotWithShape="1">
          <a:blip r:embed="rId2">
            <a:alphaModFix/>
          </a:blip>
          <a:srcRect/>
          <a:stretch/>
        </p:blipFill>
        <p:spPr>
          <a:xfrm>
            <a:off x="539552" y="6255541"/>
            <a:ext cx="796962" cy="59772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1"/>
        <p:cNvGrpSpPr/>
        <p:nvPr/>
      </p:nvGrpSpPr>
      <p:grpSpPr>
        <a:xfrm>
          <a:off x="0" y="0"/>
          <a:ext cx="0" cy="0"/>
          <a:chOff x="0" y="0"/>
          <a:chExt cx="0" cy="0"/>
        </a:xfrm>
      </p:grpSpPr>
      <p:sp>
        <p:nvSpPr>
          <p:cNvPr id="62" name="Google Shape;62;p3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64" name="Google Shape;6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7"/>
        <p:cNvGrpSpPr/>
        <p:nvPr/>
      </p:nvGrpSpPr>
      <p:grpSpPr>
        <a:xfrm>
          <a:off x="0" y="0"/>
          <a:ext cx="0" cy="0"/>
          <a:chOff x="0" y="0"/>
          <a:chExt cx="0" cy="0"/>
        </a:xfrm>
      </p:grpSpPr>
      <p:sp>
        <p:nvSpPr>
          <p:cNvPr id="68" name="Google Shape;6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0" name="Google Shape;70;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3"/>
        <p:cNvGrpSpPr/>
        <p:nvPr/>
      </p:nvGrpSpPr>
      <p:grpSpPr>
        <a:xfrm>
          <a:off x="0" y="0"/>
          <a:ext cx="0" cy="0"/>
          <a:chOff x="0" y="0"/>
          <a:chExt cx="0" cy="0"/>
        </a:xfrm>
      </p:grpSpPr>
      <p:sp>
        <p:nvSpPr>
          <p:cNvPr id="74" name="Google Shape;74;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76" name="Google Shape;76;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9"/>
        <p:cNvGrpSpPr/>
        <p:nvPr/>
      </p:nvGrpSpPr>
      <p:grpSpPr>
        <a:xfrm>
          <a:off x="0" y="0"/>
          <a:ext cx="0" cy="0"/>
          <a:chOff x="0" y="0"/>
          <a:chExt cx="0" cy="0"/>
        </a:xfrm>
      </p:grpSpPr>
      <p:sp>
        <p:nvSpPr>
          <p:cNvPr id="80" name="Google Shape;80;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2" name="Google Shape;82;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3" name="Google Shape;83;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6"/>
        <p:cNvGrpSpPr/>
        <p:nvPr/>
      </p:nvGrpSpPr>
      <p:grpSpPr>
        <a:xfrm>
          <a:off x="0" y="0"/>
          <a:ext cx="0" cy="0"/>
          <a:chOff x="0" y="0"/>
          <a:chExt cx="0" cy="0"/>
        </a:xfrm>
      </p:grpSpPr>
      <p:sp>
        <p:nvSpPr>
          <p:cNvPr id="87" name="Google Shape;87;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9" name="Google Shape;89;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90" name="Google Shape;90;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1" name="Google Shape;91;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92" name="Google Shape;9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5"/>
        <p:cNvGrpSpPr/>
        <p:nvPr/>
      </p:nvGrpSpPr>
      <p:grpSpPr>
        <a:xfrm>
          <a:off x="0" y="0"/>
          <a:ext cx="0" cy="0"/>
          <a:chOff x="0" y="0"/>
          <a:chExt cx="0" cy="0"/>
        </a:xfrm>
      </p:grpSpPr>
      <p:sp>
        <p:nvSpPr>
          <p:cNvPr id="96" name="Google Shape;96;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hyperlink" Target="https://pubmed.ncbi.nlm.nih.gov/?term=Case%20L%5bAuthor%5d" TargetMode="External"/><Relationship Id="rId13" Type="http://schemas.openxmlformats.org/officeDocument/2006/relationships/hyperlink" Target="https://pubmed.ncbi.nlm.nih.gov/?term=Walsh%20A%5bAuthor%5d" TargetMode="External"/><Relationship Id="rId3" Type="http://schemas.openxmlformats.org/officeDocument/2006/relationships/hyperlink" Target="https://doi.org/10.3389/fnut.2022.902865" TargetMode="External"/><Relationship Id="rId7" Type="http://schemas.openxmlformats.org/officeDocument/2006/relationships/hyperlink" Target="https://pubmed.ncbi.nlm.nih.gov/?term=Browne%20S%5bAuthor%5d" TargetMode="External"/><Relationship Id="rId12" Type="http://schemas.openxmlformats.org/officeDocument/2006/relationships/hyperlink" Target="https://pubmed.ncbi.nlm.nih.gov/?term=Smith%20SM%5bAuthor%5d"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pubmed.ncbi.nlm.nih.gov/?term=Wyse%20C%5bAuthor%5d" TargetMode="External"/><Relationship Id="rId11" Type="http://schemas.openxmlformats.org/officeDocument/2006/relationships/hyperlink" Target="https://pubmed.ncbi.nlm.nih.gov/?term=O%E2%80%99Gorman%20CS%5bAuthor%5d" TargetMode="External"/><Relationship Id="rId5" Type="http://schemas.openxmlformats.org/officeDocument/2006/relationships/hyperlink" Target="https://pubmed.ncbi.nlm.nih.gov/?term=Arthurs%20N%5bAuthor%5d" TargetMode="External"/><Relationship Id="rId15" Type="http://schemas.openxmlformats.org/officeDocument/2006/relationships/hyperlink" Target="https://pubmed.ncbi.nlm.nih.gov/?term=O%E2%80%99Malley%20G%5bAuthor%5d" TargetMode="External"/><Relationship Id="rId10" Type="http://schemas.openxmlformats.org/officeDocument/2006/relationships/hyperlink" Target="https://pubmed.ncbi.nlm.nih.gov/?term=O%E2%80%99Connell%20JM%5bAuthor%5d" TargetMode="External"/><Relationship Id="rId4" Type="http://schemas.openxmlformats.org/officeDocument/2006/relationships/hyperlink" Target="https://pubmed.ncbi.nlm.nih.gov/?term=Tully%20L%5bAuthor%5d" TargetMode="External"/><Relationship Id="rId9" Type="http://schemas.openxmlformats.org/officeDocument/2006/relationships/hyperlink" Target="https://pubmed.ncbi.nlm.nih.gov/?term=McCrea%20L%5bAuthor%5d" TargetMode="External"/><Relationship Id="rId14" Type="http://schemas.openxmlformats.org/officeDocument/2006/relationships/hyperlink" Target="https://pubmed.ncbi.nlm.nih.gov/?term=Ward%20F%5bAuthor%5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
          <p:cNvSpPr txBox="1">
            <a:spLocks noGrp="1"/>
          </p:cNvSpPr>
          <p:nvPr>
            <p:ph type="ctrTitle"/>
          </p:nvPr>
        </p:nvSpPr>
        <p:spPr>
          <a:xfrm>
            <a:off x="468863" y="4196443"/>
            <a:ext cx="6438123" cy="2057400"/>
          </a:xfrm>
          <a:prstGeom prst="rect">
            <a:avLst/>
          </a:prstGeom>
          <a:noFill/>
          <a:ln>
            <a:noFill/>
          </a:ln>
        </p:spPr>
        <p:txBody>
          <a:bodyPr spcFirstLastPara="1" wrap="square" lIns="0" tIns="0" rIns="0" bIns="0" anchor="ctr" anchorCtr="0">
            <a:noAutofit/>
          </a:bodyPr>
          <a:lstStyle/>
          <a:p>
            <a:pPr marL="0" lvl="0" indent="-304800" algn="ctr" rtl="0">
              <a:spcBef>
                <a:spcPts val="0"/>
              </a:spcBef>
              <a:spcAft>
                <a:spcPts val="0"/>
              </a:spcAft>
              <a:buClr>
                <a:schemeClr val="accent1"/>
              </a:buClr>
              <a:buSzPts val="4800"/>
              <a:buFont typeface="Arial"/>
              <a:buChar char="•"/>
            </a:pPr>
            <a:br>
              <a:rPr lang="en-US" sz="2400" dirty="0">
                <a:solidFill>
                  <a:schemeClr val="accent1"/>
                </a:solidFill>
              </a:rPr>
            </a:br>
            <a:r>
              <a:rPr lang="pt-PT" sz="2000" b="1" dirty="0"/>
              <a:t>Terapia por exercícios no tratamento da obesidade – definição, significado e aplicação</a:t>
            </a:r>
            <a:br>
              <a:rPr lang="pt-PT" sz="2000" b="1" dirty="0"/>
            </a:br>
            <a:br>
              <a:rPr lang="en-US" sz="2400" b="1" dirty="0"/>
            </a:br>
            <a:r>
              <a:rPr lang="en-US" sz="1600" dirty="0"/>
              <a:t>Sanja </a:t>
            </a:r>
            <a:r>
              <a:rPr lang="en-US" sz="1600" dirty="0" err="1"/>
              <a:t>Mazić·Danka</a:t>
            </a:r>
            <a:r>
              <a:rPr lang="en-US" sz="1600" dirty="0"/>
              <a:t> </a:t>
            </a:r>
            <a:r>
              <a:rPr lang="en-US" sz="1600" dirty="0" err="1"/>
              <a:t>Sinadinović</a:t>
            </a:r>
            <a:r>
              <a:rPr lang="en-US" sz="1600" dirty="0"/>
              <a:t>· </a:t>
            </a:r>
            <a:r>
              <a:rPr lang="en-US" sz="1600" dirty="0" err="1"/>
              <a:t>Stevan</a:t>
            </a:r>
            <a:r>
              <a:rPr lang="en-US" sz="1600" dirty="0"/>
              <a:t> </a:t>
            </a:r>
            <a:r>
              <a:rPr lang="en-US" sz="1600" dirty="0" err="1"/>
              <a:t>Mijomanović</a:t>
            </a:r>
            <a:r>
              <a:rPr lang="en-US" sz="1600" dirty="0"/>
              <a:t>· Irena </a:t>
            </a:r>
            <a:r>
              <a:rPr lang="en-US" sz="1600" dirty="0" err="1"/>
              <a:t>Aleksić-Hajduković</a:t>
            </a:r>
            <a:endParaRPr sz="1600" dirty="0"/>
          </a:p>
        </p:txBody>
      </p:sp>
      <p:sp>
        <p:nvSpPr>
          <p:cNvPr id="135" name="Google Shape;135;p1"/>
          <p:cNvSpPr/>
          <p:nvPr/>
        </p:nvSpPr>
        <p:spPr>
          <a:xfrm>
            <a:off x="683569" y="1210688"/>
            <a:ext cx="7644340"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i="0" u="none" strike="noStrike" cap="none">
                <a:solidFill>
                  <a:schemeClr val="accent2"/>
                </a:solidFill>
                <a:latin typeface="Calibri"/>
                <a:ea typeface="Calibri"/>
                <a:cs typeface="Calibri"/>
                <a:sym typeface="Calibri"/>
              </a:rPr>
              <a:t>Connected 4 Health</a:t>
            </a:r>
            <a:endParaRPr sz="60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0"/>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r>
              <a:rPr lang="en-US" dirty="0" err="1"/>
              <a:t>Recomdações</a:t>
            </a:r>
            <a:r>
              <a:rPr lang="en-US" dirty="0"/>
              <a:t> para </a:t>
            </a:r>
            <a:r>
              <a:rPr lang="en-US" dirty="0" err="1"/>
              <a:t>crianças</a:t>
            </a:r>
            <a:r>
              <a:rPr lang="en-US" dirty="0"/>
              <a:t> de 5-17 </a:t>
            </a:r>
            <a:r>
              <a:rPr lang="en-US" dirty="0" err="1"/>
              <a:t>anos</a:t>
            </a:r>
            <a:endParaRPr dirty="0"/>
          </a:p>
        </p:txBody>
      </p:sp>
      <p:sp>
        <p:nvSpPr>
          <p:cNvPr id="227" name="Google Shape;227;p10"/>
          <p:cNvSpPr txBox="1">
            <a:spLocks noGrp="1"/>
          </p:cNvSpPr>
          <p:nvPr>
            <p:ph type="body" idx="1"/>
          </p:nvPr>
        </p:nvSpPr>
        <p:spPr>
          <a:xfrm>
            <a:off x="614975" y="2175595"/>
            <a:ext cx="8182823" cy="3865976"/>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Clr>
                <a:schemeClr val="dk1"/>
              </a:buClr>
              <a:buSzPts val="2400"/>
              <a:buFont typeface="Noto Sans Symbols"/>
              <a:buChar char="▪"/>
            </a:pPr>
            <a:r>
              <a:rPr lang="pt-PT" sz="2000" dirty="0"/>
              <a:t>faça pelo menos 60 minutos de atividade física de intensidade moderada a vigorosa por dia, principalmente aeróbica</a:t>
            </a:r>
          </a:p>
          <a:p>
            <a:pPr marL="457200" lvl="0" indent="-381000" algn="l" rtl="0">
              <a:spcBef>
                <a:spcPts val="600"/>
              </a:spcBef>
              <a:spcAft>
                <a:spcPts val="0"/>
              </a:spcAft>
              <a:buClr>
                <a:schemeClr val="dk1"/>
              </a:buClr>
              <a:buSzPts val="2400"/>
              <a:buFont typeface="Noto Sans Symbols"/>
              <a:buChar char="▪"/>
            </a:pPr>
            <a:r>
              <a:rPr lang="pt-PT" sz="2000" dirty="0"/>
              <a:t>atividade de intensidade vigorosa incluída pelo menos 3 dias por semana</a:t>
            </a:r>
          </a:p>
          <a:p>
            <a:pPr marL="457200" lvl="0" indent="-381000" algn="l" rtl="0">
              <a:spcBef>
                <a:spcPts val="600"/>
              </a:spcBef>
              <a:spcAft>
                <a:spcPts val="0"/>
              </a:spcAft>
              <a:buClr>
                <a:schemeClr val="dk1"/>
              </a:buClr>
              <a:buSzPts val="2400"/>
              <a:buFont typeface="Noto Sans Symbols"/>
              <a:buChar char="▪"/>
            </a:pPr>
            <a:r>
              <a:rPr lang="pt-PT" sz="2000" dirty="0"/>
              <a:t>atividades de fortalecimento muscular e ósseo (suporte de peso) incluídas pelo menos 3 dias por semana</a:t>
            </a:r>
          </a:p>
          <a:p>
            <a:pPr marL="457200" lvl="0" indent="-381000" algn="l" rtl="0">
              <a:spcBef>
                <a:spcPts val="600"/>
              </a:spcBef>
              <a:spcAft>
                <a:spcPts val="0"/>
              </a:spcAft>
              <a:buClr>
                <a:schemeClr val="dk1"/>
              </a:buClr>
              <a:buSzPts val="2400"/>
              <a:buFont typeface="Noto Sans Symbols"/>
              <a:buChar char="▪"/>
            </a:pPr>
            <a:r>
              <a:rPr lang="pt-PT" sz="2000" dirty="0"/>
              <a:t>Aumente a quantidade e a intensidade gradualmente ao longo do tempo</a:t>
            </a:r>
          </a:p>
          <a:p>
            <a:pPr marL="457200" lvl="0" indent="-381000" algn="l" rtl="0">
              <a:spcBef>
                <a:spcPts val="600"/>
              </a:spcBef>
              <a:spcAft>
                <a:spcPts val="0"/>
              </a:spcAft>
              <a:buClr>
                <a:schemeClr val="dk1"/>
              </a:buClr>
              <a:buSzPts val="2400"/>
              <a:buFont typeface="Noto Sans Symbols"/>
              <a:buChar char="▪"/>
            </a:pPr>
            <a:r>
              <a:rPr lang="pt-PT" sz="2000" b="1" dirty="0"/>
              <a:t>ATIVIDADE EM CASA</a:t>
            </a:r>
          </a:p>
          <a:p>
            <a:pPr marL="457200" lvl="0" indent="-381000" algn="l" rtl="0">
              <a:spcBef>
                <a:spcPts val="600"/>
              </a:spcBef>
              <a:spcAft>
                <a:spcPts val="0"/>
              </a:spcAft>
              <a:buClr>
                <a:schemeClr val="dk1"/>
              </a:buClr>
              <a:buSzPts val="2400"/>
              <a:buFont typeface="Noto Sans Symbols"/>
              <a:buChar char="▪"/>
            </a:pPr>
            <a:r>
              <a:rPr lang="pt-PT" sz="2000" dirty="0"/>
              <a:t>60 minutos de atividade física por dia para uma boa saúde, não necessariamente de uma só vez</a:t>
            </a:r>
          </a:p>
          <a:p>
            <a:pPr marL="457200" lvl="0" indent="-381000" algn="l" rtl="0">
              <a:spcBef>
                <a:spcPts val="600"/>
              </a:spcBef>
              <a:spcAft>
                <a:spcPts val="0"/>
              </a:spcAft>
              <a:buClr>
                <a:schemeClr val="dk1"/>
              </a:buClr>
              <a:buSzPts val="2400"/>
              <a:buFont typeface="Noto Sans Symbols"/>
              <a:buChar char="▪"/>
            </a:pPr>
            <a:r>
              <a:rPr lang="pt-PT" sz="2000" dirty="0"/>
              <a:t>Várias corridas curtas de 10 minutos, ou mesmo 5 minutos, de atividade ao longo do dia podem ser tão boas quanto um alongamento de uma hora</a:t>
            </a:r>
          </a:p>
        </p:txBody>
      </p:sp>
      <p:grpSp>
        <p:nvGrpSpPr>
          <p:cNvPr id="228" name="Google Shape;228;p10"/>
          <p:cNvGrpSpPr/>
          <p:nvPr/>
        </p:nvGrpSpPr>
        <p:grpSpPr>
          <a:xfrm>
            <a:off x="8436324" y="363484"/>
            <a:ext cx="361474" cy="636193"/>
            <a:chOff x="4276825" y="487236"/>
            <a:chExt cx="317500" cy="419100"/>
          </a:xfrm>
        </p:grpSpPr>
        <p:sp>
          <p:nvSpPr>
            <p:cNvPr id="229" name="Google Shape;229;p10"/>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30" name="Google Shape;230;p10"/>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1"/>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r>
              <a:rPr lang="en-US" sz="2800" dirty="0" err="1"/>
              <a:t>Atividade</a:t>
            </a:r>
            <a:r>
              <a:rPr lang="en-US" sz="2800" dirty="0"/>
              <a:t> </a:t>
            </a:r>
            <a:r>
              <a:rPr lang="en-US" sz="2800" dirty="0" err="1"/>
              <a:t>física</a:t>
            </a:r>
            <a:r>
              <a:rPr lang="en-US" sz="2800" dirty="0"/>
              <a:t> – </a:t>
            </a:r>
            <a:r>
              <a:rPr lang="en-US" sz="2800" dirty="0" err="1"/>
              <a:t>Recomendações</a:t>
            </a:r>
            <a:r>
              <a:rPr lang="en-US" sz="2800" dirty="0"/>
              <a:t> para </a:t>
            </a:r>
            <a:r>
              <a:rPr lang="en-US" sz="2800" dirty="0" err="1"/>
              <a:t>crianças</a:t>
            </a:r>
            <a:r>
              <a:rPr lang="en-US" sz="2800" dirty="0"/>
              <a:t> com </a:t>
            </a:r>
            <a:r>
              <a:rPr lang="en-US" sz="2800" dirty="0" err="1"/>
              <a:t>excesso</a:t>
            </a:r>
            <a:r>
              <a:rPr lang="en-US" sz="2800" dirty="0"/>
              <a:t> de peso e </a:t>
            </a:r>
            <a:r>
              <a:rPr lang="en-US" sz="2800" dirty="0" err="1"/>
              <a:t>obesidade</a:t>
            </a:r>
            <a:endParaRPr sz="2800" dirty="0"/>
          </a:p>
        </p:txBody>
      </p:sp>
      <p:sp>
        <p:nvSpPr>
          <p:cNvPr id="236" name="Google Shape;236;p11"/>
          <p:cNvSpPr txBox="1">
            <a:spLocks noGrp="1"/>
          </p:cNvSpPr>
          <p:nvPr>
            <p:ph type="body" idx="1"/>
          </p:nvPr>
        </p:nvSpPr>
        <p:spPr>
          <a:xfrm>
            <a:off x="380999" y="1905000"/>
            <a:ext cx="8342375" cy="4495800"/>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Clr>
                <a:schemeClr val="dk1"/>
              </a:buClr>
              <a:buSzPts val="2400"/>
              <a:buFont typeface="Noto Sans Symbols"/>
              <a:buChar char="▪"/>
            </a:pPr>
            <a:r>
              <a:rPr lang="pt-PT" sz="1800" dirty="0"/>
              <a:t>A obesidade na infância está associada a complicações metabólicas, cardiorrespiratórias, cardiovasculares, hepáticas, gastrointestinais, geniturinárias, musculoesqueléticas, condições de saúde mental</a:t>
            </a:r>
          </a:p>
          <a:p>
            <a:pPr marL="457200" lvl="0" indent="-381000" algn="l" rtl="0">
              <a:spcBef>
                <a:spcPts val="600"/>
              </a:spcBef>
              <a:spcAft>
                <a:spcPts val="0"/>
              </a:spcAft>
              <a:buClr>
                <a:schemeClr val="dk1"/>
              </a:buClr>
              <a:buSzPts val="2400"/>
              <a:buFont typeface="Noto Sans Symbols"/>
              <a:buChar char="▪"/>
            </a:pPr>
            <a:r>
              <a:rPr lang="pt-PT" sz="1800" dirty="0"/>
              <a:t>É necessário verificar se há comorbidades antes de implementar um programa de atividade física!</a:t>
            </a:r>
          </a:p>
          <a:p>
            <a:pPr marL="457200" lvl="0" indent="-381000" algn="l" rtl="0">
              <a:spcBef>
                <a:spcPts val="600"/>
              </a:spcBef>
              <a:spcAft>
                <a:spcPts val="0"/>
              </a:spcAft>
              <a:buClr>
                <a:schemeClr val="dk1"/>
              </a:buClr>
              <a:buSzPts val="2400"/>
              <a:buFont typeface="Noto Sans Symbols"/>
              <a:buChar char="▪"/>
            </a:pPr>
            <a:r>
              <a:rPr lang="pt-PT" sz="1800" dirty="0"/>
              <a:t>As diretrizes recomendam predominantemente a entrega de intervenções de mudança de comportamento com vários componentes, destinadas a melhorar a nutrição e a atividade física, acompanhadas de modificações no estilo de vida centradas na família, culturalmente sensíveis e apropriadas à idade</a:t>
            </a:r>
          </a:p>
          <a:p>
            <a:pPr marL="457200" lvl="0" indent="-381000" algn="l" rtl="0">
              <a:spcBef>
                <a:spcPts val="600"/>
              </a:spcBef>
              <a:spcAft>
                <a:spcPts val="0"/>
              </a:spcAft>
              <a:buClr>
                <a:schemeClr val="dk1"/>
              </a:buClr>
              <a:buSzPts val="2400"/>
              <a:buFont typeface="Noto Sans Symbols"/>
              <a:buChar char="▪"/>
            </a:pPr>
            <a:r>
              <a:rPr lang="pt-PT" sz="1800" dirty="0"/>
              <a:t>A participação dos pais/família no tratamento é amplamente incentivada, especialmente para crianças menores de 12 anos, em que os pais/famílias podem ser modelos e agentes de mudança</a:t>
            </a:r>
          </a:p>
          <a:p>
            <a:pPr marL="457200" lvl="0" indent="-381000" algn="l" rtl="0">
              <a:spcBef>
                <a:spcPts val="600"/>
              </a:spcBef>
              <a:spcAft>
                <a:spcPts val="0"/>
              </a:spcAft>
              <a:buClr>
                <a:schemeClr val="dk1"/>
              </a:buClr>
              <a:buSzPts val="2400"/>
              <a:buFont typeface="Noto Sans Symbols"/>
              <a:buChar char="▪"/>
            </a:pPr>
            <a:r>
              <a:rPr lang="pt-PT" sz="1800" dirty="0"/>
              <a:t>Abordagem sob medida ou personalizada - a atividade física deve ser apropriada para a idade, interesses e habilidades da criança, a fim de incentivar e manter o envolvimento</a:t>
            </a:r>
            <a:endParaRPr sz="2000" dirty="0"/>
          </a:p>
          <a:p>
            <a:pPr marL="457200" lvl="0" indent="-228600" algn="l" rtl="0">
              <a:spcBef>
                <a:spcPts val="600"/>
              </a:spcBef>
              <a:spcAft>
                <a:spcPts val="0"/>
              </a:spcAft>
              <a:buClr>
                <a:schemeClr val="dk1"/>
              </a:buClr>
              <a:buSzPts val="2400"/>
              <a:buNone/>
            </a:pPr>
            <a:endParaRPr sz="2000" dirty="0"/>
          </a:p>
          <a:p>
            <a:pPr marL="457200" lvl="0" indent="-381000" algn="l" rtl="0">
              <a:spcBef>
                <a:spcPts val="600"/>
              </a:spcBef>
              <a:spcAft>
                <a:spcPts val="0"/>
              </a:spcAft>
              <a:buClr>
                <a:schemeClr val="dk1"/>
              </a:buClr>
              <a:buSzPts val="2400"/>
              <a:buNone/>
            </a:pPr>
            <a:endParaRPr dirty="0"/>
          </a:p>
        </p:txBody>
      </p:sp>
      <p:grpSp>
        <p:nvGrpSpPr>
          <p:cNvPr id="237" name="Google Shape;237;p11"/>
          <p:cNvGrpSpPr/>
          <p:nvPr/>
        </p:nvGrpSpPr>
        <p:grpSpPr>
          <a:xfrm>
            <a:off x="8436324" y="363484"/>
            <a:ext cx="361474" cy="636193"/>
            <a:chOff x="4276825" y="487236"/>
            <a:chExt cx="317500" cy="419100"/>
          </a:xfrm>
        </p:grpSpPr>
        <p:sp>
          <p:nvSpPr>
            <p:cNvPr id="238" name="Google Shape;238;p11"/>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39" name="Google Shape;239;p11"/>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2"/>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r>
              <a:rPr lang="pt-PT" sz="2800" dirty="0"/>
              <a:t>Atividade física – Recomendações para crianças com excesso de peso e obesidade</a:t>
            </a:r>
          </a:p>
        </p:txBody>
      </p:sp>
      <p:sp>
        <p:nvSpPr>
          <p:cNvPr id="245" name="Google Shape;245;p12"/>
          <p:cNvSpPr txBox="1">
            <a:spLocks noGrp="1"/>
          </p:cNvSpPr>
          <p:nvPr>
            <p:ph type="body" idx="1"/>
          </p:nvPr>
        </p:nvSpPr>
        <p:spPr>
          <a:xfrm>
            <a:off x="381000" y="1905000"/>
            <a:ext cx="7772400" cy="4419600"/>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Clr>
                <a:schemeClr val="dk1"/>
              </a:buClr>
              <a:buSzPts val="2400"/>
              <a:buFont typeface="Noto Sans Symbols"/>
              <a:buChar char="▪"/>
            </a:pPr>
            <a:r>
              <a:rPr lang="pt-PT" sz="2000" dirty="0"/>
              <a:t>TERAPIA DE EXERCÍCIOS</a:t>
            </a:r>
            <a:endParaRPr dirty="0"/>
          </a:p>
          <a:p>
            <a:pPr marL="457200" lvl="0" indent="-381000" algn="l" rtl="0">
              <a:spcBef>
                <a:spcPts val="600"/>
              </a:spcBef>
              <a:spcAft>
                <a:spcPts val="0"/>
              </a:spcAft>
              <a:buClr>
                <a:schemeClr val="dk1"/>
              </a:buClr>
              <a:buSzPts val="2400"/>
              <a:buChar char="▸"/>
            </a:pPr>
            <a:r>
              <a:rPr lang="pt-PT" sz="2000" dirty="0"/>
              <a:t>crianças extremamente obesas não precisam fazer mais exercícios do que crianças mais magras; seu peso corporal extra significa que eles queimarão naturalmente mais calorias para a mesma atividade</a:t>
            </a:r>
          </a:p>
          <a:p>
            <a:pPr marL="457200" lvl="0" indent="-381000" algn="l" rtl="0">
              <a:spcBef>
                <a:spcPts val="600"/>
              </a:spcBef>
              <a:spcAft>
                <a:spcPts val="0"/>
              </a:spcAft>
              <a:buClr>
                <a:schemeClr val="dk1"/>
              </a:buClr>
              <a:buSzPts val="2400"/>
              <a:buChar char="▸"/>
            </a:pPr>
            <a:r>
              <a:rPr lang="pt-PT" sz="2000" dirty="0"/>
              <a:t>mais de 60 minutos por dia podem ser necessários para quem está extremamente acima do peso; aumento gradual de 20 para 60 min por dia</a:t>
            </a:r>
            <a:endParaRPr sz="2000" dirty="0"/>
          </a:p>
          <a:p>
            <a:pPr marL="457200" lvl="0" indent="-381000" algn="l" rtl="0">
              <a:spcBef>
                <a:spcPts val="600"/>
              </a:spcBef>
              <a:spcAft>
                <a:spcPts val="0"/>
              </a:spcAft>
              <a:buClr>
                <a:schemeClr val="dk1"/>
              </a:buClr>
              <a:buSzPts val="2400"/>
              <a:buChar char="▸"/>
            </a:pPr>
            <a:r>
              <a:rPr lang="pt-PT" sz="2000" b="1" dirty="0"/>
              <a:t>Atividade em casa</a:t>
            </a:r>
            <a:endParaRPr dirty="0"/>
          </a:p>
          <a:p>
            <a:pPr marL="457200" lvl="0" indent="-381000" algn="l" rtl="0">
              <a:spcBef>
                <a:spcPts val="600"/>
              </a:spcBef>
              <a:spcAft>
                <a:spcPts val="0"/>
              </a:spcAft>
              <a:buClr>
                <a:schemeClr val="dk1"/>
              </a:buClr>
              <a:buSzPts val="2400"/>
              <a:buFont typeface="Noto Sans Symbols"/>
              <a:buChar char="✔"/>
            </a:pPr>
            <a:r>
              <a:rPr lang="en-US" sz="2000" dirty="0" err="1"/>
              <a:t>Envolvimento</a:t>
            </a:r>
            <a:r>
              <a:rPr lang="en-US" sz="2000" dirty="0"/>
              <a:t> da </a:t>
            </a:r>
            <a:r>
              <a:rPr lang="en-US" sz="2000" dirty="0" err="1"/>
              <a:t>familia</a:t>
            </a:r>
            <a:r>
              <a:rPr lang="en-US" sz="2000" dirty="0"/>
              <a:t>, atividades </a:t>
            </a:r>
            <a:r>
              <a:rPr lang="en-US" sz="2000" dirty="0" err="1"/>
              <a:t>engraçadas</a:t>
            </a:r>
            <a:r>
              <a:rPr lang="en-US" sz="2000" dirty="0"/>
              <a:t>, </a:t>
            </a:r>
            <a:r>
              <a:rPr lang="en-US" sz="2000" dirty="0" err="1"/>
              <a:t>agradáveis</a:t>
            </a:r>
            <a:r>
              <a:rPr lang="en-US" sz="2000" dirty="0"/>
              <a:t>...</a:t>
            </a:r>
            <a:endParaRPr dirty="0"/>
          </a:p>
          <a:p>
            <a:pPr marL="457200" lvl="0" indent="-381000" algn="l" rtl="0">
              <a:spcBef>
                <a:spcPts val="600"/>
              </a:spcBef>
              <a:spcAft>
                <a:spcPts val="0"/>
              </a:spcAft>
              <a:buClr>
                <a:schemeClr val="dk1"/>
              </a:buClr>
              <a:buSzPts val="2400"/>
              <a:buChar char="▸"/>
            </a:pPr>
            <a:r>
              <a:rPr lang="pt-PT" sz="2000" b="1" dirty="0"/>
              <a:t>Programa sob medida e </a:t>
            </a:r>
            <a:r>
              <a:rPr lang="pt-PT" sz="2000" b="1" dirty="0" err="1"/>
              <a:t>supervisionadp</a:t>
            </a:r>
            <a:endParaRPr dirty="0"/>
          </a:p>
          <a:p>
            <a:pPr marL="457200" lvl="0" indent="-381000" algn="l" rtl="0">
              <a:spcBef>
                <a:spcPts val="600"/>
              </a:spcBef>
              <a:spcAft>
                <a:spcPts val="0"/>
              </a:spcAft>
              <a:buClr>
                <a:schemeClr val="dk1"/>
              </a:buClr>
              <a:buSzPts val="2400"/>
              <a:buFont typeface="Noto Sans Symbols"/>
              <a:buChar char="✔"/>
            </a:pPr>
            <a:r>
              <a:rPr lang="pt-PT" sz="2000" dirty="0"/>
              <a:t>Exercício é remédio, e remédio tem de ser receitado</a:t>
            </a:r>
            <a:endParaRPr dirty="0"/>
          </a:p>
          <a:p>
            <a:pPr marL="457200" lvl="0" indent="-228600" algn="l" rtl="0">
              <a:spcBef>
                <a:spcPts val="600"/>
              </a:spcBef>
              <a:spcAft>
                <a:spcPts val="0"/>
              </a:spcAft>
              <a:buClr>
                <a:schemeClr val="dk1"/>
              </a:buClr>
              <a:buSzPts val="2400"/>
              <a:buFont typeface="Noto Sans Symbols"/>
              <a:buNone/>
            </a:pPr>
            <a:endParaRPr sz="2000" dirty="0"/>
          </a:p>
          <a:p>
            <a:pPr marL="457200" lvl="0" indent="-228600" algn="l" rtl="0">
              <a:spcBef>
                <a:spcPts val="600"/>
              </a:spcBef>
              <a:spcAft>
                <a:spcPts val="0"/>
              </a:spcAft>
              <a:buClr>
                <a:schemeClr val="dk1"/>
              </a:buClr>
              <a:buSzPts val="2400"/>
              <a:buFont typeface="Noto Sans Symbols"/>
              <a:buNone/>
            </a:pPr>
            <a:endParaRPr sz="2000" dirty="0"/>
          </a:p>
        </p:txBody>
      </p:sp>
      <p:grpSp>
        <p:nvGrpSpPr>
          <p:cNvPr id="246" name="Google Shape;246;p12"/>
          <p:cNvGrpSpPr/>
          <p:nvPr/>
        </p:nvGrpSpPr>
        <p:grpSpPr>
          <a:xfrm>
            <a:off x="8436324" y="363484"/>
            <a:ext cx="361474" cy="636193"/>
            <a:chOff x="4276825" y="487236"/>
            <a:chExt cx="317500" cy="419100"/>
          </a:xfrm>
        </p:grpSpPr>
        <p:sp>
          <p:nvSpPr>
            <p:cNvPr id="247" name="Google Shape;247;p12"/>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48" name="Google Shape;248;p12"/>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Google Shape;254;p13"/>
          <p:cNvSpPr txBox="1">
            <a:spLocks noGrp="1"/>
          </p:cNvSpPr>
          <p:nvPr>
            <p:ph type="body" idx="1"/>
          </p:nvPr>
        </p:nvSpPr>
        <p:spPr>
          <a:xfrm>
            <a:off x="228600" y="1905000"/>
            <a:ext cx="7848600" cy="4343400"/>
          </a:xfrm>
          <a:prstGeom prst="rect">
            <a:avLst/>
          </a:prstGeom>
          <a:noFill/>
          <a:ln>
            <a:noFill/>
          </a:ln>
        </p:spPr>
        <p:txBody>
          <a:bodyPr spcFirstLastPara="1" wrap="square" lIns="0" tIns="0" rIns="0" bIns="0" anchor="t" anchorCtr="0">
            <a:noAutofit/>
          </a:bodyPr>
          <a:lstStyle/>
          <a:p>
            <a:pPr marL="914400" lvl="1" indent="-381000" algn="l" rtl="0">
              <a:lnSpc>
                <a:spcPct val="150000"/>
              </a:lnSpc>
              <a:spcBef>
                <a:spcPts val="0"/>
              </a:spcBef>
              <a:spcAft>
                <a:spcPts val="0"/>
              </a:spcAft>
              <a:buClr>
                <a:srgbClr val="C00000"/>
              </a:buClr>
              <a:buSzPts val="2400"/>
              <a:buChar char="▹"/>
            </a:pPr>
            <a:r>
              <a:rPr lang="en-US" sz="5400" b="1" dirty="0">
                <a:solidFill>
                  <a:srgbClr val="C00000"/>
                </a:solidFill>
              </a:rPr>
              <a:t>FITT</a:t>
            </a:r>
            <a:endParaRPr sz="4000" b="1" dirty="0">
              <a:solidFill>
                <a:srgbClr val="C00000"/>
              </a:solidFill>
            </a:endParaRPr>
          </a:p>
          <a:p>
            <a:pPr marL="914400" lvl="1" indent="0" algn="l" rtl="0">
              <a:spcBef>
                <a:spcPts val="0"/>
              </a:spcBef>
              <a:spcAft>
                <a:spcPts val="0"/>
              </a:spcAft>
              <a:buClr>
                <a:srgbClr val="C00000"/>
              </a:buClr>
              <a:buSzPts val="2400"/>
              <a:buNone/>
            </a:pPr>
            <a:r>
              <a:rPr lang="en-US" sz="4000" b="1" dirty="0">
                <a:solidFill>
                  <a:srgbClr val="C00000"/>
                </a:solidFill>
              </a:rPr>
              <a:t>- F</a:t>
            </a:r>
            <a:r>
              <a:rPr lang="en-US" sz="3200" b="1" dirty="0"/>
              <a:t> </a:t>
            </a:r>
            <a:r>
              <a:rPr lang="en-US" sz="3200" b="1" dirty="0" err="1"/>
              <a:t>Frequência</a:t>
            </a:r>
            <a:endParaRPr sz="3200" i="1" dirty="0"/>
          </a:p>
          <a:p>
            <a:pPr marL="914400" lvl="1" indent="0" algn="l" rtl="0">
              <a:spcBef>
                <a:spcPts val="0"/>
              </a:spcBef>
              <a:spcAft>
                <a:spcPts val="0"/>
              </a:spcAft>
              <a:buClr>
                <a:srgbClr val="C00000"/>
              </a:buClr>
              <a:buSzPts val="2400"/>
              <a:buNone/>
            </a:pPr>
            <a:r>
              <a:rPr lang="en-US" sz="4000" b="1" dirty="0">
                <a:solidFill>
                  <a:srgbClr val="C00000"/>
                </a:solidFill>
              </a:rPr>
              <a:t>- I</a:t>
            </a:r>
            <a:r>
              <a:rPr lang="en-US" sz="3200" b="1" dirty="0">
                <a:solidFill>
                  <a:srgbClr val="C00000"/>
                </a:solidFill>
              </a:rPr>
              <a:t> </a:t>
            </a:r>
            <a:r>
              <a:rPr lang="en-US" sz="3200" b="1" dirty="0" err="1"/>
              <a:t>Intensidade</a:t>
            </a:r>
            <a:endParaRPr sz="3200" i="1" dirty="0"/>
          </a:p>
          <a:p>
            <a:pPr marL="914400" lvl="1" indent="0" algn="l" rtl="0">
              <a:spcBef>
                <a:spcPts val="0"/>
              </a:spcBef>
              <a:spcAft>
                <a:spcPts val="0"/>
              </a:spcAft>
              <a:buClr>
                <a:srgbClr val="C00000"/>
              </a:buClr>
              <a:buSzPts val="2400"/>
              <a:buNone/>
            </a:pPr>
            <a:r>
              <a:rPr lang="en-US" sz="4000" b="1" dirty="0">
                <a:solidFill>
                  <a:srgbClr val="C00000"/>
                </a:solidFill>
              </a:rPr>
              <a:t>- T</a:t>
            </a:r>
            <a:r>
              <a:rPr lang="en-US" sz="3200" b="1" dirty="0">
                <a:solidFill>
                  <a:srgbClr val="C00000"/>
                </a:solidFill>
              </a:rPr>
              <a:t> </a:t>
            </a:r>
            <a:r>
              <a:rPr lang="en-US" sz="3200" b="1" dirty="0"/>
              <a:t>Tempo</a:t>
            </a:r>
            <a:endParaRPr sz="3200" i="1" dirty="0"/>
          </a:p>
          <a:p>
            <a:pPr marL="914400" lvl="1" indent="0" algn="l" rtl="0">
              <a:spcBef>
                <a:spcPts val="0"/>
              </a:spcBef>
              <a:spcAft>
                <a:spcPts val="0"/>
              </a:spcAft>
              <a:buClr>
                <a:srgbClr val="C00000"/>
              </a:buClr>
              <a:buSzPts val="2400"/>
              <a:buNone/>
            </a:pPr>
            <a:r>
              <a:rPr lang="en-US" sz="4000" b="1" dirty="0">
                <a:solidFill>
                  <a:srgbClr val="C00000"/>
                </a:solidFill>
              </a:rPr>
              <a:t>- T </a:t>
            </a:r>
            <a:r>
              <a:rPr lang="en-US" sz="3200" b="1" dirty="0"/>
              <a:t>Tipo</a:t>
            </a:r>
            <a:endParaRPr dirty="0"/>
          </a:p>
        </p:txBody>
      </p:sp>
      <p:pic>
        <p:nvPicPr>
          <p:cNvPr id="255" name="Google Shape;255;p13"/>
          <p:cNvPicPr preferRelativeResize="0"/>
          <p:nvPr/>
        </p:nvPicPr>
        <p:blipFill rotWithShape="1">
          <a:blip r:embed="rId3">
            <a:alphaModFix/>
          </a:blip>
          <a:srcRect/>
          <a:stretch/>
        </p:blipFill>
        <p:spPr>
          <a:xfrm>
            <a:off x="4572000" y="2997200"/>
            <a:ext cx="3671888" cy="3132138"/>
          </a:xfrm>
          <a:prstGeom prst="rect">
            <a:avLst/>
          </a:prstGeom>
          <a:noFill/>
          <a:ln>
            <a:noFill/>
          </a:ln>
        </p:spPr>
      </p:pic>
      <p:pic>
        <p:nvPicPr>
          <p:cNvPr id="256" name="Google Shape;256;p13" descr="acsmlogo3"/>
          <p:cNvPicPr preferRelativeResize="0"/>
          <p:nvPr/>
        </p:nvPicPr>
        <p:blipFill rotWithShape="1">
          <a:blip r:embed="rId4">
            <a:alphaModFix/>
          </a:blip>
          <a:srcRect/>
          <a:stretch/>
        </p:blipFill>
        <p:spPr>
          <a:xfrm>
            <a:off x="7086600" y="1905000"/>
            <a:ext cx="1752600" cy="1524000"/>
          </a:xfrm>
          <a:prstGeom prst="rect">
            <a:avLst/>
          </a:prstGeom>
          <a:noFill/>
          <a:ln>
            <a:noFill/>
          </a:ln>
        </p:spPr>
      </p:pic>
      <p:grpSp>
        <p:nvGrpSpPr>
          <p:cNvPr id="257" name="Google Shape;257;p13"/>
          <p:cNvGrpSpPr/>
          <p:nvPr/>
        </p:nvGrpSpPr>
        <p:grpSpPr>
          <a:xfrm>
            <a:off x="8436324" y="363484"/>
            <a:ext cx="361474" cy="636193"/>
            <a:chOff x="4276825" y="487236"/>
            <a:chExt cx="317500" cy="419100"/>
          </a:xfrm>
        </p:grpSpPr>
        <p:sp>
          <p:nvSpPr>
            <p:cNvPr id="258" name="Google Shape;258;p13"/>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59" name="Google Shape;259;p13"/>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4"/>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r>
              <a:rPr lang="en-US" dirty="0"/>
              <a:t>FITT</a:t>
            </a:r>
            <a:endParaRPr dirty="0"/>
          </a:p>
        </p:txBody>
      </p:sp>
      <p:sp>
        <p:nvSpPr>
          <p:cNvPr id="265" name="Google Shape;265;p14"/>
          <p:cNvSpPr txBox="1">
            <a:spLocks noGrp="1"/>
          </p:cNvSpPr>
          <p:nvPr>
            <p:ph type="body" idx="1"/>
          </p:nvPr>
        </p:nvSpPr>
        <p:spPr>
          <a:xfrm>
            <a:off x="381000" y="1905000"/>
            <a:ext cx="7696200" cy="4419600"/>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Clr>
                <a:srgbClr val="C00000"/>
              </a:buClr>
              <a:buSzPts val="2400"/>
              <a:buNone/>
            </a:pPr>
            <a:r>
              <a:rPr lang="en-US" sz="2000" b="1" dirty="0">
                <a:solidFill>
                  <a:srgbClr val="C00000"/>
                </a:solidFill>
              </a:rPr>
              <a:t>F</a:t>
            </a:r>
            <a:r>
              <a:rPr lang="en-US" sz="2000" b="1" dirty="0"/>
              <a:t> </a:t>
            </a:r>
            <a:r>
              <a:rPr lang="en-US" sz="2000" b="1" dirty="0" err="1"/>
              <a:t>Frequência</a:t>
            </a:r>
            <a:endParaRPr sz="2000" b="1" dirty="0"/>
          </a:p>
          <a:p>
            <a:pPr marL="457200" lvl="0" indent="-381000" algn="l" rtl="0">
              <a:spcBef>
                <a:spcPts val="600"/>
              </a:spcBef>
              <a:spcAft>
                <a:spcPts val="0"/>
              </a:spcAft>
              <a:buClr>
                <a:schemeClr val="dk1"/>
              </a:buClr>
              <a:buSzPts val="2400"/>
              <a:buFont typeface="Noto Sans Symbols"/>
              <a:buChar char="▪"/>
            </a:pPr>
            <a:r>
              <a:rPr lang="pt-PT" sz="1600" dirty="0"/>
              <a:t>Frequência você fará a atividade - uma vez por dia, três vezes por semana, duas vezes por mês? - </a:t>
            </a:r>
            <a:r>
              <a:rPr lang="pt-PT" sz="1600" b="1" dirty="0"/>
              <a:t>Seja ativo todos os dias!</a:t>
            </a:r>
            <a:endParaRPr b="1" dirty="0"/>
          </a:p>
          <a:p>
            <a:pPr marL="457200" lvl="0" indent="-381000" algn="l" rtl="0">
              <a:spcBef>
                <a:spcPts val="600"/>
              </a:spcBef>
              <a:spcAft>
                <a:spcPts val="0"/>
              </a:spcAft>
              <a:buClr>
                <a:srgbClr val="FF0000"/>
              </a:buClr>
              <a:buSzPts val="2400"/>
              <a:buNone/>
            </a:pPr>
            <a:r>
              <a:rPr lang="en-US" sz="2000" b="1" dirty="0">
                <a:solidFill>
                  <a:srgbClr val="FF0000"/>
                </a:solidFill>
              </a:rPr>
              <a:t>I</a:t>
            </a:r>
            <a:r>
              <a:rPr lang="en-US" sz="2000" b="1" dirty="0"/>
              <a:t> – </a:t>
            </a:r>
            <a:r>
              <a:rPr lang="en-US" sz="2000" b="1" dirty="0" err="1"/>
              <a:t>Intensidade</a:t>
            </a:r>
            <a:r>
              <a:rPr lang="en-US" sz="2000" b="1" dirty="0"/>
              <a:t> </a:t>
            </a:r>
            <a:endParaRPr sz="2000" b="1" dirty="0"/>
          </a:p>
          <a:p>
            <a:pPr marL="457200" lvl="0" indent="-152400" algn="l" rtl="0">
              <a:spcBef>
                <a:spcPts val="0"/>
              </a:spcBef>
              <a:spcAft>
                <a:spcPts val="0"/>
              </a:spcAft>
              <a:buClr>
                <a:schemeClr val="dk1"/>
              </a:buClr>
              <a:buSzPts val="2400"/>
              <a:buChar char="▸"/>
            </a:pPr>
            <a:r>
              <a:rPr lang="pt-PT" sz="1600" dirty="0"/>
              <a:t>Quanta energia é necessária — atividade leve versus atividade vigorosa? - </a:t>
            </a:r>
            <a:r>
              <a:rPr lang="pt-PT" sz="1600" b="1" dirty="0"/>
              <a:t>Combinação de atividade física moderada e vigorosa!</a:t>
            </a:r>
          </a:p>
          <a:p>
            <a:pPr marL="457200" lvl="0" indent="-152400" algn="l" rtl="0">
              <a:spcBef>
                <a:spcPts val="0"/>
              </a:spcBef>
              <a:spcAft>
                <a:spcPts val="0"/>
              </a:spcAft>
              <a:buClr>
                <a:schemeClr val="dk1"/>
              </a:buClr>
              <a:buSzPts val="2400"/>
              <a:buChar char="▸"/>
            </a:pPr>
            <a:r>
              <a:rPr lang="pt-PT" sz="1600" dirty="0"/>
              <a:t>atividades de intensidade moderada aumentam sua frequência cardíaca e fazem você respirar mais rápido e sentir-se mais aquecido (quando você ainda pode falar, mas não cantar!)</a:t>
            </a:r>
          </a:p>
          <a:p>
            <a:pPr marL="457200" lvl="0" indent="-152400" algn="l" rtl="0">
              <a:spcBef>
                <a:spcPts val="0"/>
              </a:spcBef>
              <a:spcAft>
                <a:spcPts val="0"/>
              </a:spcAft>
              <a:buClr>
                <a:schemeClr val="dk1"/>
              </a:buClr>
              <a:buSzPts val="2400"/>
              <a:buChar char="▸"/>
            </a:pPr>
            <a:r>
              <a:rPr lang="pt-PT" sz="1600" dirty="0"/>
              <a:t>atividades de intensidade vigorosa aumentam sua frequência cardíaca, fazem você respirar mais rápido, você se sente mais quente (você não consegue dizer mais do que algumas palavras sem parar para respirar!)</a:t>
            </a:r>
          </a:p>
          <a:p>
            <a:pPr marL="457200" lvl="0" indent="-381000" algn="l" rtl="0">
              <a:spcBef>
                <a:spcPts val="600"/>
              </a:spcBef>
              <a:spcAft>
                <a:spcPts val="0"/>
              </a:spcAft>
              <a:buClr>
                <a:schemeClr val="dk1"/>
              </a:buClr>
              <a:buSzPts val="2400"/>
              <a:buNone/>
            </a:pPr>
            <a:r>
              <a:rPr lang="en-US" sz="1600" b="1" dirty="0"/>
              <a:t>		</a:t>
            </a:r>
            <a:r>
              <a:rPr lang="en-US" sz="1200" b="1" dirty="0"/>
              <a:t>&lt;3 MET      		low		&lt;</a:t>
            </a:r>
            <a:r>
              <a:rPr lang="en-US" sz="1200" b="1" i="1" dirty="0"/>
              <a:t> 3,5 kcal/min </a:t>
            </a:r>
            <a:endParaRPr sz="1200" b="1" dirty="0"/>
          </a:p>
          <a:p>
            <a:pPr marL="457200" lvl="0" indent="-381000" algn="l" rtl="0">
              <a:spcBef>
                <a:spcPts val="600"/>
              </a:spcBef>
              <a:spcAft>
                <a:spcPts val="0"/>
              </a:spcAft>
              <a:buClr>
                <a:schemeClr val="dk1"/>
              </a:buClr>
              <a:buSzPts val="2400"/>
              <a:buNone/>
            </a:pPr>
            <a:r>
              <a:rPr lang="en-US" sz="1200" b="1" dirty="0"/>
              <a:t>		3 – 6 MET		</a:t>
            </a:r>
            <a:r>
              <a:rPr lang="en-US" sz="1200" b="1" i="1" dirty="0">
                <a:solidFill>
                  <a:srgbClr val="FF0000"/>
                </a:solidFill>
              </a:rPr>
              <a:t>moderate	</a:t>
            </a:r>
            <a:r>
              <a:rPr lang="en-US" sz="1200" b="1" dirty="0"/>
              <a:t>	</a:t>
            </a:r>
            <a:r>
              <a:rPr lang="en-US" sz="1200" b="1" i="1" dirty="0"/>
              <a:t>3.5 to 7 kcal/min </a:t>
            </a:r>
            <a:endParaRPr sz="1200" b="1" dirty="0"/>
          </a:p>
          <a:p>
            <a:pPr marL="457200" lvl="0" indent="-381000" algn="l" rtl="0">
              <a:spcBef>
                <a:spcPts val="600"/>
              </a:spcBef>
              <a:spcAft>
                <a:spcPts val="0"/>
              </a:spcAft>
              <a:buClr>
                <a:schemeClr val="dk1"/>
              </a:buClr>
              <a:buSzPts val="2400"/>
              <a:buNone/>
            </a:pPr>
            <a:r>
              <a:rPr lang="en-US" sz="1200" b="1" dirty="0"/>
              <a:t>		&gt; 6 MET		vigorous 		&gt;</a:t>
            </a:r>
            <a:r>
              <a:rPr lang="en-US" sz="1200" b="1" i="1" dirty="0"/>
              <a:t> 7 kcal/min </a:t>
            </a:r>
            <a:endParaRPr sz="1200" b="1" dirty="0"/>
          </a:p>
          <a:p>
            <a:pPr marL="457200" lvl="0" indent="0" algn="l" rtl="0">
              <a:spcBef>
                <a:spcPts val="0"/>
              </a:spcBef>
              <a:spcAft>
                <a:spcPts val="0"/>
              </a:spcAft>
              <a:buClr>
                <a:schemeClr val="dk1"/>
              </a:buClr>
              <a:buSzPts val="2400"/>
              <a:buNone/>
            </a:pPr>
            <a:endParaRPr sz="1600" i="1" dirty="0"/>
          </a:p>
          <a:p>
            <a:pPr marL="457200" lvl="0" indent="-381000" algn="l" rtl="0">
              <a:spcBef>
                <a:spcPts val="600"/>
              </a:spcBef>
              <a:spcAft>
                <a:spcPts val="0"/>
              </a:spcAft>
              <a:buClr>
                <a:schemeClr val="dk1"/>
              </a:buClr>
              <a:buSzPts val="2400"/>
              <a:buNone/>
            </a:pPr>
            <a:endParaRPr sz="1600" i="1" dirty="0"/>
          </a:p>
          <a:p>
            <a:pPr marL="457200" lvl="0" indent="-228600" algn="l" rtl="0">
              <a:spcBef>
                <a:spcPts val="600"/>
              </a:spcBef>
              <a:spcAft>
                <a:spcPts val="0"/>
              </a:spcAft>
              <a:buClr>
                <a:schemeClr val="dk1"/>
              </a:buClr>
              <a:buSzPts val="2400"/>
              <a:buNone/>
            </a:pPr>
            <a:endParaRPr sz="1800" b="1" dirty="0"/>
          </a:p>
          <a:p>
            <a:pPr marL="457200" lvl="0" indent="-381000" algn="l" rtl="0">
              <a:spcBef>
                <a:spcPts val="600"/>
              </a:spcBef>
              <a:spcAft>
                <a:spcPts val="0"/>
              </a:spcAft>
              <a:buClr>
                <a:schemeClr val="dk1"/>
              </a:buClr>
              <a:buSzPts val="2400"/>
              <a:buNone/>
            </a:pPr>
            <a:endParaRPr sz="1800" b="1" dirty="0"/>
          </a:p>
          <a:p>
            <a:pPr marL="457200" lvl="0" indent="-228600" algn="l" rtl="0">
              <a:spcBef>
                <a:spcPts val="600"/>
              </a:spcBef>
              <a:spcAft>
                <a:spcPts val="0"/>
              </a:spcAft>
              <a:buClr>
                <a:schemeClr val="dk1"/>
              </a:buClr>
              <a:buSzPts val="2400"/>
              <a:buFont typeface="Noto Sans Symbols"/>
              <a:buNone/>
            </a:pPr>
            <a:endParaRPr sz="2800" b="1" i="1" dirty="0"/>
          </a:p>
          <a:p>
            <a:pPr marL="457200" lvl="0" indent="-381000" algn="l" rtl="0">
              <a:spcBef>
                <a:spcPts val="600"/>
              </a:spcBef>
              <a:spcAft>
                <a:spcPts val="0"/>
              </a:spcAft>
              <a:buClr>
                <a:schemeClr val="dk1"/>
              </a:buClr>
              <a:buSzPts val="2400"/>
              <a:buNone/>
            </a:pPr>
            <a:endParaRPr sz="1800" b="1" dirty="0"/>
          </a:p>
          <a:p>
            <a:pPr marL="457200" lvl="0" indent="-228600" algn="l" rtl="0">
              <a:spcBef>
                <a:spcPts val="600"/>
              </a:spcBef>
              <a:spcAft>
                <a:spcPts val="0"/>
              </a:spcAft>
              <a:buClr>
                <a:schemeClr val="dk1"/>
              </a:buClr>
              <a:buSzPts val="2400"/>
              <a:buFont typeface="Noto Sans Symbols"/>
              <a:buNone/>
            </a:pPr>
            <a:endParaRPr sz="2800" b="1" dirty="0"/>
          </a:p>
          <a:p>
            <a:pPr marL="457200" lvl="0" indent="-381000" algn="l" rtl="0">
              <a:spcBef>
                <a:spcPts val="600"/>
              </a:spcBef>
              <a:spcAft>
                <a:spcPts val="0"/>
              </a:spcAft>
              <a:buClr>
                <a:schemeClr val="dk1"/>
              </a:buClr>
              <a:buSzPts val="2400"/>
              <a:buNone/>
            </a:pPr>
            <a:endParaRPr sz="2800" b="1" dirty="0"/>
          </a:p>
          <a:p>
            <a:pPr marL="457200" lvl="0" indent="-381000" algn="l" rtl="0">
              <a:spcBef>
                <a:spcPts val="600"/>
              </a:spcBef>
              <a:spcAft>
                <a:spcPts val="0"/>
              </a:spcAft>
              <a:buClr>
                <a:schemeClr val="dk1"/>
              </a:buClr>
              <a:buSzPts val="2400"/>
              <a:buNone/>
            </a:pPr>
            <a:endParaRPr dirty="0"/>
          </a:p>
        </p:txBody>
      </p:sp>
      <p:grpSp>
        <p:nvGrpSpPr>
          <p:cNvPr id="266" name="Google Shape;266;p14"/>
          <p:cNvGrpSpPr/>
          <p:nvPr/>
        </p:nvGrpSpPr>
        <p:grpSpPr>
          <a:xfrm>
            <a:off x="8458200" y="304800"/>
            <a:ext cx="361474" cy="636193"/>
            <a:chOff x="4276825" y="487236"/>
            <a:chExt cx="317500" cy="419100"/>
          </a:xfrm>
        </p:grpSpPr>
        <p:sp>
          <p:nvSpPr>
            <p:cNvPr id="267" name="Google Shape;267;p14"/>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68" name="Google Shape;268;p14"/>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5"/>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r>
              <a:rPr lang="en-US" dirty="0" err="1"/>
              <a:t>Exemplos</a:t>
            </a:r>
            <a:endParaRPr dirty="0"/>
          </a:p>
        </p:txBody>
      </p:sp>
      <p:sp>
        <p:nvSpPr>
          <p:cNvPr id="274" name="Google Shape;274;p15"/>
          <p:cNvSpPr txBox="1">
            <a:spLocks noGrp="1"/>
          </p:cNvSpPr>
          <p:nvPr>
            <p:ph type="body" idx="1"/>
          </p:nvPr>
        </p:nvSpPr>
        <p:spPr>
          <a:xfrm>
            <a:off x="614975" y="2273567"/>
            <a:ext cx="6757800" cy="3768800"/>
          </a:xfrm>
          <a:prstGeom prst="rect">
            <a:avLst/>
          </a:prstGeom>
          <a:noFill/>
          <a:ln>
            <a:noFill/>
          </a:ln>
        </p:spPr>
        <p:txBody>
          <a:bodyPr spcFirstLastPara="1" wrap="square" lIns="0" tIns="0" rIns="0" bIns="0" anchor="t" anchorCtr="0">
            <a:noAutofit/>
          </a:bodyPr>
          <a:lstStyle/>
          <a:p>
            <a:pPr marL="457200" lvl="0" indent="-228600" algn="l" rtl="0">
              <a:spcBef>
                <a:spcPts val="600"/>
              </a:spcBef>
              <a:spcAft>
                <a:spcPts val="0"/>
              </a:spcAft>
              <a:buClr>
                <a:schemeClr val="dk1"/>
              </a:buClr>
              <a:buSzPts val="2400"/>
              <a:buNone/>
            </a:pPr>
            <a:endParaRPr/>
          </a:p>
        </p:txBody>
      </p:sp>
      <p:pic>
        <p:nvPicPr>
          <p:cNvPr id="275" name="Google Shape;275;p15"/>
          <p:cNvPicPr preferRelativeResize="0"/>
          <p:nvPr/>
        </p:nvPicPr>
        <p:blipFill rotWithShape="1">
          <a:blip r:embed="rId3">
            <a:alphaModFix/>
          </a:blip>
          <a:srcRect/>
          <a:stretch/>
        </p:blipFill>
        <p:spPr>
          <a:xfrm>
            <a:off x="381000" y="1905000"/>
            <a:ext cx="8534400" cy="4431200"/>
          </a:xfrm>
          <a:prstGeom prst="rect">
            <a:avLst/>
          </a:prstGeom>
          <a:noFill/>
          <a:ln>
            <a:noFill/>
          </a:ln>
        </p:spPr>
      </p:pic>
      <p:grpSp>
        <p:nvGrpSpPr>
          <p:cNvPr id="276" name="Google Shape;276;p15"/>
          <p:cNvGrpSpPr/>
          <p:nvPr/>
        </p:nvGrpSpPr>
        <p:grpSpPr>
          <a:xfrm>
            <a:off x="8458200" y="304800"/>
            <a:ext cx="361474" cy="636193"/>
            <a:chOff x="4276825" y="487236"/>
            <a:chExt cx="317500" cy="419100"/>
          </a:xfrm>
        </p:grpSpPr>
        <p:sp>
          <p:nvSpPr>
            <p:cNvPr id="277" name="Google Shape;277;p15"/>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78" name="Google Shape;278;p15"/>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6"/>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r>
              <a:rPr lang="en-US" b="1" dirty="0" err="1"/>
              <a:t>Cálculo-Custo</a:t>
            </a:r>
            <a:r>
              <a:rPr lang="en-US" b="1" dirty="0"/>
              <a:t> </a:t>
            </a:r>
            <a:r>
              <a:rPr lang="en-US" b="1" dirty="0" err="1"/>
              <a:t>Calórico</a:t>
            </a:r>
            <a:r>
              <a:rPr lang="en-US" b="1" dirty="0"/>
              <a:t> do </a:t>
            </a:r>
            <a:r>
              <a:rPr lang="en-US" b="1" dirty="0" err="1"/>
              <a:t>Exercício</a:t>
            </a:r>
            <a:endParaRPr dirty="0"/>
          </a:p>
        </p:txBody>
      </p:sp>
      <p:sp>
        <p:nvSpPr>
          <p:cNvPr id="284" name="Google Shape;284;p16"/>
          <p:cNvSpPr txBox="1">
            <a:spLocks noGrp="1"/>
          </p:cNvSpPr>
          <p:nvPr>
            <p:ph type="body" idx="1"/>
          </p:nvPr>
        </p:nvSpPr>
        <p:spPr>
          <a:xfrm>
            <a:off x="614975" y="2273567"/>
            <a:ext cx="6757800" cy="3768800"/>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Clr>
                <a:schemeClr val="dk1"/>
              </a:buClr>
              <a:buSzPts val="2400"/>
              <a:buFont typeface="Arial"/>
              <a:buNone/>
            </a:pPr>
            <a:r>
              <a:rPr lang="en-US" sz="2000" b="1" dirty="0"/>
              <a:t>MET x 3.5 x body weight in Kg/200 = kcal/min</a:t>
            </a:r>
            <a:endParaRPr dirty="0"/>
          </a:p>
          <a:p>
            <a:pPr marL="457200" lvl="0" indent="-381000" algn="l" rtl="0">
              <a:spcBef>
                <a:spcPts val="600"/>
              </a:spcBef>
              <a:spcAft>
                <a:spcPts val="0"/>
              </a:spcAft>
              <a:buClr>
                <a:schemeClr val="dk1"/>
              </a:buClr>
              <a:buSzPts val="2400"/>
              <a:buFont typeface="Arial"/>
              <a:buNone/>
            </a:pPr>
            <a:endParaRPr sz="2000" b="1" dirty="0"/>
          </a:p>
          <a:p>
            <a:pPr marL="457200" lvl="0" indent="-381000" algn="l" rtl="0">
              <a:spcBef>
                <a:spcPts val="600"/>
              </a:spcBef>
              <a:spcAft>
                <a:spcPts val="0"/>
              </a:spcAft>
              <a:buClr>
                <a:schemeClr val="dk1"/>
              </a:buClr>
              <a:buSzPts val="2400"/>
              <a:buFont typeface="Arial"/>
              <a:buNone/>
            </a:pPr>
            <a:r>
              <a:rPr lang="en-US" sz="2000" dirty="0" err="1"/>
              <a:t>Exemplo</a:t>
            </a:r>
            <a:r>
              <a:rPr lang="en-US" sz="2000" dirty="0"/>
              <a:t>: Peso corporal de 60 kg </a:t>
            </a:r>
            <a:r>
              <a:rPr lang="en-US" sz="2000" dirty="0" err="1"/>
              <a:t>exercita</a:t>
            </a:r>
            <a:r>
              <a:rPr lang="en-US" sz="2000" dirty="0"/>
              <a:t> a 7 MET </a:t>
            </a:r>
            <a:r>
              <a:rPr lang="en-US" sz="2000" dirty="0" err="1"/>
              <a:t>na</a:t>
            </a:r>
            <a:r>
              <a:rPr lang="en-US" sz="2000" dirty="0"/>
              <a:t> </a:t>
            </a:r>
            <a:r>
              <a:rPr lang="en-US" sz="2000" dirty="0" err="1"/>
              <a:t>esterira</a:t>
            </a:r>
            <a:r>
              <a:rPr lang="en-US" sz="2000" dirty="0"/>
              <a:t>. </a:t>
            </a:r>
            <a:r>
              <a:rPr lang="pt-PT" sz="2000" dirty="0"/>
              <a:t>Quantas calorias ele gastará por 30 minutos?</a:t>
            </a:r>
          </a:p>
          <a:p>
            <a:pPr marL="457200" lvl="0" indent="-381000" algn="l" rtl="0">
              <a:spcBef>
                <a:spcPts val="600"/>
              </a:spcBef>
              <a:spcAft>
                <a:spcPts val="0"/>
              </a:spcAft>
              <a:buClr>
                <a:schemeClr val="dk1"/>
              </a:buClr>
              <a:buSzPts val="2400"/>
              <a:buFont typeface="Arial"/>
              <a:buNone/>
            </a:pPr>
            <a:endParaRPr sz="2000" b="1" dirty="0"/>
          </a:p>
          <a:p>
            <a:pPr marL="457200" lvl="0" indent="-381000" algn="l" rtl="0">
              <a:spcBef>
                <a:spcPts val="600"/>
              </a:spcBef>
              <a:spcAft>
                <a:spcPts val="0"/>
              </a:spcAft>
              <a:buClr>
                <a:schemeClr val="dk1"/>
              </a:buClr>
              <a:buSzPts val="2400"/>
              <a:buFont typeface="Arial"/>
              <a:buNone/>
            </a:pPr>
            <a:r>
              <a:rPr lang="en-US" sz="2000" dirty="0"/>
              <a:t>7 x 3.5 x 60/200 =  7.35 or 7 kcal/min x 30</a:t>
            </a:r>
            <a:endParaRPr dirty="0"/>
          </a:p>
          <a:p>
            <a:pPr marL="457200" lvl="0" indent="-381000" algn="l" rtl="0">
              <a:spcBef>
                <a:spcPts val="600"/>
              </a:spcBef>
              <a:spcAft>
                <a:spcPts val="0"/>
              </a:spcAft>
              <a:buClr>
                <a:schemeClr val="dk1"/>
              </a:buClr>
              <a:buSzPts val="2400"/>
              <a:buFont typeface="Arial"/>
              <a:buNone/>
            </a:pPr>
            <a:r>
              <a:rPr lang="pt-PT" sz="2000" i="1" dirty="0"/>
              <a:t>Custo calórico por 30 min de exercício = 210 kcal</a:t>
            </a:r>
            <a:endParaRPr i="1" dirty="0"/>
          </a:p>
        </p:txBody>
      </p:sp>
      <p:sp>
        <p:nvSpPr>
          <p:cNvPr id="285" name="Google Shape;285;p16"/>
          <p:cNvSpPr txBox="1"/>
          <p:nvPr/>
        </p:nvSpPr>
        <p:spPr>
          <a:xfrm>
            <a:off x="3733800" y="6019800"/>
            <a:ext cx="5668963"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dk1"/>
                </a:solidFill>
                <a:latin typeface="Calibri"/>
                <a:ea typeface="Calibri"/>
                <a:cs typeface="Calibri"/>
                <a:sym typeface="Calibri"/>
              </a:rPr>
              <a:t>Balady GJ, Cardiology Clinics, Vol 19, No.3  Aug 2001</a:t>
            </a:r>
            <a:endParaRPr/>
          </a:p>
        </p:txBody>
      </p:sp>
      <p:grpSp>
        <p:nvGrpSpPr>
          <p:cNvPr id="286" name="Google Shape;286;p16"/>
          <p:cNvGrpSpPr/>
          <p:nvPr/>
        </p:nvGrpSpPr>
        <p:grpSpPr>
          <a:xfrm>
            <a:off x="8458200" y="354407"/>
            <a:ext cx="361474" cy="636193"/>
            <a:chOff x="4276825" y="487236"/>
            <a:chExt cx="317500" cy="419100"/>
          </a:xfrm>
        </p:grpSpPr>
        <p:sp>
          <p:nvSpPr>
            <p:cNvPr id="287" name="Google Shape;287;p16"/>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88" name="Google Shape;288;p16"/>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7"/>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r>
              <a:rPr lang="en-US" dirty="0"/>
              <a:t>FITT</a:t>
            </a:r>
            <a:endParaRPr dirty="0"/>
          </a:p>
        </p:txBody>
      </p:sp>
      <p:sp>
        <p:nvSpPr>
          <p:cNvPr id="294" name="Google Shape;294;p17"/>
          <p:cNvSpPr txBox="1">
            <a:spLocks noGrp="1"/>
          </p:cNvSpPr>
          <p:nvPr>
            <p:ph type="body" idx="1"/>
          </p:nvPr>
        </p:nvSpPr>
        <p:spPr>
          <a:xfrm>
            <a:off x="381000" y="1905000"/>
            <a:ext cx="7696200" cy="4419600"/>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Clr>
                <a:srgbClr val="C00000"/>
              </a:buClr>
              <a:buSzPts val="2400"/>
              <a:buNone/>
            </a:pPr>
            <a:r>
              <a:rPr lang="en-US" sz="3600" b="1" dirty="0">
                <a:solidFill>
                  <a:srgbClr val="C00000"/>
                </a:solidFill>
              </a:rPr>
              <a:t>T</a:t>
            </a:r>
            <a:r>
              <a:rPr lang="en-US" sz="3600" b="1" dirty="0"/>
              <a:t> </a:t>
            </a:r>
            <a:r>
              <a:rPr lang="en-US" sz="2000" b="1" dirty="0"/>
              <a:t>Tempo</a:t>
            </a:r>
            <a:endParaRPr dirty="0"/>
          </a:p>
          <a:p>
            <a:pPr marL="457200" lvl="0" indent="-381000" algn="l" rtl="0">
              <a:spcBef>
                <a:spcPts val="600"/>
              </a:spcBef>
              <a:spcAft>
                <a:spcPts val="0"/>
              </a:spcAft>
              <a:buClr>
                <a:schemeClr val="dk1"/>
              </a:buClr>
              <a:buSzPts val="2400"/>
              <a:buChar char="▸"/>
            </a:pPr>
            <a:r>
              <a:rPr lang="pt-PT" sz="1600" dirty="0"/>
              <a:t>Quanto tempo leva a sessão de exercícios - 20 minutos, 1 hora, 30 minutos divididos em duas sessões em um dia? - procure uma média de pelo menos 60 minutos de atividade física de intensidade moderada ou vigorosa por dia durante a semana</a:t>
            </a:r>
          </a:p>
          <a:p>
            <a:pPr marL="457200" lvl="0" indent="-381000" algn="l" rtl="0">
              <a:spcBef>
                <a:spcPts val="600"/>
              </a:spcBef>
              <a:spcAft>
                <a:spcPts val="0"/>
              </a:spcAft>
              <a:buClr>
                <a:srgbClr val="C00000"/>
              </a:buClr>
              <a:buSzPts val="2400"/>
              <a:buNone/>
            </a:pPr>
            <a:r>
              <a:rPr lang="en-US" sz="3600" b="1" dirty="0">
                <a:solidFill>
                  <a:srgbClr val="C00000"/>
                </a:solidFill>
              </a:rPr>
              <a:t>T</a:t>
            </a:r>
            <a:r>
              <a:rPr lang="en-US" sz="3600" b="1" dirty="0"/>
              <a:t> </a:t>
            </a:r>
            <a:r>
              <a:rPr lang="en-US" sz="2000" b="1" dirty="0"/>
              <a:t>Tipo</a:t>
            </a:r>
            <a:endParaRPr dirty="0"/>
          </a:p>
          <a:p>
            <a:pPr marL="457200" lvl="0" indent="-381000" algn="l" rtl="0">
              <a:spcBef>
                <a:spcPts val="600"/>
              </a:spcBef>
              <a:spcAft>
                <a:spcPts val="0"/>
              </a:spcAft>
              <a:buClr>
                <a:schemeClr val="dk1"/>
              </a:buClr>
              <a:buSzPts val="2400"/>
              <a:buChar char="▸"/>
            </a:pPr>
            <a:r>
              <a:rPr lang="en-US" sz="1600" dirty="0" err="1"/>
              <a:t>Crianças</a:t>
            </a:r>
            <a:r>
              <a:rPr lang="en-US" sz="1600" dirty="0"/>
              <a:t> e </a:t>
            </a:r>
            <a:r>
              <a:rPr lang="en-US" sz="1600" dirty="0" err="1"/>
              <a:t>jovens</a:t>
            </a:r>
            <a:r>
              <a:rPr lang="en-US" sz="1600" dirty="0"/>
              <a:t> </a:t>
            </a:r>
            <a:r>
              <a:rPr lang="en-US" sz="1600" dirty="0" err="1"/>
              <a:t>precisam</a:t>
            </a:r>
            <a:r>
              <a:rPr lang="en-US" sz="1600" dirty="0"/>
              <a:t> </a:t>
            </a:r>
            <a:r>
              <a:rPr lang="en-US" sz="1600" dirty="0" err="1"/>
              <a:t>fazer</a:t>
            </a:r>
            <a:r>
              <a:rPr lang="en-US" sz="1600" dirty="0"/>
              <a:t> 2 </a:t>
            </a:r>
            <a:r>
              <a:rPr lang="en-US" sz="1600" dirty="0" err="1"/>
              <a:t>tipos</a:t>
            </a:r>
            <a:r>
              <a:rPr lang="en-US" sz="1600" dirty="0"/>
              <a:t> de </a:t>
            </a:r>
            <a:r>
              <a:rPr lang="en-US" sz="1600" dirty="0" err="1"/>
              <a:t>atividade</a:t>
            </a:r>
            <a:r>
              <a:rPr lang="en-US" sz="1600" dirty="0"/>
              <a:t> </a:t>
            </a:r>
            <a:r>
              <a:rPr lang="en-US" sz="1600" dirty="0" err="1"/>
              <a:t>física</a:t>
            </a:r>
            <a:r>
              <a:rPr lang="en-US" sz="1600" dirty="0"/>
              <a:t> por </a:t>
            </a:r>
            <a:r>
              <a:rPr lang="en-US" sz="1600" dirty="0" err="1"/>
              <a:t>semana</a:t>
            </a:r>
            <a:r>
              <a:rPr lang="en-US" sz="1600" dirty="0"/>
              <a:t>:</a:t>
            </a:r>
            <a:endParaRPr dirty="0"/>
          </a:p>
          <a:p>
            <a:pPr marL="457200" lvl="0" indent="-381000" algn="l" rtl="0">
              <a:spcBef>
                <a:spcPts val="600"/>
              </a:spcBef>
              <a:spcAft>
                <a:spcPts val="0"/>
              </a:spcAft>
              <a:buClr>
                <a:schemeClr val="dk1"/>
              </a:buClr>
              <a:buSzPts val="2400"/>
              <a:buFont typeface="Noto Sans Symbols"/>
              <a:buChar char="✔"/>
            </a:pPr>
            <a:r>
              <a:rPr lang="pt-PT" sz="1600" dirty="0"/>
              <a:t>Aeróbico</a:t>
            </a:r>
          </a:p>
          <a:p>
            <a:pPr marL="457200" lvl="0" indent="-381000" algn="l" rtl="0">
              <a:spcBef>
                <a:spcPts val="600"/>
              </a:spcBef>
              <a:spcAft>
                <a:spcPts val="0"/>
              </a:spcAft>
              <a:buClr>
                <a:schemeClr val="dk1"/>
              </a:buClr>
              <a:buSzPts val="2400"/>
              <a:buFont typeface="Noto Sans Symbols"/>
              <a:buChar char="✔"/>
            </a:pPr>
            <a:r>
              <a:rPr lang="pt-PT" sz="1600" dirty="0"/>
              <a:t>Exercícios para fortalecer os músculos e ossos</a:t>
            </a:r>
            <a:endParaRPr sz="1600" dirty="0"/>
          </a:p>
          <a:p>
            <a:pPr marL="457200" lvl="0" indent="-381000" algn="l" rtl="0">
              <a:spcBef>
                <a:spcPts val="600"/>
              </a:spcBef>
              <a:spcAft>
                <a:spcPts val="0"/>
              </a:spcAft>
              <a:buClr>
                <a:schemeClr val="dk1"/>
              </a:buClr>
              <a:buSzPts val="2400"/>
              <a:buFont typeface="Noto Sans Symbols"/>
              <a:buChar char="✔"/>
            </a:pPr>
            <a:endParaRPr sz="1600" i="1" dirty="0"/>
          </a:p>
          <a:p>
            <a:pPr marL="457200" lvl="0" indent="-381000" algn="l" rtl="0">
              <a:spcBef>
                <a:spcPts val="600"/>
              </a:spcBef>
              <a:spcAft>
                <a:spcPts val="0"/>
              </a:spcAft>
              <a:buClr>
                <a:schemeClr val="dk1"/>
              </a:buClr>
              <a:buSzPts val="2400"/>
              <a:buNone/>
            </a:pPr>
            <a:endParaRPr sz="1600" i="1" dirty="0"/>
          </a:p>
          <a:p>
            <a:pPr marL="457200" lvl="0" indent="-228600" algn="l" rtl="0">
              <a:spcBef>
                <a:spcPts val="600"/>
              </a:spcBef>
              <a:spcAft>
                <a:spcPts val="0"/>
              </a:spcAft>
              <a:buClr>
                <a:schemeClr val="dk1"/>
              </a:buClr>
              <a:buSzPts val="2400"/>
              <a:buNone/>
            </a:pPr>
            <a:endParaRPr sz="1800" b="1" dirty="0"/>
          </a:p>
          <a:p>
            <a:pPr marL="457200" lvl="0" indent="-381000" algn="l" rtl="0">
              <a:spcBef>
                <a:spcPts val="600"/>
              </a:spcBef>
              <a:spcAft>
                <a:spcPts val="0"/>
              </a:spcAft>
              <a:buClr>
                <a:schemeClr val="dk1"/>
              </a:buClr>
              <a:buSzPts val="2400"/>
              <a:buNone/>
            </a:pPr>
            <a:endParaRPr sz="1800" b="1" dirty="0"/>
          </a:p>
          <a:p>
            <a:pPr marL="457200" lvl="0" indent="-228600" algn="l" rtl="0">
              <a:spcBef>
                <a:spcPts val="600"/>
              </a:spcBef>
              <a:spcAft>
                <a:spcPts val="0"/>
              </a:spcAft>
              <a:buClr>
                <a:schemeClr val="dk1"/>
              </a:buClr>
              <a:buSzPts val="2400"/>
              <a:buFont typeface="Noto Sans Symbols"/>
              <a:buNone/>
            </a:pPr>
            <a:endParaRPr sz="2800" b="1" i="1" dirty="0"/>
          </a:p>
          <a:p>
            <a:pPr marL="457200" lvl="0" indent="-381000" algn="l" rtl="0">
              <a:spcBef>
                <a:spcPts val="600"/>
              </a:spcBef>
              <a:spcAft>
                <a:spcPts val="0"/>
              </a:spcAft>
              <a:buClr>
                <a:schemeClr val="dk1"/>
              </a:buClr>
              <a:buSzPts val="2400"/>
              <a:buNone/>
            </a:pPr>
            <a:endParaRPr sz="1800" b="1" dirty="0"/>
          </a:p>
          <a:p>
            <a:pPr marL="457200" lvl="0" indent="-228600" algn="l" rtl="0">
              <a:spcBef>
                <a:spcPts val="600"/>
              </a:spcBef>
              <a:spcAft>
                <a:spcPts val="0"/>
              </a:spcAft>
              <a:buClr>
                <a:schemeClr val="dk1"/>
              </a:buClr>
              <a:buSzPts val="2400"/>
              <a:buFont typeface="Noto Sans Symbols"/>
              <a:buNone/>
            </a:pPr>
            <a:endParaRPr sz="2800" b="1" dirty="0"/>
          </a:p>
          <a:p>
            <a:pPr marL="457200" lvl="0" indent="-381000" algn="l" rtl="0">
              <a:spcBef>
                <a:spcPts val="600"/>
              </a:spcBef>
              <a:spcAft>
                <a:spcPts val="0"/>
              </a:spcAft>
              <a:buClr>
                <a:schemeClr val="dk1"/>
              </a:buClr>
              <a:buSzPts val="2400"/>
              <a:buNone/>
            </a:pPr>
            <a:endParaRPr sz="2800" b="1" dirty="0"/>
          </a:p>
          <a:p>
            <a:pPr marL="457200" lvl="0" indent="-381000" algn="l" rtl="0">
              <a:spcBef>
                <a:spcPts val="600"/>
              </a:spcBef>
              <a:spcAft>
                <a:spcPts val="0"/>
              </a:spcAft>
              <a:buClr>
                <a:schemeClr val="dk1"/>
              </a:buClr>
              <a:buSzPts val="2400"/>
              <a:buNone/>
            </a:pPr>
            <a:endParaRPr dirty="0"/>
          </a:p>
        </p:txBody>
      </p:sp>
      <p:grpSp>
        <p:nvGrpSpPr>
          <p:cNvPr id="295" name="Google Shape;295;p17"/>
          <p:cNvGrpSpPr/>
          <p:nvPr/>
        </p:nvGrpSpPr>
        <p:grpSpPr>
          <a:xfrm>
            <a:off x="8458200" y="304800"/>
            <a:ext cx="361474" cy="636193"/>
            <a:chOff x="4276825" y="487236"/>
            <a:chExt cx="317500" cy="419100"/>
          </a:xfrm>
        </p:grpSpPr>
        <p:sp>
          <p:nvSpPr>
            <p:cNvPr id="296" name="Google Shape;296;p17"/>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97" name="Google Shape;297;p17"/>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8"/>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FF0000"/>
              </a:buClr>
              <a:buSzPts val="3000"/>
              <a:buFont typeface="Calibri"/>
              <a:buNone/>
            </a:pPr>
            <a:r>
              <a:rPr lang="en-US" dirty="0" err="1">
                <a:solidFill>
                  <a:srgbClr val="FF0000"/>
                </a:solidFill>
              </a:rPr>
              <a:t>T</a:t>
            </a:r>
            <a:r>
              <a:rPr lang="en-US" dirty="0" err="1">
                <a:solidFill>
                  <a:schemeClr val="tx1"/>
                </a:solidFill>
              </a:rPr>
              <a:t>ipos</a:t>
            </a:r>
            <a:r>
              <a:rPr lang="en-US" dirty="0">
                <a:solidFill>
                  <a:schemeClr val="tx1"/>
                </a:solidFill>
              </a:rPr>
              <a:t> de atividades </a:t>
            </a:r>
            <a:r>
              <a:rPr lang="en-US" dirty="0" err="1">
                <a:solidFill>
                  <a:schemeClr val="tx1"/>
                </a:solidFill>
              </a:rPr>
              <a:t>físicas</a:t>
            </a:r>
            <a:endParaRPr dirty="0">
              <a:solidFill>
                <a:schemeClr val="tx1"/>
              </a:solidFill>
            </a:endParaRPr>
          </a:p>
        </p:txBody>
      </p:sp>
      <p:sp>
        <p:nvSpPr>
          <p:cNvPr id="303" name="Google Shape;303;p18"/>
          <p:cNvSpPr txBox="1">
            <a:spLocks noGrp="1"/>
          </p:cNvSpPr>
          <p:nvPr>
            <p:ph type="body" idx="1"/>
          </p:nvPr>
        </p:nvSpPr>
        <p:spPr>
          <a:xfrm>
            <a:off x="457200" y="1981200"/>
            <a:ext cx="8115300" cy="4354999"/>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Clr>
                <a:schemeClr val="dk1"/>
              </a:buClr>
              <a:buSzPts val="2400"/>
              <a:buFont typeface="Noto Sans Symbols"/>
              <a:buChar char="❖"/>
            </a:pPr>
            <a:r>
              <a:rPr lang="pt-PT" sz="2000" b="1" dirty="0"/>
              <a:t>Aeróbico</a:t>
            </a:r>
            <a:endParaRPr dirty="0"/>
          </a:p>
          <a:p>
            <a:pPr marL="457200" lvl="0" indent="-381000" algn="l" rtl="0">
              <a:spcBef>
                <a:spcPts val="600"/>
              </a:spcBef>
              <a:spcAft>
                <a:spcPts val="0"/>
              </a:spcAft>
              <a:buClr>
                <a:schemeClr val="dk1"/>
              </a:buClr>
              <a:buSzPts val="2400"/>
              <a:buChar char="▸"/>
            </a:pPr>
            <a:r>
              <a:rPr lang="pt-PT" sz="2000" dirty="0"/>
              <a:t>atividades que são intensas o suficiente e realizadas por tempo suficiente para manter ou melhorar o condicionamento cardíaco e pulmonar</a:t>
            </a:r>
          </a:p>
          <a:p>
            <a:pPr marL="457200" lvl="0" indent="-381000" algn="l" rtl="0">
              <a:spcBef>
                <a:spcPts val="600"/>
              </a:spcBef>
              <a:spcAft>
                <a:spcPts val="0"/>
              </a:spcAft>
              <a:buClr>
                <a:schemeClr val="dk1"/>
              </a:buClr>
              <a:buSzPts val="2400"/>
              <a:buChar char="▸"/>
            </a:pPr>
            <a:r>
              <a:rPr lang="pt-PT" sz="2000" b="1" dirty="0"/>
              <a:t>exemplos:</a:t>
            </a:r>
            <a:r>
              <a:rPr lang="pt-PT" sz="2000" dirty="0"/>
              <a:t> caminhar, correr, dançar, andar de bicicleta, basquete, futebol, natação</a:t>
            </a:r>
            <a:endParaRPr dirty="0"/>
          </a:p>
          <a:p>
            <a:pPr marL="457200" lvl="0" indent="-381000" algn="l" rtl="0">
              <a:spcBef>
                <a:spcPts val="600"/>
              </a:spcBef>
              <a:spcAft>
                <a:spcPts val="0"/>
              </a:spcAft>
              <a:buClr>
                <a:schemeClr val="dk1"/>
              </a:buClr>
              <a:buSzPts val="2400"/>
              <a:buFont typeface="Noto Sans Symbols"/>
              <a:buChar char="❖"/>
            </a:pPr>
            <a:r>
              <a:rPr lang="pt-PT" sz="2000" b="1" dirty="0"/>
              <a:t>Fortalecimento muscular</a:t>
            </a:r>
            <a:endParaRPr dirty="0"/>
          </a:p>
          <a:p>
            <a:pPr marL="457200" lvl="0" indent="-381000" algn="l" rtl="0">
              <a:spcBef>
                <a:spcPts val="600"/>
              </a:spcBef>
              <a:spcAft>
                <a:spcPts val="0"/>
              </a:spcAft>
              <a:buClr>
                <a:schemeClr val="dk1"/>
              </a:buClr>
              <a:buSzPts val="2400"/>
              <a:buChar char="▸"/>
            </a:pPr>
            <a:r>
              <a:rPr lang="pt-PT" sz="2000" dirty="0"/>
              <a:t>conhecido como treinamento de resistência</a:t>
            </a:r>
          </a:p>
          <a:p>
            <a:pPr marL="457200" lvl="0" indent="-381000" algn="l" rtl="0">
              <a:spcBef>
                <a:spcPts val="600"/>
              </a:spcBef>
              <a:spcAft>
                <a:spcPts val="0"/>
              </a:spcAft>
              <a:buClr>
                <a:schemeClr val="dk1"/>
              </a:buClr>
              <a:buSzPts val="2400"/>
              <a:buChar char="▸"/>
            </a:pPr>
            <a:r>
              <a:rPr lang="pt-PT" sz="2000" dirty="0"/>
              <a:t> essas atividades mantêm ou aumentam a força muscular, resistência e potência</a:t>
            </a:r>
          </a:p>
          <a:p>
            <a:pPr marL="457200" lvl="0" indent="-381000" algn="l" rtl="0">
              <a:spcBef>
                <a:spcPts val="600"/>
              </a:spcBef>
              <a:spcAft>
                <a:spcPts val="0"/>
              </a:spcAft>
              <a:buClr>
                <a:schemeClr val="dk1"/>
              </a:buClr>
              <a:buSzPts val="2400"/>
              <a:buChar char="▸"/>
            </a:pPr>
            <a:r>
              <a:rPr lang="pt-PT" sz="2000" b="1" dirty="0"/>
              <a:t>exemplos: </a:t>
            </a:r>
            <a:r>
              <a:rPr lang="pt-PT" sz="2000" dirty="0"/>
              <a:t>aparelhos de musculação, pesos livres, faixas elásticas de resistência, </a:t>
            </a:r>
            <a:r>
              <a:rPr lang="pt-PT" sz="2000" dirty="0" err="1"/>
              <a:t>pilates</a:t>
            </a:r>
            <a:r>
              <a:rPr lang="pt-PT" sz="2000" dirty="0"/>
              <a:t>, atividades cotidianas (levantar crianças, carregar mantimentos ou roupas, subir escadas)</a:t>
            </a:r>
            <a:endParaRPr sz="2000" b="1" dirty="0"/>
          </a:p>
          <a:p>
            <a:pPr marL="457200" lvl="0" indent="-228600" algn="l" rtl="0">
              <a:spcBef>
                <a:spcPts val="600"/>
              </a:spcBef>
              <a:spcAft>
                <a:spcPts val="0"/>
              </a:spcAft>
              <a:buClr>
                <a:schemeClr val="dk1"/>
              </a:buClr>
              <a:buSzPts val="2400"/>
              <a:buFont typeface="Noto Sans Symbols"/>
              <a:buNone/>
            </a:pPr>
            <a:endParaRPr b="1" dirty="0"/>
          </a:p>
          <a:p>
            <a:pPr marL="76200" lvl="0" indent="0" algn="l" rtl="0">
              <a:spcBef>
                <a:spcPts val="600"/>
              </a:spcBef>
              <a:spcAft>
                <a:spcPts val="0"/>
              </a:spcAft>
              <a:buClr>
                <a:schemeClr val="dk1"/>
              </a:buClr>
              <a:buSzPts val="2400"/>
              <a:buNone/>
            </a:pPr>
            <a:endParaRPr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9"/>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FF0000"/>
              </a:buClr>
              <a:buSzPts val="3000"/>
              <a:buFont typeface="Calibri"/>
              <a:buNone/>
            </a:pPr>
            <a:r>
              <a:rPr lang="en-US" dirty="0" err="1">
                <a:solidFill>
                  <a:srgbClr val="FF0000"/>
                </a:solidFill>
              </a:rPr>
              <a:t>T</a:t>
            </a:r>
            <a:r>
              <a:rPr lang="en-US" dirty="0" err="1">
                <a:solidFill>
                  <a:schemeClr val="tx1"/>
                </a:solidFill>
              </a:rPr>
              <a:t>ipos</a:t>
            </a:r>
            <a:r>
              <a:rPr lang="en-US" dirty="0">
                <a:solidFill>
                  <a:schemeClr val="tx1"/>
                </a:solidFill>
              </a:rPr>
              <a:t> de atividades </a:t>
            </a:r>
            <a:r>
              <a:rPr lang="en-US" dirty="0" err="1">
                <a:solidFill>
                  <a:schemeClr val="tx1"/>
                </a:solidFill>
              </a:rPr>
              <a:t>físicas</a:t>
            </a:r>
            <a:endParaRPr dirty="0"/>
          </a:p>
        </p:txBody>
      </p:sp>
      <p:sp>
        <p:nvSpPr>
          <p:cNvPr id="309" name="Google Shape;309;p19"/>
          <p:cNvSpPr txBox="1">
            <a:spLocks noGrp="1"/>
          </p:cNvSpPr>
          <p:nvPr>
            <p:ph type="body" idx="1"/>
          </p:nvPr>
        </p:nvSpPr>
        <p:spPr>
          <a:xfrm>
            <a:off x="457200" y="1981200"/>
            <a:ext cx="7772400" cy="4355000"/>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Clr>
                <a:schemeClr val="dk1"/>
              </a:buClr>
              <a:buSzPts val="2400"/>
              <a:buFont typeface="Noto Sans Symbols"/>
              <a:buChar char="❖"/>
            </a:pPr>
            <a:r>
              <a:rPr lang="pt-PT" sz="2000" b="1" dirty="0"/>
              <a:t>Treinamento de flexibilidade</a:t>
            </a:r>
            <a:endParaRPr dirty="0"/>
          </a:p>
          <a:p>
            <a:pPr marL="457200" lvl="0" indent="-381000" algn="l" rtl="0">
              <a:spcBef>
                <a:spcPts val="600"/>
              </a:spcBef>
              <a:spcAft>
                <a:spcPts val="0"/>
              </a:spcAft>
              <a:buClr>
                <a:schemeClr val="dk1"/>
              </a:buClr>
              <a:buSzPts val="2400"/>
              <a:buChar char="▸"/>
            </a:pPr>
            <a:r>
              <a:rPr lang="pt-PT" sz="2000" dirty="0"/>
              <a:t>referido como alongamento; alongar ou flexionar um músculo esquelético até o ponto de tensão e mantê-lo por vários segundos para aumentar a elasticidade e a amplitude de movimento ao redor da articulação; melhorar a flexibilidade pode melhorar o desempenho físico geral de outros tipos de exercício</a:t>
            </a:r>
            <a:endParaRPr dirty="0"/>
          </a:p>
          <a:p>
            <a:pPr marL="457200" lvl="0" indent="-381000" algn="l" rtl="0">
              <a:spcBef>
                <a:spcPts val="600"/>
              </a:spcBef>
              <a:spcAft>
                <a:spcPts val="0"/>
              </a:spcAft>
              <a:buClr>
                <a:schemeClr val="dk1"/>
              </a:buClr>
              <a:buSzPts val="2400"/>
              <a:buChar char="▸"/>
            </a:pPr>
            <a:r>
              <a:rPr lang="pt-PT" sz="2000" b="1" i="1" dirty="0"/>
              <a:t>Exemplos: </a:t>
            </a:r>
            <a:r>
              <a:rPr lang="pt-PT" sz="2000" dirty="0"/>
              <a:t>alongamentos dinâmicos realizados com movimento (yoga, tai chi), alongamentos estáticos sem movimento (manter uma postura por vários segundos ou mais), alongamento passivo (usando uma força externa como uma faixa ou parede para manter uma postura alongada) e ativo alongamento (mantendo uma pose sem uma força externa)</a:t>
            </a:r>
            <a:endParaRPr sz="2000" dirty="0"/>
          </a:p>
          <a:p>
            <a:pPr marL="457200" lvl="0" indent="-228600" algn="l" rtl="0">
              <a:spcBef>
                <a:spcPts val="600"/>
              </a:spcBef>
              <a:spcAft>
                <a:spcPts val="0"/>
              </a:spcAft>
              <a:buClr>
                <a:schemeClr val="dk1"/>
              </a:buClr>
              <a:buSzPts val="2400"/>
              <a:buFont typeface="Noto Sans Symbols"/>
              <a:buNone/>
            </a:pPr>
            <a:endParaRPr sz="2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139700" lvl="0" indent="0" algn="ctr" rtl="0">
              <a:spcBef>
                <a:spcPts val="0"/>
              </a:spcBef>
              <a:spcAft>
                <a:spcPts val="0"/>
              </a:spcAft>
              <a:buClr>
                <a:schemeClr val="lt1"/>
              </a:buClr>
              <a:buSzPts val="3000"/>
              <a:buFont typeface="Barlow SemiBold"/>
              <a:buNone/>
            </a:pPr>
            <a:r>
              <a:rPr lang="en-US" sz="2000">
                <a:solidFill>
                  <a:schemeClr val="lt1"/>
                </a:solidFill>
                <a:latin typeface="Barlow SemiBold"/>
                <a:ea typeface="Barlow SemiBold"/>
                <a:cs typeface="Barlow SemiBold"/>
                <a:sym typeface="Barlow SemiBold"/>
              </a:rPr>
              <a:t>Project Number: 2021-1-RO01- KA220-HED-38B739A3</a:t>
            </a:r>
            <a:endParaRPr/>
          </a:p>
        </p:txBody>
      </p:sp>
      <p:sp>
        <p:nvSpPr>
          <p:cNvPr id="141" name="Google Shape;141;p2"/>
          <p:cNvSpPr txBox="1">
            <a:spLocks noGrp="1"/>
          </p:cNvSpPr>
          <p:nvPr>
            <p:ph type="body" idx="2"/>
          </p:nvPr>
        </p:nvSpPr>
        <p:spPr>
          <a:xfrm>
            <a:off x="362794" y="3717032"/>
            <a:ext cx="4968552" cy="1632181"/>
          </a:xfrm>
          <a:prstGeom prst="rect">
            <a:avLst/>
          </a:prstGeom>
          <a:noFill/>
          <a:ln>
            <a:noFill/>
          </a:ln>
        </p:spPr>
        <p:txBody>
          <a:bodyPr spcFirstLastPara="1" wrap="square" lIns="0" tIns="0" rIns="0" bIns="0" anchor="t" anchorCtr="0">
            <a:noAutofit/>
          </a:bodyPr>
          <a:lstStyle/>
          <a:p>
            <a:pPr marL="139700" lvl="0" indent="0" algn="ctr" rtl="0">
              <a:spcBef>
                <a:spcPts val="600"/>
              </a:spcBef>
              <a:spcAft>
                <a:spcPts val="0"/>
              </a:spcAft>
              <a:buClr>
                <a:schemeClr val="dk1"/>
              </a:buClr>
              <a:buSzPts val="2200"/>
              <a:buNone/>
            </a:pPr>
            <a:r>
              <a:rPr lang="en-US" sz="1400">
                <a:solidFill>
                  <a:schemeClr val="dk1"/>
                </a:solidFill>
                <a:latin typeface="Barlow SemiBold"/>
                <a:ea typeface="Barlow SemiBold"/>
                <a:cs typeface="Barlow SemiBold"/>
                <a:sym typeface="Barlow SemiBold"/>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endParaRPr/>
          </a:p>
          <a:p>
            <a:pPr marL="0" lvl="0" indent="0" algn="l" rtl="0">
              <a:spcBef>
                <a:spcPts val="0"/>
              </a:spcBef>
              <a:spcAft>
                <a:spcPts val="0"/>
              </a:spcAft>
              <a:buClr>
                <a:schemeClr val="dk1"/>
              </a:buClr>
              <a:buSzPts val="1100"/>
              <a:buFont typeface="Arial"/>
              <a:buNone/>
            </a:pPr>
            <a:endParaRPr sz="1400">
              <a:solidFill>
                <a:schemeClr val="accent2"/>
              </a:solidFill>
            </a:endParaRPr>
          </a:p>
          <a:p>
            <a:pPr marL="0" lvl="0" indent="0" algn="l" rtl="0">
              <a:spcBef>
                <a:spcPts val="0"/>
              </a:spcBef>
              <a:spcAft>
                <a:spcPts val="0"/>
              </a:spcAft>
              <a:buClr>
                <a:schemeClr val="dk1"/>
              </a:buClr>
              <a:buSzPts val="2200"/>
              <a:buNone/>
            </a:pPr>
            <a:endParaRPr sz="1400">
              <a:solidFill>
                <a:schemeClr val="accent2"/>
              </a:solidFill>
            </a:endParaRPr>
          </a:p>
        </p:txBody>
      </p:sp>
      <p:sp>
        <p:nvSpPr>
          <p:cNvPr id="142" name="Google Shape;142;p2"/>
          <p:cNvSpPr txBox="1">
            <a:spLocks noGrp="1"/>
          </p:cNvSpPr>
          <p:nvPr>
            <p:ph type="sldNum" idx="12"/>
          </p:nvPr>
        </p:nvSpPr>
        <p:spPr>
          <a:xfrm>
            <a:off x="0" y="6349867"/>
            <a:ext cx="381000" cy="515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888888"/>
              </a:buClr>
              <a:buSzPts val="1200"/>
              <a:buFont typeface="Calibri"/>
              <a:buNone/>
            </a:pPr>
            <a:fld id="{00000000-1234-1234-1234-123412341234}" type="slidenum">
              <a:rPr lang="en-US"/>
              <a:t>2</a:t>
            </a:fld>
            <a:endParaRPr/>
          </a:p>
        </p:txBody>
      </p:sp>
      <p:grpSp>
        <p:nvGrpSpPr>
          <p:cNvPr id="143" name="Google Shape;143;p2"/>
          <p:cNvGrpSpPr/>
          <p:nvPr/>
        </p:nvGrpSpPr>
        <p:grpSpPr>
          <a:xfrm>
            <a:off x="8391682" y="402124"/>
            <a:ext cx="450753" cy="600944"/>
            <a:chOff x="3277794" y="2969995"/>
            <a:chExt cx="457200" cy="457200"/>
          </a:xfrm>
        </p:grpSpPr>
        <p:sp>
          <p:nvSpPr>
            <p:cNvPr id="144" name="Google Shape;144;p2"/>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p:txBody>
        </p:sp>
        <p:sp>
          <p:nvSpPr>
            <p:cNvPr id="145" name="Google Shape;145;p2"/>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p:txBody>
        </p:sp>
        <p:sp>
          <p:nvSpPr>
            <p:cNvPr id="146" name="Google Shape;146;p2"/>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p:txBody>
        </p:sp>
      </p:grpSp>
      <p:pic>
        <p:nvPicPr>
          <p:cNvPr id="147" name="Google Shape;147;p2"/>
          <p:cNvPicPr preferRelativeResize="0"/>
          <p:nvPr/>
        </p:nvPicPr>
        <p:blipFill rotWithShape="1">
          <a:blip r:embed="rId3">
            <a:alphaModFix/>
          </a:blip>
          <a:srcRect/>
          <a:stretch/>
        </p:blipFill>
        <p:spPr>
          <a:xfrm>
            <a:off x="5724128" y="2564904"/>
            <a:ext cx="3196632" cy="2688299"/>
          </a:xfrm>
          <a:prstGeom prst="rect">
            <a:avLst/>
          </a:prstGeom>
          <a:noFill/>
          <a:ln>
            <a:noFill/>
          </a:ln>
        </p:spPr>
      </p:pic>
      <p:pic>
        <p:nvPicPr>
          <p:cNvPr id="148" name="Google Shape;148;p2"/>
          <p:cNvPicPr preferRelativeResize="0"/>
          <p:nvPr/>
        </p:nvPicPr>
        <p:blipFill rotWithShape="1">
          <a:blip r:embed="rId4">
            <a:alphaModFix/>
          </a:blip>
          <a:srcRect/>
          <a:stretch/>
        </p:blipFill>
        <p:spPr>
          <a:xfrm>
            <a:off x="467544" y="2276873"/>
            <a:ext cx="4759052" cy="133681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0"/>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FF0000"/>
              </a:buClr>
              <a:buSzPts val="3000"/>
              <a:buFont typeface="Calibri"/>
              <a:buNone/>
            </a:pPr>
            <a:r>
              <a:rPr lang="en-US" dirty="0" err="1">
                <a:solidFill>
                  <a:srgbClr val="FF0000"/>
                </a:solidFill>
              </a:rPr>
              <a:t>T</a:t>
            </a:r>
            <a:r>
              <a:rPr lang="en-US" dirty="0" err="1">
                <a:solidFill>
                  <a:schemeClr val="tx1"/>
                </a:solidFill>
              </a:rPr>
              <a:t>ipos</a:t>
            </a:r>
            <a:r>
              <a:rPr lang="en-US" dirty="0">
                <a:solidFill>
                  <a:schemeClr val="tx1"/>
                </a:solidFill>
              </a:rPr>
              <a:t> de atividades </a:t>
            </a:r>
            <a:r>
              <a:rPr lang="en-US" dirty="0" err="1">
                <a:solidFill>
                  <a:schemeClr val="tx1"/>
                </a:solidFill>
              </a:rPr>
              <a:t>físicas</a:t>
            </a:r>
            <a:endParaRPr dirty="0"/>
          </a:p>
        </p:txBody>
      </p:sp>
      <p:sp>
        <p:nvSpPr>
          <p:cNvPr id="315" name="Google Shape;315;p20"/>
          <p:cNvSpPr txBox="1">
            <a:spLocks noGrp="1"/>
          </p:cNvSpPr>
          <p:nvPr>
            <p:ph type="body" idx="1"/>
          </p:nvPr>
        </p:nvSpPr>
        <p:spPr>
          <a:xfrm>
            <a:off x="457200" y="1905000"/>
            <a:ext cx="7696199" cy="4431200"/>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Clr>
                <a:schemeClr val="dk1"/>
              </a:buClr>
              <a:buSzPts val="2400"/>
              <a:buFont typeface="Noto Sans Symbols"/>
              <a:buChar char="❖"/>
            </a:pPr>
            <a:r>
              <a:rPr lang="pt-PT" sz="2000" b="1" dirty="0"/>
              <a:t>Treino de equilíbrio</a:t>
            </a:r>
            <a:endParaRPr dirty="0"/>
          </a:p>
          <a:p>
            <a:pPr marL="457200" lvl="0" indent="-381000" algn="l" rtl="0">
              <a:spcBef>
                <a:spcPts val="600"/>
              </a:spcBef>
              <a:spcAft>
                <a:spcPts val="0"/>
              </a:spcAft>
              <a:buClr>
                <a:schemeClr val="dk1"/>
              </a:buClr>
              <a:buSzPts val="2400"/>
              <a:buChar char="▸"/>
            </a:pPr>
            <a:r>
              <a:rPr lang="pt-PT" sz="2000" dirty="0"/>
              <a:t>essas atividades visam desequilibrar a pessoa para melhorar o controle e a estabilidade do corpo; eles podem ajudar a prevenir quedas e outras lesões</a:t>
            </a:r>
          </a:p>
          <a:p>
            <a:pPr marL="457200" lvl="0" indent="-381000" algn="l" rtl="0">
              <a:spcBef>
                <a:spcPts val="600"/>
              </a:spcBef>
              <a:spcAft>
                <a:spcPts val="0"/>
              </a:spcAft>
              <a:buClr>
                <a:schemeClr val="dk1"/>
              </a:buClr>
              <a:buSzPts val="2400"/>
              <a:buChar char="▸"/>
            </a:pPr>
            <a:r>
              <a:rPr lang="pt-PT" sz="2000" b="1" dirty="0"/>
              <a:t>exemplos: </a:t>
            </a:r>
            <a:r>
              <a:rPr lang="pt-PT" sz="2000" dirty="0"/>
              <a:t>ficar em pé em um pé só, andar do calcanhar aos pés em uma linha perfeitamente reta, ficar em pé sobre uma balança ou prancha oscilante</a:t>
            </a:r>
            <a:endParaRPr sz="20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1"/>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r>
              <a:rPr lang="en-US" dirty="0" err="1"/>
              <a:t>Dicas</a:t>
            </a:r>
            <a:r>
              <a:rPr lang="en-US" dirty="0"/>
              <a:t> para </a:t>
            </a:r>
            <a:r>
              <a:rPr lang="en-US" dirty="0" err="1"/>
              <a:t>implementação</a:t>
            </a:r>
            <a:endParaRPr dirty="0"/>
          </a:p>
        </p:txBody>
      </p:sp>
      <p:sp>
        <p:nvSpPr>
          <p:cNvPr id="321" name="Google Shape;321;p21"/>
          <p:cNvSpPr txBox="1">
            <a:spLocks noGrp="1"/>
          </p:cNvSpPr>
          <p:nvPr>
            <p:ph type="body" idx="1"/>
          </p:nvPr>
        </p:nvSpPr>
        <p:spPr>
          <a:xfrm>
            <a:off x="381000" y="2273566"/>
            <a:ext cx="7772399" cy="4062633"/>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Clr>
                <a:schemeClr val="dk1"/>
              </a:buClr>
              <a:buSzPts val="2400"/>
              <a:buChar char="▸"/>
            </a:pPr>
            <a:r>
              <a:rPr lang="pt-PT" sz="2400" dirty="0"/>
              <a:t>faça a anamnese, especialmente a história pessoal, e verifique se há alguma comorbidade (por exemplo, diabetes, pressão alta, problemas musculoesqueléticos, etc.)</a:t>
            </a:r>
          </a:p>
          <a:p>
            <a:pPr marL="457200" lvl="0" indent="-381000" algn="l" rtl="0">
              <a:spcBef>
                <a:spcPts val="600"/>
              </a:spcBef>
              <a:spcAft>
                <a:spcPts val="0"/>
              </a:spcAft>
              <a:buClr>
                <a:schemeClr val="dk1"/>
              </a:buClr>
              <a:buSzPts val="2400"/>
              <a:buChar char="▸"/>
            </a:pPr>
            <a:r>
              <a:rPr lang="pt-PT" sz="2400" dirty="0"/>
              <a:t>avaliar altura corporal, peso corporal, IMC, %G</a:t>
            </a:r>
          </a:p>
          <a:p>
            <a:pPr marL="457200" lvl="0" indent="-381000" algn="l" rtl="0">
              <a:spcBef>
                <a:spcPts val="600"/>
              </a:spcBef>
              <a:spcAft>
                <a:spcPts val="0"/>
              </a:spcAft>
              <a:buClr>
                <a:schemeClr val="dk1"/>
              </a:buClr>
              <a:buSzPts val="2400"/>
              <a:buChar char="▸"/>
            </a:pPr>
            <a:r>
              <a:rPr lang="pt-PT" sz="2400" dirty="0"/>
              <a:t>escolha uma atividade física que seja interessante e divertida para a criança</a:t>
            </a:r>
          </a:p>
          <a:p>
            <a:pPr marL="457200" lvl="0" indent="-381000" algn="l" rtl="0">
              <a:spcBef>
                <a:spcPts val="600"/>
              </a:spcBef>
              <a:spcAft>
                <a:spcPts val="0"/>
              </a:spcAft>
              <a:buClr>
                <a:schemeClr val="dk1"/>
              </a:buClr>
              <a:buSzPts val="2400"/>
              <a:buChar char="▸"/>
            </a:pPr>
            <a:r>
              <a:rPr lang="pt-PT" sz="2400" dirty="0"/>
              <a:t>comece com atividades de baixa intensidade</a:t>
            </a:r>
          </a:p>
          <a:p>
            <a:pPr marL="457200" lvl="0" indent="-381000" algn="l" rtl="0">
              <a:spcBef>
                <a:spcPts val="600"/>
              </a:spcBef>
              <a:spcAft>
                <a:spcPts val="0"/>
              </a:spcAft>
              <a:buClr>
                <a:schemeClr val="dk1"/>
              </a:buClr>
              <a:buSzPts val="2400"/>
              <a:buChar char="▸"/>
            </a:pPr>
            <a:r>
              <a:rPr lang="pt-PT" sz="2400" dirty="0"/>
              <a:t>aumentar a intensidade ao longo do tempo</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2"/>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r>
              <a:rPr lang="en-US" dirty="0" err="1"/>
              <a:t>Resultados</a:t>
            </a:r>
            <a:endParaRPr dirty="0"/>
          </a:p>
        </p:txBody>
      </p:sp>
      <p:sp>
        <p:nvSpPr>
          <p:cNvPr id="327" name="Google Shape;327;p22"/>
          <p:cNvSpPr txBox="1">
            <a:spLocks noGrp="1"/>
          </p:cNvSpPr>
          <p:nvPr>
            <p:ph type="body" idx="1"/>
          </p:nvPr>
        </p:nvSpPr>
        <p:spPr>
          <a:xfrm>
            <a:off x="381000" y="2273566"/>
            <a:ext cx="8436429" cy="4062633"/>
          </a:xfrm>
          <a:prstGeom prst="rect">
            <a:avLst/>
          </a:prstGeom>
          <a:noFill/>
          <a:ln>
            <a:noFill/>
          </a:ln>
        </p:spPr>
        <p:txBody>
          <a:bodyPr spcFirstLastPara="1" wrap="square" lIns="0" tIns="0" rIns="0" bIns="0" anchor="t" anchorCtr="0">
            <a:noAutofit/>
          </a:bodyPr>
          <a:lstStyle/>
          <a:p>
            <a:pPr marL="533400" lvl="0" indent="-457200" algn="l" rtl="0">
              <a:spcBef>
                <a:spcPts val="600"/>
              </a:spcBef>
              <a:spcAft>
                <a:spcPts val="0"/>
              </a:spcAft>
              <a:buClr>
                <a:schemeClr val="dk1"/>
              </a:buClr>
              <a:buSzPts val="2400"/>
              <a:buAutoNum type="arabicPeriod"/>
            </a:pPr>
            <a:r>
              <a:rPr lang="pt-PT" sz="2400" dirty="0"/>
              <a:t>Perda de peso</a:t>
            </a:r>
            <a:endParaRPr dirty="0"/>
          </a:p>
          <a:p>
            <a:pPr marL="457200" lvl="0" indent="-381000" algn="l" rtl="0">
              <a:spcBef>
                <a:spcPts val="600"/>
              </a:spcBef>
              <a:spcAft>
                <a:spcPts val="0"/>
              </a:spcAft>
              <a:buClr>
                <a:schemeClr val="dk1"/>
              </a:buClr>
              <a:buSzPts val="2400"/>
              <a:buFont typeface="Noto Sans Symbols"/>
              <a:buChar char="▪"/>
            </a:pPr>
            <a:r>
              <a:rPr lang="en-US" sz="2400" dirty="0"/>
              <a:t> </a:t>
            </a:r>
            <a:r>
              <a:rPr lang="pt-PT" sz="2400" dirty="0"/>
              <a:t>para crianças com IMC ≥ percentil 99,6, uma perda de peso gradual até um máximo de 0,5–1,0 kg por mês é aceitável</a:t>
            </a:r>
          </a:p>
          <a:p>
            <a:pPr marL="76200" lvl="0" indent="0" algn="l" rtl="0">
              <a:spcBef>
                <a:spcPts val="600"/>
              </a:spcBef>
              <a:spcAft>
                <a:spcPts val="0"/>
              </a:spcAft>
              <a:buClr>
                <a:schemeClr val="dk1"/>
              </a:buClr>
              <a:buSzPts val="2400"/>
              <a:buNone/>
            </a:pPr>
            <a:r>
              <a:rPr lang="en-US" sz="2400" dirty="0"/>
              <a:t>2. </a:t>
            </a:r>
            <a:r>
              <a:rPr lang="pt-PT" sz="2400" dirty="0"/>
              <a:t>colesterol total, triglicerídeos, colesterol HDL, colesterol LDL, glicemia de jejum de duas horas, pressão arterial sistólica, pressão arterial diastólica, qualidade de vida geral e aptidão física</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3"/>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endParaRPr/>
          </a:p>
        </p:txBody>
      </p:sp>
      <p:sp>
        <p:nvSpPr>
          <p:cNvPr id="333" name="Google Shape;333;p23"/>
          <p:cNvSpPr txBox="1">
            <a:spLocks noGrp="1"/>
          </p:cNvSpPr>
          <p:nvPr>
            <p:ph type="body" idx="1"/>
          </p:nvPr>
        </p:nvSpPr>
        <p:spPr>
          <a:xfrm>
            <a:off x="614975" y="2273567"/>
            <a:ext cx="6757800" cy="3768800"/>
          </a:xfrm>
          <a:prstGeom prst="rect">
            <a:avLst/>
          </a:prstGeom>
          <a:noFill/>
          <a:ln>
            <a:noFill/>
          </a:ln>
        </p:spPr>
        <p:txBody>
          <a:bodyPr spcFirstLastPara="1" wrap="square" lIns="0" tIns="0" rIns="0" bIns="0" anchor="t" anchorCtr="0">
            <a:noAutofit/>
          </a:bodyPr>
          <a:lstStyle/>
          <a:p>
            <a:pPr marL="457200" lvl="0" indent="-228600" algn="l" rtl="0">
              <a:spcBef>
                <a:spcPts val="600"/>
              </a:spcBef>
              <a:spcAft>
                <a:spcPts val="0"/>
              </a:spcAft>
              <a:buClr>
                <a:schemeClr val="dk1"/>
              </a:buClr>
              <a:buSzPts val="2400"/>
              <a:buNone/>
            </a:pPr>
            <a:endParaRPr/>
          </a:p>
        </p:txBody>
      </p:sp>
      <p:pic>
        <p:nvPicPr>
          <p:cNvPr id="334" name="Google Shape;334;p23" descr="http://www.goodnewstoronto.ca/wp-content/uploads/2015/04/exercise-rx.jpg"/>
          <p:cNvPicPr preferRelativeResize="0"/>
          <p:nvPr/>
        </p:nvPicPr>
        <p:blipFill rotWithShape="1">
          <a:blip r:embed="rId3">
            <a:alphaModFix/>
          </a:blip>
          <a:srcRect/>
          <a:stretch/>
        </p:blipFill>
        <p:spPr>
          <a:xfrm>
            <a:off x="304801" y="1828801"/>
            <a:ext cx="8001000" cy="4507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4"/>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r>
              <a:rPr lang="en-US" dirty="0" err="1"/>
              <a:t>Referências</a:t>
            </a:r>
            <a:endParaRPr dirty="0"/>
          </a:p>
        </p:txBody>
      </p:sp>
      <p:sp>
        <p:nvSpPr>
          <p:cNvPr id="340" name="Google Shape;340;p24"/>
          <p:cNvSpPr txBox="1">
            <a:spLocks noGrp="1"/>
          </p:cNvSpPr>
          <p:nvPr>
            <p:ph type="body" idx="1"/>
          </p:nvPr>
        </p:nvSpPr>
        <p:spPr>
          <a:xfrm>
            <a:off x="457200" y="1905000"/>
            <a:ext cx="7848600" cy="4431199"/>
          </a:xfrm>
          <a:prstGeom prst="rect">
            <a:avLst/>
          </a:prstGeom>
          <a:noFill/>
          <a:ln>
            <a:noFill/>
          </a:ln>
        </p:spPr>
        <p:txBody>
          <a:bodyPr spcFirstLastPara="1" wrap="square" lIns="0" tIns="0" rIns="0" bIns="0" anchor="t" anchorCtr="0">
            <a:noAutofit/>
          </a:bodyPr>
          <a:lstStyle/>
          <a:p>
            <a:pPr marL="457200" lvl="0" indent="-228600" algn="l" rtl="0">
              <a:spcBef>
                <a:spcPts val="600"/>
              </a:spcBef>
              <a:spcAft>
                <a:spcPts val="0"/>
              </a:spcAft>
              <a:buClr>
                <a:schemeClr val="dk1"/>
              </a:buClr>
              <a:buSzPts val="2400"/>
              <a:buFont typeface="Arial"/>
              <a:buNone/>
            </a:pPr>
            <a:endParaRPr sz="1600"/>
          </a:p>
          <a:p>
            <a:pPr marL="457200" lvl="0" indent="-381000" algn="l" rtl="0">
              <a:spcBef>
                <a:spcPts val="600"/>
              </a:spcBef>
              <a:spcAft>
                <a:spcPts val="0"/>
              </a:spcAft>
              <a:buClr>
                <a:schemeClr val="dk1"/>
              </a:buClr>
              <a:buSzPts val="2400"/>
              <a:buFont typeface="Arial"/>
              <a:buChar char="•"/>
            </a:pPr>
            <a:r>
              <a:rPr lang="en-US" sz="1400"/>
              <a:t>Busnatu, S.S.; Serbanoiu, L.I.; Lacraru, A.E.; Andrei, C.L.; Jercalau, C.E.; Stoian, M.; Stoian, A. Effects of Exercise in Improving</a:t>
            </a:r>
            <a:br>
              <a:rPr lang="en-US" sz="1400"/>
            </a:br>
            <a:r>
              <a:rPr lang="en-US" sz="1400"/>
              <a:t>Cardiometabolic Risk Factors in Overweight Children: A Systematic Review and Meta-Analysis. Healthcare 2022, 10, 82</a:t>
            </a:r>
            <a:endParaRPr sz="1400"/>
          </a:p>
          <a:p>
            <a:pPr marL="457200" lvl="0" indent="-381000" algn="l" rtl="0">
              <a:spcBef>
                <a:spcPts val="600"/>
              </a:spcBef>
              <a:spcAft>
                <a:spcPts val="0"/>
              </a:spcAft>
              <a:buClr>
                <a:schemeClr val="dk1"/>
              </a:buClr>
              <a:buSzPts val="2400"/>
              <a:buFont typeface="Arial"/>
              <a:buChar char="•"/>
            </a:pPr>
            <a:r>
              <a:rPr lang="en-US" sz="1400"/>
              <a:t>Bull, F.C.; Al-Ansari, S.S.; Biddle, S.; Borodulin, K.; Buman, M.P.; Cardon, G.; Carty, C.; Chaput, J.P.; Chastin, S.; Chou, R.; et al.</a:t>
            </a:r>
            <a:br>
              <a:rPr lang="en-US" sz="1400"/>
            </a:br>
            <a:r>
              <a:rPr lang="en-US" sz="1400"/>
              <a:t>World Health Organization 2020 guidelines on physical activity and sedentary behaviour. Br. J. Sports Med. 2020, 54, 1451–1462.</a:t>
            </a:r>
            <a:endParaRPr/>
          </a:p>
          <a:p>
            <a:pPr marL="457200" lvl="0" indent="-381000" algn="l" rtl="0">
              <a:spcBef>
                <a:spcPts val="600"/>
              </a:spcBef>
              <a:spcAft>
                <a:spcPts val="0"/>
              </a:spcAft>
              <a:buClr>
                <a:schemeClr val="dk1"/>
              </a:buClr>
              <a:buSzPts val="2400"/>
              <a:buFont typeface="Arial"/>
              <a:buChar char="•"/>
            </a:pPr>
            <a:r>
              <a:rPr lang="en-US" sz="1400"/>
              <a:t>García-Hermoso, A.; Ramírez-Vélez, R.; Ramírez-Campillo, R.; Peterson, M.D.; Martínez-Vizcaíno, V. Concurrent aerobic plus</a:t>
            </a:r>
            <a:br>
              <a:rPr lang="en-US" sz="1400"/>
            </a:br>
            <a:r>
              <a:rPr lang="en-US" sz="1400"/>
              <a:t>resistance exercise versus aerobic exercise alone to improve health outcomes in paediatric obesity: A systematic review and</a:t>
            </a:r>
            <a:br>
              <a:rPr lang="en-US" sz="1400"/>
            </a:br>
            <a:r>
              <a:rPr lang="en-US" sz="1400"/>
              <a:t>meta-analysis. Br. J. Sports Med. 2018, 52, 161–166. [CrossRef] [PubMed]</a:t>
            </a:r>
            <a:endParaRPr/>
          </a:p>
          <a:p>
            <a:pPr marL="457200" lvl="0" indent="-381000" algn="l" rtl="0">
              <a:spcBef>
                <a:spcPts val="600"/>
              </a:spcBef>
              <a:spcAft>
                <a:spcPts val="0"/>
              </a:spcAft>
              <a:buClr>
                <a:schemeClr val="dk1"/>
              </a:buClr>
              <a:buSzPts val="2400"/>
              <a:buFont typeface="Arial"/>
              <a:buChar char="•"/>
            </a:pPr>
            <a:r>
              <a:rPr lang="en-US" sz="1400"/>
              <a:t>Li, D.; Chen, P. The Effects of Different Exercise Modalities in the Treatment of Cardiometabolic Risk Factors in Obese Adolescents</a:t>
            </a:r>
            <a:br>
              <a:rPr lang="en-US" sz="1400"/>
            </a:br>
            <a:r>
              <a:rPr lang="en-US" sz="1400"/>
              <a:t>with Sedentary Behavior-A Systematic Review and Meta-Analysis of Randomized Controlled Trials. Children 2021, 8, 1062.</a:t>
            </a:r>
            <a:br>
              <a:rPr lang="en-US" sz="1400"/>
            </a:br>
            <a:r>
              <a:rPr lang="en-US" sz="1400"/>
              <a:t>[CrossRef]</a:t>
            </a:r>
            <a:endParaRPr/>
          </a:p>
          <a:p>
            <a:pPr marL="457200" lvl="0" indent="-228600" algn="l" rtl="0">
              <a:spcBef>
                <a:spcPts val="600"/>
              </a:spcBef>
              <a:spcAft>
                <a:spcPts val="0"/>
              </a:spcAft>
              <a:buClr>
                <a:schemeClr val="dk1"/>
              </a:buClr>
              <a:buSzPts val="2400"/>
              <a:buFont typeface="Arial"/>
              <a:buNone/>
            </a:pPr>
            <a:endParaRPr sz="1200"/>
          </a:p>
          <a:p>
            <a:pPr marL="457200" lvl="0" indent="-228600" algn="l" rtl="0">
              <a:spcBef>
                <a:spcPts val="600"/>
              </a:spcBef>
              <a:spcAft>
                <a:spcPts val="0"/>
              </a:spcAft>
              <a:buClr>
                <a:schemeClr val="dk1"/>
              </a:buClr>
              <a:buSzPts val="2400"/>
              <a:buFont typeface="Arial"/>
              <a:buNone/>
            </a:pPr>
            <a:endParaRPr sz="1200"/>
          </a:p>
          <a:p>
            <a:pPr marL="457200" lvl="0" indent="-228600" algn="l" rtl="0">
              <a:spcBef>
                <a:spcPts val="600"/>
              </a:spcBef>
              <a:spcAft>
                <a:spcPts val="0"/>
              </a:spcAft>
              <a:buClr>
                <a:schemeClr val="dk1"/>
              </a:buClr>
              <a:buSzPts val="2400"/>
              <a:buFont typeface="Arial"/>
              <a:buNone/>
            </a:pPr>
            <a:endParaRPr sz="1600"/>
          </a:p>
          <a:p>
            <a:pPr marL="76200" lvl="0" indent="0" algn="l" rtl="0">
              <a:spcBef>
                <a:spcPts val="600"/>
              </a:spcBef>
              <a:spcAft>
                <a:spcPts val="0"/>
              </a:spcAft>
              <a:buClr>
                <a:schemeClr val="dk1"/>
              </a:buClr>
              <a:buSzPts val="240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5"/>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r>
              <a:rPr lang="pt-PT" dirty="0"/>
              <a:t>R</a:t>
            </a:r>
            <a:r>
              <a:rPr lang="en-US"/>
              <a:t>eferências</a:t>
            </a:r>
            <a:endParaRPr dirty="0"/>
          </a:p>
        </p:txBody>
      </p:sp>
      <p:sp>
        <p:nvSpPr>
          <p:cNvPr id="346" name="Google Shape;346;p25"/>
          <p:cNvSpPr txBox="1">
            <a:spLocks noGrp="1"/>
          </p:cNvSpPr>
          <p:nvPr>
            <p:ph type="body" idx="1"/>
          </p:nvPr>
        </p:nvSpPr>
        <p:spPr>
          <a:xfrm>
            <a:off x="457200" y="1905000"/>
            <a:ext cx="7696200" cy="4431199"/>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Clr>
                <a:schemeClr val="dk1"/>
              </a:buClr>
              <a:buSzPts val="2400"/>
              <a:buFont typeface="Arial"/>
              <a:buChar char="•"/>
            </a:pPr>
            <a:r>
              <a:rPr lang="en-US" sz="1200"/>
              <a:t>Ells, L.J.; Rees, K.; Brown, T.; Mead, E.; Al-Khudairy, L.; Azevedo, L.; McGeechan, G.J.; Baur, L.; Loveman, E.; Clements, H.</a:t>
            </a:r>
            <a:br>
              <a:rPr lang="en-US" sz="1200"/>
            </a:br>
            <a:r>
              <a:rPr lang="en-US" sz="1200"/>
              <a:t>Interventions for treating children and adolescents with overweight and obesity: An overview of Cochrane reviews. Int. J. Obes.</a:t>
            </a:r>
            <a:br>
              <a:rPr lang="en-US" sz="1200"/>
            </a:br>
            <a:r>
              <a:rPr lang="en-US" sz="1200"/>
              <a:t>2018, 42, 1823–1833. [CrossRef] [PubMed]</a:t>
            </a:r>
            <a:endParaRPr/>
          </a:p>
          <a:p>
            <a:pPr marL="457200" lvl="0" indent="-381000" algn="l" rtl="0">
              <a:spcBef>
                <a:spcPts val="600"/>
              </a:spcBef>
              <a:spcAft>
                <a:spcPts val="0"/>
              </a:spcAft>
              <a:buClr>
                <a:schemeClr val="dk1"/>
              </a:buClr>
              <a:buSzPts val="2400"/>
              <a:buFont typeface="Arial"/>
              <a:buChar char="•"/>
            </a:pPr>
            <a:r>
              <a:rPr lang="en-US" sz="1200" b="1"/>
              <a:t>Guidelines for treating child and adolescent obesity: A systematic review, </a:t>
            </a:r>
            <a:r>
              <a:rPr lang="en-US" sz="1200"/>
              <a:t>Front Nutr. 2022; 9: 902865. Published online 2022 Oct 12. doi: </a:t>
            </a:r>
            <a:r>
              <a:rPr lang="en-US" sz="1200" u="sng">
                <a:solidFill>
                  <a:schemeClr val="hlink"/>
                </a:solidFill>
                <a:hlinkClick r:id="rId3"/>
              </a:rPr>
              <a:t>10.3389/fnut.2022.902865</a:t>
            </a:r>
            <a:r>
              <a:rPr lang="en-US" sz="1200"/>
              <a:t> </a:t>
            </a:r>
            <a:r>
              <a:rPr lang="en-US" sz="1200" u="sng">
                <a:solidFill>
                  <a:schemeClr val="hlink"/>
                </a:solidFill>
                <a:hlinkClick r:id="rId4"/>
              </a:rPr>
              <a:t>Louise Tully</a:t>
            </a:r>
            <a:r>
              <a:rPr lang="en-US" sz="1200"/>
              <a:t>,</a:t>
            </a:r>
            <a:r>
              <a:rPr lang="en-US" sz="1200" baseline="30000"/>
              <a:t> 1 </a:t>
            </a:r>
            <a:r>
              <a:rPr lang="en-US" sz="1200" u="sng">
                <a:solidFill>
                  <a:schemeClr val="hlink"/>
                </a:solidFill>
                <a:hlinkClick r:id="rId5"/>
              </a:rPr>
              <a:t>Niamh Arthurs</a:t>
            </a:r>
            <a:r>
              <a:rPr lang="en-US" sz="1200"/>
              <a:t>,</a:t>
            </a:r>
            <a:r>
              <a:rPr lang="en-US" sz="1200" baseline="30000"/>
              <a:t> 1 , 2 </a:t>
            </a:r>
            <a:r>
              <a:rPr lang="en-US" sz="1200" u="sng">
                <a:solidFill>
                  <a:schemeClr val="hlink"/>
                </a:solidFill>
                <a:hlinkClick r:id="rId6"/>
              </a:rPr>
              <a:t>Cathy Wyse</a:t>
            </a:r>
            <a:r>
              <a:rPr lang="en-US" sz="1200"/>
              <a:t>,</a:t>
            </a:r>
            <a:r>
              <a:rPr lang="en-US" sz="1200" baseline="30000"/>
              <a:t> 1 </a:t>
            </a:r>
            <a:r>
              <a:rPr lang="en-US" sz="1200" u="sng">
                <a:solidFill>
                  <a:schemeClr val="hlink"/>
                </a:solidFill>
                <a:hlinkClick r:id="rId7"/>
              </a:rPr>
              <a:t>Sarah Browne</a:t>
            </a:r>
            <a:r>
              <a:rPr lang="en-US" sz="1200"/>
              <a:t>,</a:t>
            </a:r>
            <a:r>
              <a:rPr lang="en-US" sz="1200" baseline="30000"/>
              <a:t> 3 </a:t>
            </a:r>
            <a:r>
              <a:rPr lang="en-US" sz="1200" u="sng">
                <a:solidFill>
                  <a:schemeClr val="hlink"/>
                </a:solidFill>
                <a:hlinkClick r:id="rId8"/>
              </a:rPr>
              <a:t>Lucinda Case</a:t>
            </a:r>
            <a:r>
              <a:rPr lang="en-US" sz="1200"/>
              <a:t>,</a:t>
            </a:r>
            <a:r>
              <a:rPr lang="en-US" sz="1200" baseline="30000"/>
              <a:t> 2 </a:t>
            </a:r>
            <a:r>
              <a:rPr lang="en-US" sz="1200" u="sng">
                <a:solidFill>
                  <a:schemeClr val="hlink"/>
                </a:solidFill>
                <a:hlinkClick r:id="rId9"/>
              </a:rPr>
              <a:t>Lois McCrea</a:t>
            </a:r>
            <a:r>
              <a:rPr lang="en-US" sz="1200"/>
              <a:t>,</a:t>
            </a:r>
            <a:r>
              <a:rPr lang="en-US" sz="1200" baseline="30000"/>
              <a:t> 2 </a:t>
            </a:r>
            <a:r>
              <a:rPr lang="en-US" sz="1200" u="sng">
                <a:solidFill>
                  <a:schemeClr val="hlink"/>
                </a:solidFill>
                <a:hlinkClick r:id="rId10"/>
              </a:rPr>
              <a:t>Jean M. O’Connell</a:t>
            </a:r>
            <a:r>
              <a:rPr lang="en-US" sz="1200"/>
              <a:t>,</a:t>
            </a:r>
            <a:r>
              <a:rPr lang="en-US" sz="1200" baseline="30000"/>
              <a:t> 4 </a:t>
            </a:r>
            <a:r>
              <a:rPr lang="en-US" sz="1200" u="sng">
                <a:solidFill>
                  <a:schemeClr val="hlink"/>
                </a:solidFill>
                <a:hlinkClick r:id="rId11"/>
              </a:rPr>
              <a:t>Clodagh S. O’Gorman</a:t>
            </a:r>
            <a:r>
              <a:rPr lang="en-US" sz="1200"/>
              <a:t>,</a:t>
            </a:r>
            <a:r>
              <a:rPr lang="en-US" sz="1200" baseline="30000"/>
              <a:t> 5 , 6 </a:t>
            </a:r>
            <a:r>
              <a:rPr lang="en-US" sz="1200" u="sng">
                <a:solidFill>
                  <a:schemeClr val="hlink"/>
                </a:solidFill>
                <a:hlinkClick r:id="rId12"/>
              </a:rPr>
              <a:t>Susan M. Smith</a:t>
            </a:r>
            <a:r>
              <a:rPr lang="en-US" sz="1200"/>
              <a:t>,</a:t>
            </a:r>
            <a:r>
              <a:rPr lang="en-US" sz="1200" baseline="30000"/>
              <a:t> 7 </a:t>
            </a:r>
            <a:r>
              <a:rPr lang="en-US" sz="1200" u="sng">
                <a:solidFill>
                  <a:schemeClr val="hlink"/>
                </a:solidFill>
                <a:hlinkClick r:id="rId13"/>
              </a:rPr>
              <a:t>Aisling Walsh</a:t>
            </a:r>
            <a:r>
              <a:rPr lang="en-US" sz="1200"/>
              <a:t>,</a:t>
            </a:r>
            <a:r>
              <a:rPr lang="en-US" sz="1200" baseline="30000"/>
              <a:t> 8 </a:t>
            </a:r>
            <a:r>
              <a:rPr lang="en-US" sz="1200" u="sng">
                <a:solidFill>
                  <a:schemeClr val="hlink"/>
                </a:solidFill>
                <a:hlinkClick r:id="rId14"/>
              </a:rPr>
              <a:t>Fiona Ward</a:t>
            </a:r>
            <a:r>
              <a:rPr lang="en-US" sz="1200"/>
              <a:t>,</a:t>
            </a:r>
            <a:r>
              <a:rPr lang="en-US" sz="1200" baseline="30000"/>
              <a:t> 9 </a:t>
            </a:r>
            <a:r>
              <a:rPr lang="en-US" sz="1200"/>
              <a:t>and </a:t>
            </a:r>
            <a:r>
              <a:rPr lang="en-US" sz="1200" u="sng">
                <a:solidFill>
                  <a:schemeClr val="hlink"/>
                </a:solidFill>
                <a:hlinkClick r:id="rId15"/>
              </a:rPr>
              <a:t>Grace O’Malley</a:t>
            </a:r>
            <a:r>
              <a:rPr lang="en-US" sz="1200" baseline="30000"/>
              <a:t> 1 , 2 ,</a:t>
            </a:r>
            <a:endParaRPr sz="1200"/>
          </a:p>
          <a:p>
            <a:pPr marL="76200" lvl="0" indent="0" algn="l" rtl="0">
              <a:spcBef>
                <a:spcPts val="600"/>
              </a:spcBef>
              <a:spcAft>
                <a:spcPts val="0"/>
              </a:spcAft>
              <a:buClr>
                <a:schemeClr val="dk1"/>
              </a:buClr>
              <a:buSzPts val="24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r>
              <a:rPr lang="en-US" dirty="0" err="1"/>
              <a:t>Definição</a:t>
            </a:r>
            <a:endParaRPr dirty="0"/>
          </a:p>
        </p:txBody>
      </p:sp>
      <p:sp>
        <p:nvSpPr>
          <p:cNvPr id="154" name="Google Shape;154;p3"/>
          <p:cNvSpPr txBox="1">
            <a:spLocks noGrp="1"/>
          </p:cNvSpPr>
          <p:nvPr>
            <p:ph type="body" idx="1"/>
          </p:nvPr>
        </p:nvSpPr>
        <p:spPr>
          <a:xfrm>
            <a:off x="614975" y="1980301"/>
            <a:ext cx="7309800" cy="4269000"/>
          </a:xfrm>
          <a:prstGeom prst="rect">
            <a:avLst/>
          </a:prstGeom>
          <a:noFill/>
          <a:ln>
            <a:noFill/>
          </a:ln>
        </p:spPr>
        <p:txBody>
          <a:bodyPr spcFirstLastPara="1" wrap="square" lIns="0" tIns="0" rIns="0" bIns="0" anchor="t" anchorCtr="0">
            <a:noAutofit/>
          </a:bodyPr>
          <a:lstStyle/>
          <a:p>
            <a:pPr marL="457200" lvl="0" indent="-152400" algn="just" rtl="0">
              <a:spcBef>
                <a:spcPts val="0"/>
              </a:spcBef>
              <a:spcAft>
                <a:spcPts val="0"/>
              </a:spcAft>
              <a:buClr>
                <a:schemeClr val="dk1"/>
              </a:buClr>
              <a:buSzPts val="2400"/>
              <a:buFont typeface="Noto Sans Symbols"/>
              <a:buChar char="❖"/>
            </a:pPr>
            <a:r>
              <a:rPr lang="pt-PT" sz="2800" b="1" dirty="0"/>
              <a:t>Atividade Física</a:t>
            </a:r>
            <a:endParaRPr dirty="0"/>
          </a:p>
          <a:p>
            <a:pPr marL="457200" lvl="0" indent="-152400" algn="just" rtl="0">
              <a:spcBef>
                <a:spcPts val="0"/>
              </a:spcBef>
              <a:spcAft>
                <a:spcPts val="0"/>
              </a:spcAft>
              <a:buClr>
                <a:schemeClr val="dk1"/>
              </a:buClr>
              <a:buSzPts val="2400"/>
              <a:buFont typeface="Noto Sans Symbols"/>
              <a:buChar char="▪"/>
            </a:pPr>
            <a:r>
              <a:rPr lang="pt-PT" sz="2000" dirty="0"/>
              <a:t>qualquer movimento corporal produzido pelos músculos esqueléticos que resulte em gasto de energia acima dos níveis de repouso (basal)</a:t>
            </a:r>
          </a:p>
          <a:p>
            <a:pPr marL="457200" lvl="0" indent="-152400" algn="just" rtl="0">
              <a:spcBef>
                <a:spcPts val="0"/>
              </a:spcBef>
              <a:spcAft>
                <a:spcPts val="0"/>
              </a:spcAft>
              <a:buClr>
                <a:schemeClr val="dk1"/>
              </a:buClr>
              <a:buSzPts val="2400"/>
              <a:buFont typeface="Noto Sans Symbols"/>
              <a:buChar char="▪"/>
            </a:pPr>
            <a:r>
              <a:rPr lang="pt-PT" sz="2000" dirty="0"/>
              <a:t>gasto energético medido de duas maneiras – MET (equivalentes metabólicos da tarefa) e Kcal (quilocaloria)</a:t>
            </a:r>
          </a:p>
          <a:p>
            <a:pPr marL="457200" lvl="0" indent="-152400" algn="just" rtl="0">
              <a:spcBef>
                <a:spcPts val="0"/>
              </a:spcBef>
              <a:spcAft>
                <a:spcPts val="0"/>
              </a:spcAft>
              <a:buClr>
                <a:schemeClr val="dk1"/>
              </a:buClr>
              <a:buSzPts val="2400"/>
              <a:buFont typeface="Noto Sans Symbols"/>
              <a:buChar char="▪"/>
            </a:pPr>
            <a:r>
              <a:rPr lang="pt-PT" sz="2000" dirty="0"/>
              <a:t>Abrange amplamente exercícios, </a:t>
            </a:r>
            <a:r>
              <a:rPr lang="pt-PT" sz="2000" dirty="0" err="1"/>
              <a:t>esportes</a:t>
            </a:r>
            <a:r>
              <a:rPr lang="pt-PT" sz="2000" dirty="0"/>
              <a:t> e atividades físicas realizadas como parte da vida diária, ocupação, lazer e transporte </a:t>
            </a:r>
            <a:r>
              <a:rPr lang="pt-PT" sz="2000" i="1" dirty="0"/>
              <a:t>ativo.</a:t>
            </a:r>
            <a:r>
              <a:rPr lang="en-US" sz="2000" dirty="0"/>
              <a:t> </a:t>
            </a:r>
          </a:p>
          <a:p>
            <a:pPr marL="304800" lvl="0" indent="0" algn="just" rtl="0">
              <a:spcBef>
                <a:spcPts val="0"/>
              </a:spcBef>
              <a:spcAft>
                <a:spcPts val="0"/>
              </a:spcAft>
              <a:buClr>
                <a:schemeClr val="dk1"/>
              </a:buClr>
              <a:buSzPts val="2400"/>
              <a:buNone/>
            </a:pPr>
            <a:r>
              <a:rPr lang="en-US" sz="2800" b="1" dirty="0" err="1"/>
              <a:t>Exercício</a:t>
            </a:r>
            <a:endParaRPr lang="en-US" dirty="0"/>
          </a:p>
          <a:p>
            <a:pPr marL="457200" lvl="0" indent="-381000" algn="just" rtl="0">
              <a:spcBef>
                <a:spcPts val="600"/>
              </a:spcBef>
              <a:spcAft>
                <a:spcPts val="0"/>
              </a:spcAft>
              <a:buClr>
                <a:schemeClr val="dk1"/>
              </a:buClr>
              <a:buSzPts val="2400"/>
              <a:buChar char="▸"/>
            </a:pPr>
            <a:r>
              <a:rPr lang="pt-PT" sz="2000" dirty="0"/>
              <a:t>a atividade física planejada, estruturada e repetitiva tem como objetivo final ou intermediário a melhoria da manutenção da aptidão física</a:t>
            </a:r>
            <a:endParaRPr sz="2000" b="1" dirty="0"/>
          </a:p>
          <a:p>
            <a:pPr marL="457200" lvl="0" indent="0" algn="just" rtl="0">
              <a:spcBef>
                <a:spcPts val="0"/>
              </a:spcBef>
              <a:spcAft>
                <a:spcPts val="0"/>
              </a:spcAft>
              <a:buClr>
                <a:schemeClr val="dk1"/>
              </a:buClr>
              <a:buSzPts val="2400"/>
              <a:buNone/>
            </a:pPr>
            <a:endParaRPr sz="2800" b="1" dirty="0"/>
          </a:p>
          <a:p>
            <a:pPr marL="457200" lvl="0" indent="0" algn="ctr" rtl="0">
              <a:spcBef>
                <a:spcPts val="0"/>
              </a:spcBef>
              <a:spcAft>
                <a:spcPts val="0"/>
              </a:spcAft>
              <a:buClr>
                <a:schemeClr val="dk1"/>
              </a:buClr>
              <a:buSzPts val="2400"/>
              <a:buFont typeface="Noto Sans Symbols"/>
              <a:buNone/>
            </a:pPr>
            <a:endParaRPr sz="2000" dirty="0"/>
          </a:p>
          <a:p>
            <a:pPr marL="457200" lvl="0" indent="-381000" algn="l" rtl="0">
              <a:spcBef>
                <a:spcPts val="600"/>
              </a:spcBef>
              <a:spcAft>
                <a:spcPts val="0"/>
              </a:spcAft>
              <a:buClr>
                <a:schemeClr val="dk1"/>
              </a:buClr>
              <a:buSzPts val="2400"/>
              <a:buNone/>
            </a:pPr>
            <a:endParaRPr dirty="0"/>
          </a:p>
        </p:txBody>
      </p:sp>
      <p:sp>
        <p:nvSpPr>
          <p:cNvPr id="155" name="Google Shape;155;p3"/>
          <p:cNvSpPr txBox="1">
            <a:spLocks noGrp="1"/>
          </p:cNvSpPr>
          <p:nvPr>
            <p:ph type="sldNum" idx="12"/>
          </p:nvPr>
        </p:nvSpPr>
        <p:spPr>
          <a:xfrm>
            <a:off x="0" y="6349867"/>
            <a:ext cx="381000" cy="515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888888"/>
              </a:buClr>
              <a:buSzPts val="1200"/>
              <a:buFont typeface="Calibri"/>
              <a:buNone/>
            </a:pPr>
            <a:fld id="{00000000-1234-1234-1234-123412341234}" type="slidenum">
              <a:rPr lang="en-US"/>
              <a:t>3</a:t>
            </a:fld>
            <a:endParaRPr/>
          </a:p>
        </p:txBody>
      </p:sp>
      <p:grpSp>
        <p:nvGrpSpPr>
          <p:cNvPr id="156" name="Google Shape;156;p3"/>
          <p:cNvGrpSpPr/>
          <p:nvPr/>
        </p:nvGrpSpPr>
        <p:grpSpPr>
          <a:xfrm>
            <a:off x="8436324" y="363484"/>
            <a:ext cx="361474" cy="636193"/>
            <a:chOff x="4276825" y="487236"/>
            <a:chExt cx="317500" cy="419100"/>
          </a:xfrm>
        </p:grpSpPr>
        <p:sp>
          <p:nvSpPr>
            <p:cNvPr id="157" name="Google Shape;157;p3"/>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58" name="Google Shape;158;p3"/>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pic>
        <p:nvPicPr>
          <p:cNvPr id="159" name="Google Shape;159;p3" descr="loving your body as an overweight cyclist"/>
          <p:cNvPicPr preferRelativeResize="0"/>
          <p:nvPr/>
        </p:nvPicPr>
        <p:blipFill rotWithShape="1">
          <a:blip r:embed="rId3">
            <a:alphaModFix/>
          </a:blip>
          <a:srcRect/>
          <a:stretch/>
        </p:blipFill>
        <p:spPr>
          <a:xfrm>
            <a:off x="7620964" y="1368751"/>
            <a:ext cx="1371600" cy="990600"/>
          </a:xfrm>
          <a:prstGeom prst="rect">
            <a:avLst/>
          </a:prstGeom>
          <a:noFill/>
          <a:ln>
            <a:noFill/>
          </a:ln>
        </p:spPr>
      </p:pic>
      <p:pic>
        <p:nvPicPr>
          <p:cNvPr id="160" name="Google Shape;160;p3" descr="Exercise and Children: The Benefits"/>
          <p:cNvPicPr preferRelativeResize="0"/>
          <p:nvPr/>
        </p:nvPicPr>
        <p:blipFill rotWithShape="1">
          <a:blip r:embed="rId4">
            <a:alphaModFix/>
          </a:blip>
          <a:srcRect/>
          <a:stretch/>
        </p:blipFill>
        <p:spPr>
          <a:xfrm>
            <a:off x="7508550" y="6096000"/>
            <a:ext cx="1447799" cy="762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6" name="Google Shape;166;p4"/>
          <p:cNvSpPr txBox="1">
            <a:spLocks noGrp="1"/>
          </p:cNvSpPr>
          <p:nvPr>
            <p:ph type="body" idx="1"/>
          </p:nvPr>
        </p:nvSpPr>
        <p:spPr>
          <a:xfrm>
            <a:off x="381000" y="1828800"/>
            <a:ext cx="7696200" cy="4648200"/>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Clr>
                <a:schemeClr val="dk1"/>
              </a:buClr>
              <a:buSzPts val="2400"/>
              <a:buFont typeface="Noto Sans Symbols"/>
              <a:buChar char="❖"/>
            </a:pPr>
            <a:r>
              <a:rPr lang="pt-PT" sz="2800" b="1" dirty="0"/>
              <a:t>Aptidão física</a:t>
            </a:r>
            <a:endParaRPr dirty="0"/>
          </a:p>
          <a:p>
            <a:pPr marL="457200" lvl="0" indent="-152400" algn="just" rtl="0">
              <a:spcBef>
                <a:spcPts val="0"/>
              </a:spcBef>
              <a:spcAft>
                <a:spcPts val="0"/>
              </a:spcAft>
              <a:buClr>
                <a:schemeClr val="dk1"/>
              </a:buClr>
              <a:buSzPts val="2400"/>
              <a:buFont typeface="Noto Sans Symbols"/>
              <a:buChar char="▪"/>
            </a:pPr>
            <a:r>
              <a:rPr lang="pt-PT" sz="2000" dirty="0"/>
              <a:t>capacidade de realizar tarefas diárias com vigor e atenção, sem fadiga indevida e com ampla energia para desfrutar atividades [de lazer] e para atender emergências imprevistas</a:t>
            </a:r>
          </a:p>
          <a:p>
            <a:pPr marL="457200" lvl="0" indent="-152400" algn="just" rtl="0">
              <a:spcBef>
                <a:spcPts val="0"/>
              </a:spcBef>
              <a:spcAft>
                <a:spcPts val="0"/>
              </a:spcAft>
              <a:buClr>
                <a:schemeClr val="dk1"/>
              </a:buClr>
              <a:buSzPts val="2400"/>
              <a:buFont typeface="Noto Sans Symbols"/>
              <a:buChar char="▪"/>
            </a:pPr>
            <a:r>
              <a:rPr lang="pt-PT" sz="2000" dirty="0"/>
              <a:t>É operacionalizado como atributos mensuráveis relacionados à saúde e habilidades que incluem aptidão cardiorrespiratória, força e resistência muscular, composição corporal e flexibilidade, equilíbrio, agilidade, tempo de reação e potência</a:t>
            </a:r>
          </a:p>
          <a:p>
            <a:pPr marL="304800" lvl="0" indent="0" algn="just" rtl="0">
              <a:spcBef>
                <a:spcPts val="0"/>
              </a:spcBef>
              <a:spcAft>
                <a:spcPts val="0"/>
              </a:spcAft>
              <a:buClr>
                <a:schemeClr val="dk1"/>
              </a:buClr>
              <a:buSzPts val="2400"/>
              <a:buNone/>
            </a:pPr>
            <a:r>
              <a:rPr lang="en-US" sz="2800" b="1" dirty="0"/>
              <a:t>Physical inactivity</a:t>
            </a:r>
            <a:endParaRPr dirty="0"/>
          </a:p>
          <a:p>
            <a:pPr marL="457200" lvl="0" indent="-152400" algn="just" rtl="0">
              <a:spcBef>
                <a:spcPts val="0"/>
              </a:spcBef>
              <a:spcAft>
                <a:spcPts val="0"/>
              </a:spcAft>
              <a:buClr>
                <a:schemeClr val="dk1"/>
              </a:buClr>
              <a:buSzPts val="2400"/>
              <a:buFont typeface="Noto Sans Symbols"/>
              <a:buChar char="▪"/>
            </a:pPr>
            <a:r>
              <a:rPr lang="en-US" sz="2000" dirty="0"/>
              <a:t>insufficient physical activity level to meet present physical activity recommendations</a:t>
            </a:r>
            <a:endParaRPr sz="2000" dirty="0"/>
          </a:p>
          <a:p>
            <a:pPr marL="457200" lvl="0" indent="0" algn="just" rtl="0">
              <a:spcBef>
                <a:spcPts val="0"/>
              </a:spcBef>
              <a:spcAft>
                <a:spcPts val="0"/>
              </a:spcAft>
              <a:buClr>
                <a:schemeClr val="dk1"/>
              </a:buClr>
              <a:buSzPts val="2400"/>
              <a:buNone/>
            </a:pPr>
            <a:endParaRPr sz="1800" b="1" dirty="0"/>
          </a:p>
          <a:p>
            <a:pPr marL="457200" lvl="0" indent="0" algn="just" rtl="0">
              <a:spcBef>
                <a:spcPts val="0"/>
              </a:spcBef>
              <a:spcAft>
                <a:spcPts val="0"/>
              </a:spcAft>
              <a:buClr>
                <a:schemeClr val="dk1"/>
              </a:buClr>
              <a:buSzPts val="2400"/>
              <a:buNone/>
            </a:pPr>
            <a:r>
              <a:rPr lang="en-US" sz="1800" dirty="0"/>
              <a:t>				&lt; 60 min/day of MVPA</a:t>
            </a:r>
            <a:endParaRPr sz="1800" dirty="0"/>
          </a:p>
          <a:p>
            <a:pPr marL="457200" lvl="0" indent="0" algn="just" rtl="0">
              <a:spcBef>
                <a:spcPts val="0"/>
              </a:spcBef>
              <a:spcAft>
                <a:spcPts val="0"/>
              </a:spcAft>
              <a:buClr>
                <a:schemeClr val="dk1"/>
              </a:buClr>
              <a:buSzPts val="2400"/>
              <a:buFont typeface="Noto Sans Symbols"/>
              <a:buNone/>
            </a:pPr>
            <a:endParaRPr sz="1800" b="1" dirty="0"/>
          </a:p>
          <a:p>
            <a:pPr marL="457200" lvl="0" indent="0" algn="just" rtl="0">
              <a:spcBef>
                <a:spcPts val="0"/>
              </a:spcBef>
              <a:spcAft>
                <a:spcPts val="0"/>
              </a:spcAft>
              <a:buClr>
                <a:schemeClr val="dk1"/>
              </a:buClr>
              <a:buSzPts val="2400"/>
              <a:buFont typeface="Noto Sans Symbols"/>
              <a:buNone/>
            </a:pPr>
            <a:endParaRPr sz="2000" b="1" dirty="0"/>
          </a:p>
          <a:p>
            <a:pPr marL="457200" lvl="0" indent="0" algn="just" rtl="0">
              <a:spcBef>
                <a:spcPts val="0"/>
              </a:spcBef>
              <a:spcAft>
                <a:spcPts val="0"/>
              </a:spcAft>
              <a:buClr>
                <a:schemeClr val="dk1"/>
              </a:buClr>
              <a:buSzPts val="2400"/>
              <a:buFont typeface="Noto Sans Symbols"/>
              <a:buNone/>
            </a:pPr>
            <a:endParaRPr sz="2000" b="1" dirty="0"/>
          </a:p>
          <a:p>
            <a:pPr marL="457200" lvl="0" indent="0" algn="l" rtl="0">
              <a:spcBef>
                <a:spcPts val="0"/>
              </a:spcBef>
              <a:spcAft>
                <a:spcPts val="0"/>
              </a:spcAft>
              <a:buClr>
                <a:schemeClr val="dk1"/>
              </a:buClr>
              <a:buSzPts val="2400"/>
              <a:buFont typeface="Noto Sans Symbols"/>
              <a:buNone/>
            </a:pPr>
            <a:endParaRPr sz="2800" b="1" dirty="0"/>
          </a:p>
          <a:p>
            <a:pPr marL="457200" lvl="0" indent="0" algn="l" rtl="0">
              <a:spcBef>
                <a:spcPts val="0"/>
              </a:spcBef>
              <a:spcAft>
                <a:spcPts val="0"/>
              </a:spcAft>
              <a:buClr>
                <a:schemeClr val="dk1"/>
              </a:buClr>
              <a:buSzPts val="2400"/>
              <a:buFont typeface="Noto Sans Symbols"/>
              <a:buNone/>
            </a:pPr>
            <a:endParaRPr sz="2000" dirty="0"/>
          </a:p>
        </p:txBody>
      </p:sp>
      <p:grpSp>
        <p:nvGrpSpPr>
          <p:cNvPr id="167" name="Google Shape;167;p4"/>
          <p:cNvGrpSpPr/>
          <p:nvPr/>
        </p:nvGrpSpPr>
        <p:grpSpPr>
          <a:xfrm>
            <a:off x="8436324" y="384504"/>
            <a:ext cx="361474" cy="636193"/>
            <a:chOff x="4276825" y="487236"/>
            <a:chExt cx="317500" cy="419100"/>
          </a:xfrm>
        </p:grpSpPr>
        <p:sp>
          <p:nvSpPr>
            <p:cNvPr id="168" name="Google Shape;168;p4"/>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69" name="Google Shape;169;p4"/>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pic>
        <p:nvPicPr>
          <p:cNvPr id="170" name="Google Shape;170;p4"/>
          <p:cNvPicPr preferRelativeResize="0"/>
          <p:nvPr/>
        </p:nvPicPr>
        <p:blipFill rotWithShape="1">
          <a:blip r:embed="rId3">
            <a:alphaModFix/>
          </a:blip>
          <a:srcRect/>
          <a:stretch/>
        </p:blipFill>
        <p:spPr>
          <a:xfrm>
            <a:off x="6858000" y="5181600"/>
            <a:ext cx="1371600" cy="1447800"/>
          </a:xfrm>
          <a:prstGeom prst="rect">
            <a:avLst/>
          </a:prstGeom>
          <a:noFill/>
          <a:ln>
            <a:noFill/>
          </a:ln>
        </p:spPr>
      </p:pic>
      <p:sp>
        <p:nvSpPr>
          <p:cNvPr id="11" name="Google Shape;153;p3">
            <a:extLst>
              <a:ext uri="{FF2B5EF4-FFF2-40B4-BE49-F238E27FC236}">
                <a16:creationId xmlns:a16="http://schemas.microsoft.com/office/drawing/2014/main" id="{76900302-64B8-4D16-ABF9-49AB6F7A52F1}"/>
              </a:ext>
            </a:extLst>
          </p:cNvPr>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r>
              <a:rPr lang="en-US" dirty="0" err="1"/>
              <a:t>Definição</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6" name="Google Shape;176;p5"/>
          <p:cNvSpPr txBox="1">
            <a:spLocks noGrp="1"/>
          </p:cNvSpPr>
          <p:nvPr>
            <p:ph type="body" idx="1"/>
          </p:nvPr>
        </p:nvSpPr>
        <p:spPr>
          <a:xfrm>
            <a:off x="381000" y="1905000"/>
            <a:ext cx="7696199" cy="4419600"/>
          </a:xfrm>
          <a:prstGeom prst="rect">
            <a:avLst/>
          </a:prstGeom>
          <a:noFill/>
          <a:ln>
            <a:noFill/>
          </a:ln>
        </p:spPr>
        <p:txBody>
          <a:bodyPr spcFirstLastPara="1" wrap="square" lIns="0" tIns="0" rIns="0" bIns="0" anchor="t" anchorCtr="0">
            <a:noAutofit/>
          </a:bodyPr>
          <a:lstStyle/>
          <a:p>
            <a:pPr marL="457200" lvl="0" indent="-152400" algn="just" rtl="0">
              <a:spcBef>
                <a:spcPts val="0"/>
              </a:spcBef>
              <a:spcAft>
                <a:spcPts val="0"/>
              </a:spcAft>
              <a:buClr>
                <a:schemeClr val="dk1"/>
              </a:buClr>
              <a:buSzPts val="2400"/>
              <a:buFont typeface="Noto Sans Symbols"/>
              <a:buChar char="❖"/>
            </a:pPr>
            <a:r>
              <a:rPr lang="en-US" sz="2800" b="1" dirty="0" err="1"/>
              <a:t>Gasto</a:t>
            </a:r>
            <a:r>
              <a:rPr lang="en-US" sz="2800" b="1" dirty="0"/>
              <a:t> de </a:t>
            </a:r>
            <a:r>
              <a:rPr lang="en-US" sz="2800" b="1" dirty="0" err="1"/>
              <a:t>energia</a:t>
            </a:r>
            <a:endParaRPr lang="en-US" dirty="0"/>
          </a:p>
          <a:p>
            <a:pPr marL="457200" lvl="0" indent="-152400" algn="just" rtl="0">
              <a:spcBef>
                <a:spcPts val="0"/>
              </a:spcBef>
              <a:spcAft>
                <a:spcPts val="0"/>
              </a:spcAft>
              <a:buClr>
                <a:schemeClr val="dk1"/>
              </a:buClr>
              <a:buSzPts val="2400"/>
              <a:buFont typeface="Noto Sans Symbols"/>
              <a:buChar char="▪"/>
            </a:pPr>
            <a:r>
              <a:rPr lang="en-US" sz="2000" b="1" dirty="0"/>
              <a:t>MET - </a:t>
            </a:r>
            <a:r>
              <a:rPr lang="pt-PT" sz="2000" dirty="0"/>
              <a:t>a razão entre a taxa de energia gasta durante uma atividade e a taxa de energia gasta em repouso</a:t>
            </a:r>
            <a:endParaRPr lang="en-US" sz="2000" dirty="0"/>
          </a:p>
          <a:p>
            <a:pPr marL="457200" lvl="0" indent="-152400" algn="just" rtl="0">
              <a:spcBef>
                <a:spcPts val="0"/>
              </a:spcBef>
              <a:spcAft>
                <a:spcPts val="0"/>
              </a:spcAft>
              <a:buClr>
                <a:schemeClr val="dk1"/>
              </a:buClr>
              <a:buSzPts val="2400"/>
              <a:buFont typeface="Noto Sans Symbols"/>
              <a:buChar char="✔"/>
            </a:pPr>
            <a:r>
              <a:rPr lang="en-US" sz="2000" b="1" dirty="0"/>
              <a:t> </a:t>
            </a:r>
            <a:r>
              <a:rPr lang="en-US" sz="2000" dirty="0"/>
              <a:t>um MET é </a:t>
            </a:r>
            <a:r>
              <a:rPr lang="en-US" sz="2000" b="1" i="1" dirty="0"/>
              <a:t>a taxa de EE </a:t>
            </a:r>
            <a:r>
              <a:rPr lang="en-US" sz="2000" b="1" i="1" dirty="0" err="1"/>
              <a:t>sentado</a:t>
            </a:r>
            <a:r>
              <a:rPr lang="en-US" sz="2000" b="1" i="1" dirty="0"/>
              <a:t> </a:t>
            </a:r>
            <a:r>
              <a:rPr lang="en-US" sz="2000" b="1" i="1" dirty="0" err="1"/>
              <a:t>em</a:t>
            </a:r>
            <a:r>
              <a:rPr lang="en-US" sz="2000" b="1" i="1" dirty="0"/>
              <a:t> </a:t>
            </a:r>
            <a:r>
              <a:rPr lang="en-US" sz="2000" b="1" i="1" dirty="0" err="1"/>
              <a:t>repouso</a:t>
            </a:r>
            <a:r>
              <a:rPr lang="en-US" sz="2000" dirty="0"/>
              <a:t> ; é </a:t>
            </a:r>
            <a:r>
              <a:rPr lang="en-US" sz="2000" dirty="0" err="1"/>
              <a:t>igual</a:t>
            </a:r>
            <a:r>
              <a:rPr lang="en-US" sz="2000" dirty="0"/>
              <a:t> </a:t>
            </a:r>
            <a:r>
              <a:rPr lang="en-US" sz="2000" dirty="0" err="1"/>
              <a:t>ao</a:t>
            </a:r>
            <a:r>
              <a:rPr lang="en-US" sz="2000" dirty="0"/>
              <a:t> </a:t>
            </a:r>
            <a:r>
              <a:rPr lang="en-US" sz="2000" dirty="0" err="1"/>
              <a:t>consumo</a:t>
            </a:r>
            <a:r>
              <a:rPr lang="en-US" sz="2000" dirty="0"/>
              <a:t> de </a:t>
            </a:r>
            <a:r>
              <a:rPr lang="en-US" sz="2000" dirty="0" err="1"/>
              <a:t>oxigênio</a:t>
            </a:r>
            <a:r>
              <a:rPr lang="en-US" sz="2000" dirty="0"/>
              <a:t> de </a:t>
            </a:r>
            <a:r>
              <a:rPr lang="en-US" sz="2000" b="1" i="1" dirty="0"/>
              <a:t>3.5 mL ∙ kg</a:t>
            </a:r>
            <a:r>
              <a:rPr lang="en-US" sz="2000" b="1" i="1" baseline="30000" dirty="0"/>
              <a:t>−1</a:t>
            </a:r>
            <a:r>
              <a:rPr lang="en-US" sz="2000" b="1" i="1" dirty="0"/>
              <a:t> ∙ min</a:t>
            </a:r>
            <a:r>
              <a:rPr lang="en-US" sz="2000" b="1" i="1" baseline="30000" dirty="0"/>
              <a:t>−1 </a:t>
            </a:r>
          </a:p>
          <a:p>
            <a:pPr marL="457200" lvl="0" indent="-152400" algn="just" rtl="0">
              <a:spcBef>
                <a:spcPts val="0"/>
              </a:spcBef>
              <a:spcAft>
                <a:spcPts val="0"/>
              </a:spcAft>
              <a:buClr>
                <a:schemeClr val="dk1"/>
              </a:buClr>
              <a:buSzPts val="2400"/>
              <a:buFont typeface="Noto Sans Symbols"/>
              <a:buChar char="▪"/>
            </a:pPr>
            <a:r>
              <a:rPr lang="en-US" sz="2000" b="1" dirty="0"/>
              <a:t>Kcal -</a:t>
            </a:r>
            <a:r>
              <a:rPr lang="en-US" sz="2000" dirty="0"/>
              <a:t> </a:t>
            </a:r>
            <a:r>
              <a:rPr lang="pt-PT" sz="2000" dirty="0"/>
              <a:t>A energia necessária para aumentar a temperatura de 1 kg de água em 1° C</a:t>
            </a:r>
            <a:endParaRPr sz="2000" dirty="0"/>
          </a:p>
          <a:p>
            <a:pPr marL="457200" lvl="0" indent="-152400" algn="just" rtl="0">
              <a:spcBef>
                <a:spcPts val="0"/>
              </a:spcBef>
              <a:spcAft>
                <a:spcPts val="0"/>
              </a:spcAft>
              <a:buClr>
                <a:schemeClr val="dk1"/>
              </a:buClr>
              <a:buSzPts val="2400"/>
              <a:buFont typeface="Noto Sans Symbols"/>
              <a:buChar char="✔"/>
            </a:pPr>
            <a:r>
              <a:rPr lang="en-US" sz="2000" dirty="0" err="1"/>
              <a:t>Você</a:t>
            </a:r>
            <a:r>
              <a:rPr lang="en-US" sz="2000" dirty="0"/>
              <a:t> </a:t>
            </a:r>
            <a:r>
              <a:rPr lang="en-US" sz="2000" dirty="0" err="1"/>
              <a:t>pode</a:t>
            </a:r>
            <a:r>
              <a:rPr lang="en-US" sz="2000" dirty="0"/>
              <a:t> converter MET </a:t>
            </a:r>
            <a:r>
              <a:rPr lang="en-US" sz="2000" dirty="0" err="1"/>
              <a:t>em</a:t>
            </a:r>
            <a:r>
              <a:rPr lang="en-US" sz="2000" dirty="0"/>
              <a:t> kcal ∙</a:t>
            </a:r>
            <a:r>
              <a:rPr lang="en-US" sz="2000" b="1" dirty="0"/>
              <a:t> </a:t>
            </a:r>
            <a:r>
              <a:rPr lang="en-US" sz="2000" dirty="0"/>
              <a:t>min</a:t>
            </a:r>
            <a:r>
              <a:rPr lang="en-US" sz="2000" baseline="30000" dirty="0"/>
              <a:t>−1</a:t>
            </a:r>
            <a:r>
              <a:rPr lang="en-US" sz="2000" dirty="0"/>
              <a:t> :</a:t>
            </a:r>
            <a:endParaRPr dirty="0"/>
          </a:p>
          <a:p>
            <a:pPr marL="457200" lvl="0" indent="0" algn="just" rtl="0">
              <a:spcBef>
                <a:spcPts val="0"/>
              </a:spcBef>
              <a:spcAft>
                <a:spcPts val="0"/>
              </a:spcAft>
              <a:buClr>
                <a:schemeClr val="dk1"/>
              </a:buClr>
              <a:buSzPts val="2400"/>
              <a:buNone/>
            </a:pPr>
            <a:r>
              <a:rPr lang="en-US" sz="2000" dirty="0"/>
              <a:t>	</a:t>
            </a:r>
            <a:r>
              <a:rPr lang="en-US" sz="1800" dirty="0"/>
              <a:t>kcal · min</a:t>
            </a:r>
            <a:r>
              <a:rPr lang="en-US" sz="1800" baseline="30000" dirty="0"/>
              <a:t>−1</a:t>
            </a:r>
            <a:r>
              <a:rPr lang="en-US" sz="1800" dirty="0"/>
              <a:t> = [(METs × 3.5 mL ∙</a:t>
            </a:r>
            <a:r>
              <a:rPr lang="en-US" sz="1800" b="1" dirty="0"/>
              <a:t> </a:t>
            </a:r>
            <a:r>
              <a:rPr lang="en-US" sz="1800" dirty="0"/>
              <a:t>kg</a:t>
            </a:r>
            <a:r>
              <a:rPr lang="en-US" sz="1800" baseline="30000" dirty="0"/>
              <a:t>−1</a:t>
            </a:r>
            <a:r>
              <a:rPr lang="en-US" sz="1800" dirty="0"/>
              <a:t> ∙</a:t>
            </a:r>
            <a:r>
              <a:rPr lang="en-US" sz="1800" b="1" dirty="0"/>
              <a:t> </a:t>
            </a:r>
            <a:r>
              <a:rPr lang="en-US" sz="1800" dirty="0"/>
              <a:t>min</a:t>
            </a:r>
            <a:r>
              <a:rPr lang="en-US" sz="1800" baseline="30000" dirty="0"/>
              <a:t>−1</a:t>
            </a:r>
            <a:r>
              <a:rPr lang="en-US" sz="1800" dirty="0"/>
              <a:t> × body WT in kg) ÷ 	1000)] × 5</a:t>
            </a:r>
            <a:endParaRPr sz="1800" dirty="0"/>
          </a:p>
          <a:p>
            <a:pPr marL="457200" lvl="0" indent="-152400" algn="just" rtl="0">
              <a:spcBef>
                <a:spcPts val="0"/>
              </a:spcBef>
              <a:spcAft>
                <a:spcPts val="0"/>
              </a:spcAft>
              <a:buClr>
                <a:schemeClr val="dk1"/>
              </a:buClr>
              <a:buSzPts val="2400"/>
              <a:buFont typeface="Noto Sans Symbols"/>
              <a:buChar char="▪"/>
            </a:pPr>
            <a:r>
              <a:rPr lang="en-US" sz="1800" dirty="0"/>
              <a:t>EXAMPLO de </a:t>
            </a:r>
            <a:r>
              <a:rPr lang="en-US" sz="1800" dirty="0" err="1"/>
              <a:t>energia</a:t>
            </a:r>
            <a:r>
              <a:rPr lang="en-US" sz="1800" dirty="0"/>
              <a:t> </a:t>
            </a:r>
            <a:r>
              <a:rPr lang="en-US" sz="1800" dirty="0" err="1"/>
              <a:t>expandida</a:t>
            </a:r>
            <a:r>
              <a:rPr lang="en-US" sz="1800" dirty="0"/>
              <a:t>: </a:t>
            </a:r>
            <a:endParaRPr dirty="0"/>
          </a:p>
          <a:p>
            <a:pPr marL="457200" lvl="0" indent="-152400" algn="just" rtl="0">
              <a:spcBef>
                <a:spcPts val="0"/>
              </a:spcBef>
              <a:spcAft>
                <a:spcPts val="0"/>
              </a:spcAft>
              <a:buClr>
                <a:schemeClr val="dk1"/>
              </a:buClr>
              <a:buSzPts val="2400"/>
              <a:buFont typeface="Noto Sans Symbols"/>
              <a:buChar char="✔"/>
            </a:pPr>
            <a:r>
              <a:rPr lang="en-US" sz="1800" b="1" i="1" dirty="0"/>
              <a:t>Jogging ( at ~7 METs) for 30 min on 3 d </a:t>
            </a:r>
            <a:r>
              <a:rPr lang="en-US" sz="1800" b="1" dirty="0"/>
              <a:t>∙ </a:t>
            </a:r>
            <a:r>
              <a:rPr lang="en-US" sz="1800" b="1" i="1" dirty="0"/>
              <a:t>wk</a:t>
            </a:r>
            <a:r>
              <a:rPr lang="en-US" sz="1800" b="1" baseline="30000" dirty="0"/>
              <a:t>−</a:t>
            </a:r>
            <a:r>
              <a:rPr lang="en-US" sz="1800" b="1" i="1" baseline="30000" dirty="0"/>
              <a:t>1</a:t>
            </a:r>
            <a:r>
              <a:rPr lang="en-US" sz="1800" b="1" i="1" dirty="0"/>
              <a:t> for a 50 kg male:</a:t>
            </a:r>
            <a:endParaRPr sz="1800" b="1" i="1" dirty="0"/>
          </a:p>
          <a:p>
            <a:pPr marL="457200" lvl="0" indent="0" algn="just" rtl="0">
              <a:spcBef>
                <a:spcPts val="0"/>
              </a:spcBef>
              <a:spcAft>
                <a:spcPts val="0"/>
              </a:spcAft>
              <a:buClr>
                <a:schemeClr val="dk1"/>
              </a:buClr>
              <a:buSzPts val="2400"/>
              <a:buNone/>
            </a:pPr>
            <a:r>
              <a:rPr lang="en-US" sz="1800" b="1" i="1" dirty="0"/>
              <a:t>	</a:t>
            </a:r>
            <a:r>
              <a:rPr lang="en-US" sz="1800" i="1" dirty="0"/>
              <a:t> </a:t>
            </a:r>
            <a:r>
              <a:rPr lang="en-US" sz="1600" i="1" dirty="0"/>
              <a:t>7 METs ×</a:t>
            </a:r>
            <a:r>
              <a:rPr lang="en-US" sz="1600" dirty="0"/>
              <a:t> </a:t>
            </a:r>
            <a:r>
              <a:rPr lang="en-US" sz="1600" i="1" dirty="0"/>
              <a:t>30 min ×</a:t>
            </a:r>
            <a:r>
              <a:rPr lang="en-US" sz="1600" dirty="0"/>
              <a:t> </a:t>
            </a:r>
            <a:r>
              <a:rPr lang="en-US" sz="1600" i="1" dirty="0"/>
              <a:t>3 times per week =</a:t>
            </a:r>
            <a:r>
              <a:rPr lang="en-US" sz="1600" dirty="0"/>
              <a:t> </a:t>
            </a:r>
            <a:r>
              <a:rPr lang="en-US" sz="1600" b="1" i="1" dirty="0"/>
              <a:t>630 MET-min · wk</a:t>
            </a:r>
            <a:r>
              <a:rPr lang="en-US" sz="1600" b="1" baseline="30000" dirty="0"/>
              <a:t>−</a:t>
            </a:r>
            <a:r>
              <a:rPr lang="en-US" sz="1600" b="1" i="1" baseline="30000" dirty="0"/>
              <a:t>1</a:t>
            </a:r>
            <a:endParaRPr sz="1600" b="1" i="1" baseline="30000" dirty="0"/>
          </a:p>
          <a:p>
            <a:pPr marL="457200" lvl="0" indent="0" algn="just" rtl="0">
              <a:spcBef>
                <a:spcPts val="0"/>
              </a:spcBef>
              <a:spcAft>
                <a:spcPts val="0"/>
              </a:spcAft>
              <a:buClr>
                <a:schemeClr val="dk1"/>
              </a:buClr>
              <a:buSzPts val="2400"/>
              <a:buNone/>
            </a:pPr>
            <a:r>
              <a:rPr lang="en-US" sz="1600" b="1" i="1" baseline="30000" dirty="0"/>
              <a:t>	</a:t>
            </a:r>
            <a:r>
              <a:rPr lang="en-US" sz="1600" i="1" dirty="0"/>
              <a:t>[(7 METs ×</a:t>
            </a:r>
            <a:r>
              <a:rPr lang="en-US" sz="1600" dirty="0"/>
              <a:t> </a:t>
            </a:r>
            <a:r>
              <a:rPr lang="en-US" sz="1600" i="1" dirty="0"/>
              <a:t>3.5 mL </a:t>
            </a:r>
            <a:r>
              <a:rPr lang="en-US" sz="1600" dirty="0"/>
              <a:t>∙</a:t>
            </a:r>
            <a:r>
              <a:rPr lang="en-US" sz="1600" b="1" dirty="0"/>
              <a:t> </a:t>
            </a:r>
            <a:r>
              <a:rPr lang="en-US" sz="1600" i="1" dirty="0"/>
              <a:t>kg</a:t>
            </a:r>
            <a:r>
              <a:rPr lang="en-US" sz="1600" baseline="30000" dirty="0"/>
              <a:t>−</a:t>
            </a:r>
            <a:r>
              <a:rPr lang="en-US" sz="1600" i="1" baseline="30000" dirty="0"/>
              <a:t>1</a:t>
            </a:r>
            <a:r>
              <a:rPr lang="en-US" sz="1600" i="1" dirty="0"/>
              <a:t> </a:t>
            </a:r>
            <a:r>
              <a:rPr lang="en-US" sz="1600" dirty="0"/>
              <a:t>∙</a:t>
            </a:r>
            <a:r>
              <a:rPr lang="en-US" sz="1600" b="1" dirty="0"/>
              <a:t> </a:t>
            </a:r>
            <a:r>
              <a:rPr lang="en-US" sz="1600" i="1" dirty="0"/>
              <a:t>min</a:t>
            </a:r>
            <a:r>
              <a:rPr lang="en-US" sz="1600" baseline="30000" dirty="0"/>
              <a:t>−</a:t>
            </a:r>
            <a:r>
              <a:rPr lang="en-US" sz="1600" i="1" baseline="30000" dirty="0"/>
              <a:t>1</a:t>
            </a:r>
            <a:r>
              <a:rPr lang="en-US" sz="1600" i="1" dirty="0"/>
              <a:t> ×</a:t>
            </a:r>
            <a:r>
              <a:rPr lang="en-US" sz="1600" dirty="0"/>
              <a:t> </a:t>
            </a:r>
            <a:r>
              <a:rPr lang="en-US" sz="1600" i="1" dirty="0"/>
              <a:t>50 kg) </a:t>
            </a:r>
            <a:r>
              <a:rPr lang="en-US" sz="1600" dirty="0"/>
              <a:t>÷ </a:t>
            </a:r>
            <a:r>
              <a:rPr lang="en-US" sz="1600" i="1" dirty="0"/>
              <a:t>1000)] ×</a:t>
            </a:r>
            <a:r>
              <a:rPr lang="en-US" sz="1600" dirty="0"/>
              <a:t> </a:t>
            </a:r>
            <a:r>
              <a:rPr lang="en-US" sz="1600" b="1" i="1" dirty="0">
                <a:solidFill>
                  <a:schemeClr val="tx1"/>
                </a:solidFill>
              </a:rPr>
              <a:t>5</a:t>
            </a:r>
            <a:r>
              <a:rPr lang="en-US" sz="1600" b="1" i="1" dirty="0">
                <a:solidFill>
                  <a:srgbClr val="C00000"/>
                </a:solidFill>
              </a:rPr>
              <a:t> </a:t>
            </a:r>
            <a:r>
              <a:rPr lang="en-US" sz="1600" i="1" dirty="0"/>
              <a:t>=</a:t>
            </a:r>
            <a:r>
              <a:rPr lang="en-US" sz="1600" dirty="0"/>
              <a:t> </a:t>
            </a:r>
            <a:r>
              <a:rPr lang="en-US" sz="1600" b="1" i="1" dirty="0"/>
              <a:t>6.125 kcal · min</a:t>
            </a:r>
            <a:r>
              <a:rPr lang="en-US" sz="1600" b="1" baseline="30000" dirty="0"/>
              <a:t>−</a:t>
            </a:r>
            <a:r>
              <a:rPr lang="en-US" sz="1600" b="1" i="1" baseline="30000" dirty="0"/>
              <a:t>1</a:t>
            </a:r>
            <a:endParaRPr sz="1600" b="1" i="1" baseline="30000" dirty="0"/>
          </a:p>
          <a:p>
            <a:pPr marL="457200" lvl="0" indent="0" algn="just" rtl="0">
              <a:spcBef>
                <a:spcPts val="0"/>
              </a:spcBef>
              <a:spcAft>
                <a:spcPts val="0"/>
              </a:spcAft>
              <a:buClr>
                <a:schemeClr val="dk1"/>
              </a:buClr>
              <a:buSzPts val="2400"/>
              <a:buNone/>
            </a:pPr>
            <a:r>
              <a:rPr lang="en-US" sz="1600" b="1" i="1" baseline="30000" dirty="0"/>
              <a:t>	</a:t>
            </a:r>
            <a:r>
              <a:rPr lang="en-US" sz="1600" i="1" dirty="0"/>
              <a:t>6.125 kcal </a:t>
            </a:r>
            <a:r>
              <a:rPr lang="en-US" sz="1600" dirty="0"/>
              <a:t>∙</a:t>
            </a:r>
            <a:r>
              <a:rPr lang="en-US" sz="1600" b="1" dirty="0"/>
              <a:t> </a:t>
            </a:r>
            <a:r>
              <a:rPr lang="en-US" sz="1600" i="1" dirty="0"/>
              <a:t>min</a:t>
            </a:r>
            <a:r>
              <a:rPr lang="en-US" sz="1600" baseline="30000" dirty="0"/>
              <a:t>−</a:t>
            </a:r>
            <a:r>
              <a:rPr lang="en-US" sz="1600" i="1" baseline="30000" dirty="0"/>
              <a:t>1</a:t>
            </a:r>
            <a:r>
              <a:rPr lang="en-US" sz="1600" i="1" dirty="0"/>
              <a:t> ×</a:t>
            </a:r>
            <a:r>
              <a:rPr lang="en-US" sz="1600" dirty="0"/>
              <a:t> </a:t>
            </a:r>
            <a:r>
              <a:rPr lang="en-US" sz="1600" i="1" dirty="0"/>
              <a:t>30 min ×</a:t>
            </a:r>
            <a:r>
              <a:rPr lang="en-US" sz="1600" dirty="0"/>
              <a:t> </a:t>
            </a:r>
            <a:r>
              <a:rPr lang="en-US" sz="1600" i="1" dirty="0"/>
              <a:t>3 times per week =</a:t>
            </a:r>
            <a:r>
              <a:rPr lang="en-US" sz="1600" dirty="0"/>
              <a:t> </a:t>
            </a:r>
            <a:r>
              <a:rPr lang="en-US" sz="1600" b="1" i="1" dirty="0"/>
              <a:t>551.25 kcal · wk</a:t>
            </a:r>
            <a:r>
              <a:rPr lang="en-US" sz="1600" b="1" baseline="30000" dirty="0"/>
              <a:t>−</a:t>
            </a:r>
            <a:r>
              <a:rPr lang="en-US" sz="1600" b="1" i="1" baseline="30000" dirty="0"/>
              <a:t>1</a:t>
            </a:r>
            <a:endParaRPr dirty="0"/>
          </a:p>
          <a:p>
            <a:pPr marL="457200" lvl="0" indent="0" algn="just" rtl="0">
              <a:spcBef>
                <a:spcPts val="0"/>
              </a:spcBef>
              <a:spcAft>
                <a:spcPts val="0"/>
              </a:spcAft>
              <a:buClr>
                <a:schemeClr val="dk1"/>
              </a:buClr>
              <a:buSzPts val="2400"/>
              <a:buNone/>
            </a:pPr>
            <a:endParaRPr sz="1800" b="1" i="1" baseline="30000" dirty="0"/>
          </a:p>
          <a:p>
            <a:pPr marL="457200" lvl="0" indent="0" algn="just" rtl="0">
              <a:spcBef>
                <a:spcPts val="0"/>
              </a:spcBef>
              <a:spcAft>
                <a:spcPts val="0"/>
              </a:spcAft>
              <a:buClr>
                <a:schemeClr val="dk1"/>
              </a:buClr>
              <a:buSzPts val="2400"/>
              <a:buNone/>
            </a:pPr>
            <a:endParaRPr sz="1800" b="1" i="1" baseline="30000" dirty="0"/>
          </a:p>
          <a:p>
            <a:pPr marL="457200" lvl="0" indent="0" algn="just" rtl="0">
              <a:spcBef>
                <a:spcPts val="0"/>
              </a:spcBef>
              <a:spcAft>
                <a:spcPts val="0"/>
              </a:spcAft>
              <a:buClr>
                <a:schemeClr val="dk1"/>
              </a:buClr>
              <a:buSzPts val="2400"/>
              <a:buNone/>
            </a:pPr>
            <a:endParaRPr sz="1800" b="1" i="1" baseline="30000" dirty="0"/>
          </a:p>
          <a:p>
            <a:pPr marL="457200" lvl="0" indent="0" algn="just" rtl="0">
              <a:spcBef>
                <a:spcPts val="0"/>
              </a:spcBef>
              <a:spcAft>
                <a:spcPts val="0"/>
              </a:spcAft>
              <a:buClr>
                <a:schemeClr val="dk1"/>
              </a:buClr>
              <a:buSzPts val="2400"/>
              <a:buNone/>
            </a:pPr>
            <a:endParaRPr sz="1800" b="1" i="1" dirty="0"/>
          </a:p>
          <a:p>
            <a:pPr marL="457200" lvl="0" indent="0" algn="just" rtl="0">
              <a:spcBef>
                <a:spcPts val="0"/>
              </a:spcBef>
              <a:spcAft>
                <a:spcPts val="0"/>
              </a:spcAft>
              <a:buClr>
                <a:schemeClr val="dk1"/>
              </a:buClr>
              <a:buSzPts val="2400"/>
              <a:buNone/>
            </a:pPr>
            <a:endParaRPr sz="1800" dirty="0"/>
          </a:p>
          <a:p>
            <a:pPr marL="457200" lvl="0" indent="-381000" algn="l" rtl="0">
              <a:spcBef>
                <a:spcPts val="600"/>
              </a:spcBef>
              <a:spcAft>
                <a:spcPts val="0"/>
              </a:spcAft>
              <a:buClr>
                <a:schemeClr val="dk1"/>
              </a:buClr>
              <a:buSzPts val="2400"/>
              <a:buNone/>
            </a:pPr>
            <a:endParaRPr dirty="0"/>
          </a:p>
        </p:txBody>
      </p:sp>
      <p:grpSp>
        <p:nvGrpSpPr>
          <p:cNvPr id="177" name="Google Shape;177;p5"/>
          <p:cNvGrpSpPr/>
          <p:nvPr/>
        </p:nvGrpSpPr>
        <p:grpSpPr>
          <a:xfrm>
            <a:off x="8436324" y="384504"/>
            <a:ext cx="361474" cy="636193"/>
            <a:chOff x="4276825" y="487236"/>
            <a:chExt cx="317500" cy="419100"/>
          </a:xfrm>
        </p:grpSpPr>
        <p:sp>
          <p:nvSpPr>
            <p:cNvPr id="178" name="Google Shape;178;p5"/>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79" name="Google Shape;179;p5"/>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
        <p:nvSpPr>
          <p:cNvPr id="9" name="Google Shape;153;p3">
            <a:extLst>
              <a:ext uri="{FF2B5EF4-FFF2-40B4-BE49-F238E27FC236}">
                <a16:creationId xmlns:a16="http://schemas.microsoft.com/office/drawing/2014/main" id="{C057C77B-A971-4A1B-A179-40E02D65D319}"/>
              </a:ext>
            </a:extLst>
          </p:cNvPr>
          <p:cNvSpPr txBox="1">
            <a:spLocks noGrp="1"/>
          </p:cNvSpPr>
          <p:nvPr>
            <p:ph type="title"/>
          </p:nvPr>
        </p:nvSpPr>
        <p:spPr>
          <a:xfrm>
            <a:off x="614363" y="522288"/>
            <a:ext cx="6757987" cy="122555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r>
              <a:rPr lang="en-US" dirty="0" err="1"/>
              <a:t>Definição</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6"/>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endParaRPr/>
          </a:p>
        </p:txBody>
      </p:sp>
      <p:sp>
        <p:nvSpPr>
          <p:cNvPr id="185" name="Google Shape;185;p6"/>
          <p:cNvSpPr txBox="1">
            <a:spLocks noGrp="1"/>
          </p:cNvSpPr>
          <p:nvPr>
            <p:ph type="body" idx="1"/>
          </p:nvPr>
        </p:nvSpPr>
        <p:spPr>
          <a:xfrm>
            <a:off x="228600" y="1905000"/>
            <a:ext cx="8686800" cy="4572000"/>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Clr>
                <a:schemeClr val="dk1"/>
              </a:buClr>
              <a:buSzPts val="2400"/>
              <a:buNone/>
            </a:pPr>
            <a:endParaRPr/>
          </a:p>
        </p:txBody>
      </p:sp>
      <p:pic>
        <p:nvPicPr>
          <p:cNvPr id="186" name="Google Shape;186;p6" descr="How much physical activity do children need? | Physical Activity | DNPAO |  CDC"/>
          <p:cNvPicPr preferRelativeResize="0"/>
          <p:nvPr/>
        </p:nvPicPr>
        <p:blipFill rotWithShape="1">
          <a:blip r:embed="rId3">
            <a:alphaModFix/>
          </a:blip>
          <a:srcRect/>
          <a:stretch/>
        </p:blipFill>
        <p:spPr>
          <a:xfrm>
            <a:off x="1066800" y="1981200"/>
            <a:ext cx="2819401" cy="1828799"/>
          </a:xfrm>
          <a:prstGeom prst="rect">
            <a:avLst/>
          </a:prstGeom>
          <a:noFill/>
          <a:ln>
            <a:noFill/>
          </a:ln>
        </p:spPr>
      </p:pic>
      <p:pic>
        <p:nvPicPr>
          <p:cNvPr id="187" name="Google Shape;187;p6" descr="Kids Bike Size Chart: The Definitive Guide to Kids Bike Sizes + Infographic"/>
          <p:cNvPicPr preferRelativeResize="0"/>
          <p:nvPr/>
        </p:nvPicPr>
        <p:blipFill rotWithShape="1">
          <a:blip r:embed="rId4">
            <a:alphaModFix/>
          </a:blip>
          <a:srcRect/>
          <a:stretch/>
        </p:blipFill>
        <p:spPr>
          <a:xfrm>
            <a:off x="4191000" y="1981200"/>
            <a:ext cx="2667000" cy="1828800"/>
          </a:xfrm>
          <a:prstGeom prst="rect">
            <a:avLst/>
          </a:prstGeom>
          <a:noFill/>
          <a:ln>
            <a:noFill/>
          </a:ln>
        </p:spPr>
      </p:pic>
      <p:pic>
        <p:nvPicPr>
          <p:cNvPr id="188" name="Google Shape;188;p6" descr="Safe exercise for children | healthdirect"/>
          <p:cNvPicPr preferRelativeResize="0"/>
          <p:nvPr/>
        </p:nvPicPr>
        <p:blipFill rotWithShape="1">
          <a:blip r:embed="rId5">
            <a:alphaModFix/>
          </a:blip>
          <a:srcRect/>
          <a:stretch/>
        </p:blipFill>
        <p:spPr>
          <a:xfrm>
            <a:off x="838200" y="4114800"/>
            <a:ext cx="6934201" cy="1981200"/>
          </a:xfrm>
          <a:prstGeom prst="rect">
            <a:avLst/>
          </a:prstGeom>
          <a:noFill/>
          <a:ln>
            <a:noFill/>
          </a:ln>
        </p:spPr>
      </p:pic>
      <p:grpSp>
        <p:nvGrpSpPr>
          <p:cNvPr id="189" name="Google Shape;189;p6"/>
          <p:cNvGrpSpPr/>
          <p:nvPr/>
        </p:nvGrpSpPr>
        <p:grpSpPr>
          <a:xfrm>
            <a:off x="8436324" y="384504"/>
            <a:ext cx="361474" cy="636193"/>
            <a:chOff x="4276825" y="487236"/>
            <a:chExt cx="317500" cy="419100"/>
          </a:xfrm>
        </p:grpSpPr>
        <p:sp>
          <p:nvSpPr>
            <p:cNvPr id="190" name="Google Shape;190;p6"/>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91" name="Google Shape;191;p6"/>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7"/>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r>
              <a:rPr lang="en-US" dirty="0" err="1"/>
              <a:t>Efeitos</a:t>
            </a:r>
            <a:r>
              <a:rPr lang="en-US" dirty="0"/>
              <a:t> da </a:t>
            </a:r>
            <a:r>
              <a:rPr lang="en-US" dirty="0" err="1"/>
              <a:t>atividade</a:t>
            </a:r>
            <a:r>
              <a:rPr lang="en-US" dirty="0"/>
              <a:t> </a:t>
            </a:r>
            <a:r>
              <a:rPr lang="en-US" dirty="0" err="1"/>
              <a:t>física</a:t>
            </a:r>
            <a:endParaRPr dirty="0"/>
          </a:p>
        </p:txBody>
      </p:sp>
      <p:sp>
        <p:nvSpPr>
          <p:cNvPr id="197" name="Google Shape;197;p7"/>
          <p:cNvSpPr txBox="1">
            <a:spLocks noGrp="1"/>
          </p:cNvSpPr>
          <p:nvPr>
            <p:ph type="body" idx="1"/>
          </p:nvPr>
        </p:nvSpPr>
        <p:spPr>
          <a:xfrm>
            <a:off x="614975" y="2273567"/>
            <a:ext cx="6757800" cy="3768800"/>
          </a:xfrm>
          <a:prstGeom prst="rect">
            <a:avLst/>
          </a:prstGeom>
          <a:noFill/>
          <a:ln>
            <a:noFill/>
          </a:ln>
        </p:spPr>
        <p:txBody>
          <a:bodyPr spcFirstLastPara="1" wrap="square" lIns="0" tIns="0" rIns="0" bIns="0" anchor="t" anchorCtr="0">
            <a:noAutofit/>
          </a:bodyPr>
          <a:lstStyle/>
          <a:p>
            <a:pPr marL="457200" lvl="0" indent="-228600" algn="l" rtl="0">
              <a:spcBef>
                <a:spcPts val="600"/>
              </a:spcBef>
              <a:spcAft>
                <a:spcPts val="0"/>
              </a:spcAft>
              <a:buClr>
                <a:schemeClr val="dk1"/>
              </a:buClr>
              <a:buSzPts val="2400"/>
              <a:buNone/>
            </a:pPr>
            <a:endParaRPr/>
          </a:p>
        </p:txBody>
      </p:sp>
      <p:pic>
        <p:nvPicPr>
          <p:cNvPr id="198" name="Google Shape;198;p7"/>
          <p:cNvPicPr preferRelativeResize="0">
            <a:picLocks noGrp="1"/>
          </p:cNvPicPr>
          <p:nvPr>
            <p:ph type="body" idx="1"/>
          </p:nvPr>
        </p:nvPicPr>
        <p:blipFill rotWithShape="1">
          <a:blip r:embed="rId3">
            <a:alphaModFix/>
          </a:blip>
          <a:srcRect/>
          <a:stretch/>
        </p:blipFill>
        <p:spPr>
          <a:xfrm>
            <a:off x="1447800" y="2362200"/>
            <a:ext cx="5486400" cy="3733800"/>
          </a:xfrm>
          <a:prstGeom prst="rect">
            <a:avLst/>
          </a:prstGeom>
          <a:noFill/>
          <a:ln>
            <a:noFill/>
          </a:ln>
        </p:spPr>
      </p:pic>
      <p:grpSp>
        <p:nvGrpSpPr>
          <p:cNvPr id="200" name="Google Shape;200;p7"/>
          <p:cNvGrpSpPr/>
          <p:nvPr/>
        </p:nvGrpSpPr>
        <p:grpSpPr>
          <a:xfrm>
            <a:off x="8436324" y="384504"/>
            <a:ext cx="361474" cy="636193"/>
            <a:chOff x="4276825" y="487236"/>
            <a:chExt cx="317500" cy="419100"/>
          </a:xfrm>
        </p:grpSpPr>
        <p:sp>
          <p:nvSpPr>
            <p:cNvPr id="201" name="Google Shape;201;p7"/>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02" name="Google Shape;202;p7"/>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
        <p:nvSpPr>
          <p:cNvPr id="3" name="Text Placeholder 2">
            <a:extLst>
              <a:ext uri="{FF2B5EF4-FFF2-40B4-BE49-F238E27FC236}">
                <a16:creationId xmlns:a16="http://schemas.microsoft.com/office/drawing/2014/main" id="{A7727829-4441-6B62-5B75-56C73DEC0ECE}"/>
              </a:ext>
            </a:extLst>
          </p:cNvPr>
          <p:cNvSpPr>
            <a:spLocks noGrp="1"/>
          </p:cNvSpPr>
          <p:nvPr>
            <p:ph type="body" idx="1"/>
          </p:nvPr>
        </p:nvSpPr>
        <p:spPr/>
        <p:txBody>
          <a:bodyPr/>
          <a:lstStyle/>
          <a:p>
            <a:pPr marL="76200" indent="0">
              <a:buNone/>
            </a:pPr>
            <a:endParaRPr lang="sr-Latn-R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8"/>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r>
              <a:rPr lang="en-US" dirty="0" err="1"/>
              <a:t>Efeitos</a:t>
            </a:r>
            <a:r>
              <a:rPr lang="en-US" dirty="0"/>
              <a:t> da </a:t>
            </a:r>
            <a:r>
              <a:rPr lang="en-US" dirty="0" err="1"/>
              <a:t>atividade</a:t>
            </a:r>
            <a:r>
              <a:rPr lang="en-US" dirty="0"/>
              <a:t> </a:t>
            </a:r>
            <a:r>
              <a:rPr lang="en-US" dirty="0" err="1"/>
              <a:t>física</a:t>
            </a:r>
            <a:endParaRPr dirty="0"/>
          </a:p>
        </p:txBody>
      </p:sp>
      <p:sp>
        <p:nvSpPr>
          <p:cNvPr id="208" name="Google Shape;208;p8"/>
          <p:cNvSpPr txBox="1">
            <a:spLocks noGrp="1"/>
          </p:cNvSpPr>
          <p:nvPr>
            <p:ph type="body" idx="1"/>
          </p:nvPr>
        </p:nvSpPr>
        <p:spPr>
          <a:xfrm>
            <a:off x="614975" y="2273567"/>
            <a:ext cx="6757800" cy="3768800"/>
          </a:xfrm>
          <a:prstGeom prst="rect">
            <a:avLst/>
          </a:prstGeom>
          <a:noFill/>
          <a:ln>
            <a:noFill/>
          </a:ln>
        </p:spPr>
        <p:txBody>
          <a:bodyPr spcFirstLastPara="1" wrap="square" lIns="0" tIns="0" rIns="0" bIns="0" anchor="t" anchorCtr="0">
            <a:noAutofit/>
          </a:bodyPr>
          <a:lstStyle/>
          <a:p>
            <a:pPr marL="457200" lvl="0" indent="-228600" algn="l" rtl="0">
              <a:spcBef>
                <a:spcPts val="600"/>
              </a:spcBef>
              <a:spcAft>
                <a:spcPts val="0"/>
              </a:spcAft>
              <a:buClr>
                <a:schemeClr val="dk1"/>
              </a:buClr>
              <a:buSzPts val="2400"/>
              <a:buNone/>
            </a:pPr>
            <a:endParaRPr/>
          </a:p>
        </p:txBody>
      </p:sp>
      <p:pic>
        <p:nvPicPr>
          <p:cNvPr id="209" name="Google Shape;209;p8" descr="See the source image"/>
          <p:cNvPicPr preferRelativeResize="0"/>
          <p:nvPr/>
        </p:nvPicPr>
        <p:blipFill rotWithShape="1">
          <a:blip r:embed="rId3">
            <a:alphaModFix/>
          </a:blip>
          <a:srcRect/>
          <a:stretch/>
        </p:blipFill>
        <p:spPr>
          <a:xfrm>
            <a:off x="609600" y="2286000"/>
            <a:ext cx="7315200" cy="3810000"/>
          </a:xfrm>
          <a:prstGeom prst="rect">
            <a:avLst/>
          </a:prstGeom>
          <a:noFill/>
          <a:ln>
            <a:noFill/>
          </a:ln>
        </p:spPr>
      </p:pic>
      <p:grpSp>
        <p:nvGrpSpPr>
          <p:cNvPr id="210" name="Google Shape;210;p8"/>
          <p:cNvGrpSpPr/>
          <p:nvPr/>
        </p:nvGrpSpPr>
        <p:grpSpPr>
          <a:xfrm>
            <a:off x="8436324" y="384504"/>
            <a:ext cx="361474" cy="636193"/>
            <a:chOff x="4276825" y="487236"/>
            <a:chExt cx="317500" cy="419100"/>
          </a:xfrm>
        </p:grpSpPr>
        <p:sp>
          <p:nvSpPr>
            <p:cNvPr id="211" name="Google Shape;211;p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12" name="Google Shape;212;p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9"/>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r>
              <a:rPr lang="en-US" dirty="0" err="1"/>
              <a:t>Atividade</a:t>
            </a:r>
            <a:r>
              <a:rPr lang="en-US" dirty="0"/>
              <a:t> </a:t>
            </a:r>
            <a:r>
              <a:rPr lang="en-US" dirty="0" err="1"/>
              <a:t>física</a:t>
            </a:r>
            <a:r>
              <a:rPr lang="en-US" dirty="0"/>
              <a:t>–</a:t>
            </a:r>
            <a:r>
              <a:rPr lang="en-US" dirty="0" err="1"/>
              <a:t>Recomendações</a:t>
            </a:r>
            <a:endParaRPr dirty="0"/>
          </a:p>
        </p:txBody>
      </p:sp>
      <p:sp>
        <p:nvSpPr>
          <p:cNvPr id="218" name="Google Shape;218;p9"/>
          <p:cNvSpPr txBox="1">
            <a:spLocks noGrp="1"/>
          </p:cNvSpPr>
          <p:nvPr>
            <p:ph type="body" idx="1"/>
          </p:nvPr>
        </p:nvSpPr>
        <p:spPr>
          <a:xfrm>
            <a:off x="381000" y="1905000"/>
            <a:ext cx="8077200" cy="4495800"/>
          </a:xfrm>
          <a:prstGeom prst="rect">
            <a:avLst/>
          </a:prstGeom>
          <a:noFill/>
          <a:ln>
            <a:noFill/>
          </a:ln>
        </p:spPr>
        <p:txBody>
          <a:bodyPr spcFirstLastPara="1" wrap="square" lIns="0" tIns="0" rIns="0" bIns="0" anchor="t" anchorCtr="0">
            <a:noAutofit/>
          </a:bodyPr>
          <a:lstStyle/>
          <a:p>
            <a:pPr marL="457200" lvl="0" indent="-152400" algn="l" rtl="0">
              <a:spcBef>
                <a:spcPts val="0"/>
              </a:spcBef>
              <a:spcAft>
                <a:spcPts val="0"/>
              </a:spcAft>
              <a:buClr>
                <a:schemeClr val="dk1"/>
              </a:buClr>
              <a:buSzPts val="2400"/>
              <a:buFont typeface="Noto Sans Symbols"/>
              <a:buChar char="❖"/>
            </a:pPr>
            <a:r>
              <a:rPr lang="pt-PT" sz="2400" b="1" dirty="0"/>
              <a:t>Recomendações globais sobre atividades físicas para a saúde, OMS, 2011</a:t>
            </a:r>
            <a:endParaRPr dirty="0"/>
          </a:p>
          <a:p>
            <a:pPr marL="457200" lvl="0" indent="-152400" algn="just" rtl="0">
              <a:spcBef>
                <a:spcPts val="0"/>
              </a:spcBef>
              <a:spcAft>
                <a:spcPts val="0"/>
              </a:spcAft>
              <a:buClr>
                <a:schemeClr val="dk1"/>
              </a:buClr>
              <a:buSzPts val="2400"/>
              <a:buFont typeface="Noto Sans Symbols"/>
              <a:buChar char="▪"/>
            </a:pPr>
            <a:r>
              <a:rPr lang="en-US" sz="2800" b="1" dirty="0"/>
              <a:t> </a:t>
            </a:r>
            <a:r>
              <a:rPr lang="pt-PT" sz="2000" u="sng" dirty="0"/>
              <a:t>atividade física não deve ser confundida com </a:t>
            </a:r>
            <a:r>
              <a:rPr lang="pt-PT" sz="2000" u="sng" dirty="0" err="1"/>
              <a:t>esporte</a:t>
            </a:r>
            <a:endParaRPr dirty="0"/>
          </a:p>
          <a:p>
            <a:pPr marL="457200" lvl="0" indent="-152400" algn="just" rtl="0">
              <a:spcBef>
                <a:spcPts val="0"/>
              </a:spcBef>
              <a:spcAft>
                <a:spcPts val="0"/>
              </a:spcAft>
              <a:buClr>
                <a:schemeClr val="dk1"/>
              </a:buClr>
              <a:buSzPts val="2400"/>
              <a:buFont typeface="Noto Sans Symbols"/>
              <a:buChar char="✔"/>
            </a:pPr>
            <a:r>
              <a:rPr lang="en-US" sz="1800" dirty="0"/>
              <a:t>Ela </a:t>
            </a:r>
            <a:r>
              <a:rPr lang="en-US" sz="1800" dirty="0" err="1"/>
              <a:t>inclui</a:t>
            </a:r>
            <a:r>
              <a:rPr lang="en-US" sz="1800" dirty="0"/>
              <a:t> </a:t>
            </a:r>
            <a:r>
              <a:rPr lang="en-US" sz="1800" dirty="0" err="1"/>
              <a:t>esporte</a:t>
            </a:r>
            <a:r>
              <a:rPr lang="en-US" sz="1800" dirty="0"/>
              <a:t>, </a:t>
            </a:r>
            <a:r>
              <a:rPr lang="en-US" sz="1800" dirty="0" err="1"/>
              <a:t>exercícios</a:t>
            </a:r>
            <a:r>
              <a:rPr lang="en-US" sz="1800" dirty="0"/>
              <a:t>, </a:t>
            </a:r>
            <a:r>
              <a:rPr lang="en-US" sz="1800" dirty="0" err="1"/>
              <a:t>caminhada</a:t>
            </a:r>
            <a:r>
              <a:rPr lang="en-US" sz="1800" dirty="0"/>
              <a:t>, </a:t>
            </a:r>
            <a:r>
              <a:rPr lang="pt-PT" sz="1800" dirty="0"/>
              <a:t>atividade diária e doméstica</a:t>
            </a:r>
            <a:endParaRPr dirty="0"/>
          </a:p>
          <a:p>
            <a:pPr marL="457200" lvl="0" indent="-152400" algn="just" rtl="0">
              <a:spcBef>
                <a:spcPts val="0"/>
              </a:spcBef>
              <a:spcAft>
                <a:spcPts val="0"/>
              </a:spcAft>
              <a:buClr>
                <a:schemeClr val="dk1"/>
              </a:buClr>
              <a:buSzPts val="2400"/>
              <a:buFont typeface="Noto Sans Symbols"/>
              <a:buChar char="▪"/>
            </a:pPr>
            <a:r>
              <a:rPr lang="en-US" sz="2000" u="sng" dirty="0" err="1"/>
              <a:t>Atividade</a:t>
            </a:r>
            <a:r>
              <a:rPr lang="en-US" sz="2000" u="sng" dirty="0"/>
              <a:t> </a:t>
            </a:r>
            <a:r>
              <a:rPr lang="en-US" sz="2000" u="sng" dirty="0" err="1"/>
              <a:t>física</a:t>
            </a:r>
            <a:r>
              <a:rPr lang="en-US" sz="2000" u="sng" dirty="0"/>
              <a:t> de </a:t>
            </a:r>
            <a:r>
              <a:rPr lang="en-US" sz="2000" u="sng" dirty="0" err="1"/>
              <a:t>intensidade</a:t>
            </a:r>
            <a:r>
              <a:rPr lang="en-US" sz="2000" u="sng" dirty="0"/>
              <a:t> </a:t>
            </a:r>
            <a:r>
              <a:rPr lang="en-US" sz="2000" u="sng" dirty="0" err="1"/>
              <a:t>moderada</a:t>
            </a:r>
            <a:r>
              <a:rPr lang="en-US" sz="2000" u="sng" dirty="0"/>
              <a:t> e </a:t>
            </a:r>
            <a:r>
              <a:rPr lang="en-US" sz="2000" u="sng" dirty="0" err="1"/>
              <a:t>vigorosa</a:t>
            </a:r>
            <a:endParaRPr dirty="0"/>
          </a:p>
          <a:p>
            <a:pPr marL="457200" lvl="0" indent="-152400" algn="just" rtl="0">
              <a:spcBef>
                <a:spcPts val="0"/>
              </a:spcBef>
              <a:spcAft>
                <a:spcPts val="0"/>
              </a:spcAft>
              <a:buClr>
                <a:schemeClr val="dk1"/>
              </a:buClr>
              <a:buSzPts val="2400"/>
              <a:buFont typeface="Noto Sans Symbols"/>
              <a:buChar char="✔"/>
            </a:pPr>
            <a:r>
              <a:rPr lang="pt-PT" sz="1800" dirty="0"/>
              <a:t>‘o quanto uma pessoa trabalha para realizar uma atividade física’</a:t>
            </a:r>
          </a:p>
          <a:p>
            <a:pPr marL="457200" lvl="0" indent="-152400" algn="just" rtl="0">
              <a:spcBef>
                <a:spcPts val="0"/>
              </a:spcBef>
              <a:spcAft>
                <a:spcPts val="0"/>
              </a:spcAft>
              <a:buClr>
                <a:schemeClr val="dk1"/>
              </a:buClr>
              <a:buSzPts val="2400"/>
              <a:buFont typeface="Noto Sans Symbols"/>
              <a:buChar char="✔"/>
            </a:pPr>
            <a:r>
              <a:rPr lang="pt-PT" sz="1800" dirty="0"/>
              <a:t>atividades de intensidade moderada: por ex. dança, caminhada rápida,</a:t>
            </a:r>
          </a:p>
          <a:p>
            <a:pPr marL="457200" lvl="0" indent="-152400" algn="just" rtl="0">
              <a:spcBef>
                <a:spcPts val="0"/>
              </a:spcBef>
              <a:spcAft>
                <a:spcPts val="0"/>
              </a:spcAft>
              <a:buClr>
                <a:schemeClr val="dk1"/>
              </a:buClr>
              <a:buSzPts val="2400"/>
              <a:buFont typeface="Noto Sans Symbols"/>
              <a:buChar char="✔"/>
            </a:pPr>
            <a:r>
              <a:rPr lang="pt-PT" sz="1800" dirty="0"/>
              <a:t>atividades de intensidade vigorosa: por ex. corrida, ciclismo rápido, natação</a:t>
            </a:r>
          </a:p>
          <a:p>
            <a:pPr marL="647700" indent="-342900" algn="just">
              <a:spcBef>
                <a:spcPts val="0"/>
              </a:spcBef>
              <a:buFont typeface="Wingdings" panose="05000000000000000000" pitchFamily="2" charset="2"/>
              <a:buChar char="§"/>
            </a:pPr>
            <a:r>
              <a:rPr lang="en-US" sz="2000" u="sng" dirty="0" err="1"/>
              <a:t>Atividade</a:t>
            </a:r>
            <a:r>
              <a:rPr lang="en-US" sz="2000" u="sng" dirty="0"/>
              <a:t> </a:t>
            </a:r>
            <a:r>
              <a:rPr lang="en-US" sz="2000" u="sng" dirty="0" err="1"/>
              <a:t>física</a:t>
            </a:r>
            <a:r>
              <a:rPr lang="en-US" sz="2000" u="sng" dirty="0"/>
              <a:t> </a:t>
            </a:r>
            <a:r>
              <a:rPr lang="en-US" sz="2000" u="sng" dirty="0" err="1"/>
              <a:t>ao</a:t>
            </a:r>
            <a:r>
              <a:rPr lang="en-US" sz="2000" u="sng" dirty="0"/>
              <a:t> </a:t>
            </a:r>
            <a:r>
              <a:rPr lang="en-US" sz="2000" u="sng" dirty="0" err="1"/>
              <a:t>longo</a:t>
            </a:r>
            <a:r>
              <a:rPr lang="en-US" sz="2000" u="sng" dirty="0"/>
              <a:t> da </a:t>
            </a:r>
            <a:r>
              <a:rPr lang="en-US" sz="2000" u="sng" dirty="0" err="1"/>
              <a:t>semana</a:t>
            </a:r>
            <a:endParaRPr lang="en-US" dirty="0"/>
          </a:p>
          <a:p>
            <a:pPr marL="457200" lvl="0" indent="-152400" algn="just" rtl="0">
              <a:spcBef>
                <a:spcPts val="0"/>
              </a:spcBef>
              <a:spcAft>
                <a:spcPts val="0"/>
              </a:spcAft>
              <a:buClr>
                <a:schemeClr val="dk1"/>
              </a:buClr>
              <a:buSzPts val="2400"/>
              <a:buFont typeface="Noto Sans Symbols"/>
              <a:buChar char="✔"/>
            </a:pPr>
            <a:r>
              <a:rPr lang="pt-PT" sz="1800" dirty="0"/>
              <a:t>atingir a meta de 60 minutos por dia ou 150 minutos por semana, realizando atividades em várias sessões mais curtas</a:t>
            </a:r>
          </a:p>
          <a:p>
            <a:pPr marL="647700" indent="-342900" algn="just">
              <a:spcBef>
                <a:spcPts val="0"/>
              </a:spcBef>
              <a:buFont typeface="Wingdings" panose="05000000000000000000" pitchFamily="2" charset="2"/>
              <a:buChar char="§"/>
            </a:pPr>
            <a:r>
              <a:rPr lang="en-US" sz="2000" u="sng" dirty="0"/>
              <a:t>Fazer </a:t>
            </a:r>
            <a:r>
              <a:rPr lang="en-US" sz="2000" u="sng" dirty="0" err="1"/>
              <a:t>alguma</a:t>
            </a:r>
            <a:r>
              <a:rPr lang="en-US" sz="2000" u="sng" dirty="0"/>
              <a:t> atividades </a:t>
            </a:r>
            <a:r>
              <a:rPr lang="en-US" sz="2000" u="sng" dirty="0" err="1"/>
              <a:t>física</a:t>
            </a:r>
            <a:r>
              <a:rPr lang="en-US" sz="2000" u="sng" dirty="0"/>
              <a:t> é </a:t>
            </a:r>
            <a:r>
              <a:rPr lang="en-US" sz="2000" u="sng" dirty="0" err="1"/>
              <a:t>melhor</a:t>
            </a:r>
            <a:r>
              <a:rPr lang="en-US" sz="2000" u="sng" dirty="0"/>
              <a:t> que </a:t>
            </a:r>
            <a:r>
              <a:rPr lang="en-US" sz="2000" u="sng" dirty="0" err="1"/>
              <a:t>fazer</a:t>
            </a:r>
            <a:r>
              <a:rPr lang="en-US" sz="2000" u="sng" dirty="0"/>
              <a:t> </a:t>
            </a:r>
            <a:r>
              <a:rPr lang="en-US" sz="2000" u="sng" dirty="0" err="1"/>
              <a:t>nenhuma</a:t>
            </a:r>
            <a:endParaRPr dirty="0"/>
          </a:p>
          <a:p>
            <a:pPr marL="457200" lvl="0" indent="-152400" algn="just" rtl="0">
              <a:spcBef>
                <a:spcPts val="0"/>
              </a:spcBef>
              <a:spcAft>
                <a:spcPts val="0"/>
              </a:spcAft>
              <a:buClr>
                <a:schemeClr val="dk1"/>
              </a:buClr>
              <a:buSzPts val="2400"/>
              <a:buFont typeface="Noto Sans Symbols"/>
              <a:buChar char="✔"/>
            </a:pPr>
            <a:r>
              <a:rPr lang="en-US" sz="1800" dirty="0" err="1"/>
              <a:t>Benefícios</a:t>
            </a:r>
            <a:r>
              <a:rPr lang="en-US" sz="1800" dirty="0"/>
              <a:t> </a:t>
            </a:r>
            <a:r>
              <a:rPr lang="en-US" sz="1800" dirty="0" err="1"/>
              <a:t>adicionais</a:t>
            </a:r>
            <a:r>
              <a:rPr lang="en-US" sz="1800" dirty="0"/>
              <a:t> a </a:t>
            </a:r>
            <a:r>
              <a:rPr lang="en-US" sz="1800" dirty="0" err="1"/>
              <a:t>saúde</a:t>
            </a:r>
            <a:r>
              <a:rPr lang="en-US" sz="1800" dirty="0"/>
              <a:t> </a:t>
            </a:r>
            <a:r>
              <a:rPr lang="en-US" sz="1800" dirty="0" err="1"/>
              <a:t>ao</a:t>
            </a:r>
            <a:r>
              <a:rPr lang="en-US" sz="1800" dirty="0"/>
              <a:t> se </a:t>
            </a:r>
            <a:r>
              <a:rPr lang="en-US" sz="1800" dirty="0" err="1"/>
              <a:t>tornar</a:t>
            </a:r>
            <a:r>
              <a:rPr lang="en-US" sz="1800" dirty="0"/>
              <a:t> </a:t>
            </a:r>
            <a:r>
              <a:rPr lang="en-US" sz="1800" dirty="0" err="1"/>
              <a:t>mais</a:t>
            </a:r>
            <a:r>
              <a:rPr lang="en-US" sz="1800" dirty="0"/>
              <a:t> </a:t>
            </a:r>
            <a:r>
              <a:rPr lang="en-US" sz="1800" dirty="0" err="1"/>
              <a:t>ativo</a:t>
            </a:r>
            <a:endParaRPr dirty="0"/>
          </a:p>
          <a:p>
            <a:pPr marL="457200" lvl="0" indent="0" algn="just" rtl="0">
              <a:spcBef>
                <a:spcPts val="0"/>
              </a:spcBef>
              <a:spcAft>
                <a:spcPts val="0"/>
              </a:spcAft>
              <a:buClr>
                <a:schemeClr val="dk1"/>
              </a:buClr>
              <a:buSzPts val="2400"/>
              <a:buNone/>
            </a:pPr>
            <a:endParaRPr sz="2000" u="sng" dirty="0"/>
          </a:p>
          <a:p>
            <a:pPr marL="457200" lvl="0" indent="0" algn="l" rtl="0">
              <a:spcBef>
                <a:spcPts val="0"/>
              </a:spcBef>
              <a:spcAft>
                <a:spcPts val="0"/>
              </a:spcAft>
              <a:buClr>
                <a:schemeClr val="dk1"/>
              </a:buClr>
              <a:buSzPts val="2400"/>
              <a:buFont typeface="Noto Sans Symbols"/>
              <a:buNone/>
            </a:pPr>
            <a:endParaRPr sz="2000" dirty="0"/>
          </a:p>
          <a:p>
            <a:pPr marL="457200" lvl="0" indent="0" algn="l" rtl="0">
              <a:spcBef>
                <a:spcPts val="0"/>
              </a:spcBef>
              <a:spcAft>
                <a:spcPts val="0"/>
              </a:spcAft>
              <a:buClr>
                <a:schemeClr val="dk1"/>
              </a:buClr>
              <a:buSzPts val="2400"/>
              <a:buNone/>
            </a:pPr>
            <a:endParaRPr sz="2800" b="1" dirty="0"/>
          </a:p>
        </p:txBody>
      </p:sp>
      <p:grpSp>
        <p:nvGrpSpPr>
          <p:cNvPr id="219" name="Google Shape;219;p9"/>
          <p:cNvGrpSpPr/>
          <p:nvPr/>
        </p:nvGrpSpPr>
        <p:grpSpPr>
          <a:xfrm>
            <a:off x="8436324" y="384504"/>
            <a:ext cx="361474" cy="636193"/>
            <a:chOff x="4276825" y="487236"/>
            <a:chExt cx="317500" cy="419100"/>
          </a:xfrm>
        </p:grpSpPr>
        <p:sp>
          <p:nvSpPr>
            <p:cNvPr id="220" name="Google Shape;220;p9"/>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21" name="Google Shape;221;p9"/>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 Theme">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2140</Words>
  <Application>Microsoft Office PowerPoint</Application>
  <PresentationFormat>Apresentação no Ecrã (4:3)</PresentationFormat>
  <Paragraphs>160</Paragraphs>
  <Slides>25</Slides>
  <Notes>25</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25</vt:i4>
      </vt:variant>
    </vt:vector>
  </HeadingPairs>
  <TitlesOfParts>
    <vt:vector size="31" baseType="lpstr">
      <vt:lpstr>Arial</vt:lpstr>
      <vt:lpstr>Barlow SemiBold</vt:lpstr>
      <vt:lpstr>Wingdings</vt:lpstr>
      <vt:lpstr>Calibri</vt:lpstr>
      <vt:lpstr>Noto Sans Symbols</vt:lpstr>
      <vt:lpstr>Office Theme</vt:lpstr>
      <vt:lpstr> Terapia por exercícios no tratamento da obesidade – definição, significado e aplicação  Sanja Mazić·Danka Sinadinović· Stevan Mijomanović· Irena Aleksić-Hajduković</vt:lpstr>
      <vt:lpstr>Project Number: 2021-1-RO01- KA220-HED-38B739A3</vt:lpstr>
      <vt:lpstr>Definição</vt:lpstr>
      <vt:lpstr>Definição</vt:lpstr>
      <vt:lpstr>Definição</vt:lpstr>
      <vt:lpstr>Apresentação do PowerPoint</vt:lpstr>
      <vt:lpstr>Efeitos da atividade física</vt:lpstr>
      <vt:lpstr>Efeitos da atividade física</vt:lpstr>
      <vt:lpstr>Atividade física–Recomendações</vt:lpstr>
      <vt:lpstr>Recomdações para crianças de 5-17 anos</vt:lpstr>
      <vt:lpstr>Atividade física – Recomendações para crianças com excesso de peso e obesidade</vt:lpstr>
      <vt:lpstr>Atividade física – Recomendações para crianças com excesso de peso e obesidade</vt:lpstr>
      <vt:lpstr>Apresentação do PowerPoint</vt:lpstr>
      <vt:lpstr>FITT</vt:lpstr>
      <vt:lpstr>Exemplos</vt:lpstr>
      <vt:lpstr>Cálculo-Custo Calórico do Exercício</vt:lpstr>
      <vt:lpstr>FITT</vt:lpstr>
      <vt:lpstr>Tipos de atividades físicas</vt:lpstr>
      <vt:lpstr>Tipos de atividades físicas</vt:lpstr>
      <vt:lpstr>Tipos de atividades físicas</vt:lpstr>
      <vt:lpstr>Dicas para implementação</vt:lpstr>
      <vt:lpstr>Resultados</vt:lpstr>
      <vt:lpstr>Apresentação do PowerPoint</vt:lpstr>
      <vt:lpstr>Referências</vt:lpstr>
      <vt:lpstr>Referências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therapy  in treating obesity – definition, significance and application  Sanja Mazić·Danka Sinadinović· Stevan Mijomanović· Irena Aleksić-Hajduković</dc:title>
  <dc:creator>Korisnik</dc:creator>
  <cp:lastModifiedBy>manuela.meireles</cp:lastModifiedBy>
  <cp:revision>8</cp:revision>
  <dcterms:created xsi:type="dcterms:W3CDTF">2022-10-29T12:02:35Z</dcterms:created>
  <dcterms:modified xsi:type="dcterms:W3CDTF">2023-05-24T10:40:25Z</dcterms:modified>
</cp:coreProperties>
</file>