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9144000" cy="6858000" type="screen4x3"/>
  <p:notesSz cx="6858000" cy="9144000"/>
  <p:embeddedFontLst>
    <p:embeddedFont>
      <p:font typeface="Barlow SemiBold" panose="020B0604020202020204" charset="0"/>
      <p:regular r:id="rId28"/>
      <p:bold r:id="rId29"/>
      <p:italic r:id="rId30"/>
      <p:boldItalic r:id="rId31"/>
    </p:embeddedFont>
    <p:embeddedFont>
      <p:font typeface="Calibri" panose="020F0502020204030204" pitchFamily="34"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6" roundtripDataSignature="AMtx7mgKrL/s+jDP478Ww0UiiX7qi/UsL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0" d="100"/>
          <a:sy n="110" d="100"/>
        </p:scale>
        <p:origin x="164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‹Nº›</a:t>
            </a:fld>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5844267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2" name="Google Shape;13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dirty="0"/>
          </a:p>
        </p:txBody>
      </p:sp>
    </p:spTree>
    <p:extLst>
      <p:ext uri="{BB962C8B-B14F-4D97-AF65-F5344CB8AC3E}">
        <p14:creationId xmlns:p14="http://schemas.microsoft.com/office/powerpoint/2010/main" val="27637608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24" name="Google Shape;224;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232885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33" name="Google Shape;233;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331314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42" name="Google Shape;242;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511807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51" name="Google Shape;251;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314552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62" name="Google Shape;262;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009982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71" name="Google Shape;271;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322564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81" name="Google Shape;281;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133208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1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91" name="Google Shape;291;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327320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00" name="Google Shape;300;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341804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1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06" name="Google Shape;306;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242335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 name="Google Shape;138;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dirty="0"/>
          </a:p>
        </p:txBody>
      </p:sp>
    </p:spTree>
    <p:extLst>
      <p:ext uri="{BB962C8B-B14F-4D97-AF65-F5344CB8AC3E}">
        <p14:creationId xmlns:p14="http://schemas.microsoft.com/office/powerpoint/2010/main" val="15258438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2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12" name="Google Shape;312;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466690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18" name="Google Shape;318;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327222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2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24" name="Google Shape;324;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253279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30" name="Google Shape;330;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176040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2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37" name="Google Shape;337;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517423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2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43" name="Google Shape;343;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958549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1" name="Google Shape;151;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dirty="0"/>
          </a:p>
        </p:txBody>
      </p:sp>
    </p:spTree>
    <p:extLst>
      <p:ext uri="{BB962C8B-B14F-4D97-AF65-F5344CB8AC3E}">
        <p14:creationId xmlns:p14="http://schemas.microsoft.com/office/powerpoint/2010/main" val="25883064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3" name="Google Shape;163;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543466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73" name="Google Shape;173;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636450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82" name="Google Shape;182;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078986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94" name="Google Shape;194;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402367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05" name="Google Shape;205;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889693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15" name="Google Shape;215;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256362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15"/>
        <p:cNvGrpSpPr/>
        <p:nvPr/>
      </p:nvGrpSpPr>
      <p:grpSpPr>
        <a:xfrm>
          <a:off x="0" y="0"/>
          <a:ext cx="0" cy="0"/>
          <a:chOff x="0" y="0"/>
          <a:chExt cx="0" cy="0"/>
        </a:xfrm>
      </p:grpSpPr>
      <p:sp>
        <p:nvSpPr>
          <p:cNvPr id="16" name="Google Shape;16;p27"/>
          <p:cNvSpPr/>
          <p:nvPr/>
        </p:nvSpPr>
        <p:spPr>
          <a:xfrm>
            <a:off x="0" y="0"/>
            <a:ext cx="9144000" cy="6858000"/>
          </a:xfrm>
          <a:prstGeom prst="rect">
            <a:avLst/>
          </a:prstGeom>
          <a:gradFill>
            <a:gsLst>
              <a:gs pos="0">
                <a:srgbClr val="FFFFFF">
                  <a:alpha val="46274"/>
                </a:srgbClr>
              </a:gs>
              <a:gs pos="50000">
                <a:srgbClr val="FFFFFF">
                  <a:alpha val="46274"/>
                </a:srgbClr>
              </a:gs>
              <a:gs pos="100000">
                <a:srgbClr val="FFFFFF">
                  <a:alpha val="46274"/>
                </a:srgbClr>
              </a:gs>
            </a:gsLst>
            <a:lin ang="5400012" scaled="0"/>
          </a:gra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dirty="0">
              <a:solidFill>
                <a:schemeClr val="dk1"/>
              </a:solidFill>
              <a:latin typeface="Calibri"/>
              <a:ea typeface="Calibri"/>
              <a:cs typeface="Calibri"/>
              <a:sym typeface="Calibri"/>
            </a:endParaRPr>
          </a:p>
        </p:txBody>
      </p:sp>
      <p:grpSp>
        <p:nvGrpSpPr>
          <p:cNvPr id="17" name="Google Shape;17;p27"/>
          <p:cNvGrpSpPr/>
          <p:nvPr/>
        </p:nvGrpSpPr>
        <p:grpSpPr>
          <a:xfrm rot="10800000" flipH="1">
            <a:off x="341404" y="4166473"/>
            <a:ext cx="8801750" cy="2691632"/>
            <a:chOff x="-4395163" y="751996"/>
            <a:chExt cx="13539072" cy="3105253"/>
          </a:xfrm>
        </p:grpSpPr>
        <p:sp>
          <p:nvSpPr>
            <p:cNvPr id="18" name="Google Shape;18;p27"/>
            <p:cNvSpPr/>
            <p:nvPr/>
          </p:nvSpPr>
          <p:spPr>
            <a:xfrm>
              <a:off x="5833150" y="752100"/>
              <a:ext cx="743025" cy="3102950"/>
            </a:xfrm>
            <a:custGeom>
              <a:avLst/>
              <a:gdLst/>
              <a:ahLst/>
              <a:cxnLst/>
              <a:rect l="l" t="t" r="r" b="b"/>
              <a:pathLst>
                <a:path w="29721" h="124118" extrusionOk="0">
                  <a:moveTo>
                    <a:pt x="29559" y="0"/>
                  </a:moveTo>
                  <a:lnTo>
                    <a:pt x="0" y="21343"/>
                  </a:lnTo>
                  <a:lnTo>
                    <a:pt x="0" y="124118"/>
                  </a:lnTo>
                  <a:lnTo>
                    <a:pt x="29721" y="102879"/>
                  </a:lnTo>
                  <a:close/>
                </a:path>
              </a:pathLst>
            </a:custGeom>
            <a:solidFill>
              <a:schemeClr val="accent2"/>
            </a:solidFill>
            <a:ln>
              <a:noFill/>
            </a:ln>
          </p:spPr>
        </p:sp>
        <p:sp>
          <p:nvSpPr>
            <p:cNvPr id="19" name="Google Shape;19;p27"/>
            <p:cNvSpPr/>
            <p:nvPr/>
          </p:nvSpPr>
          <p:spPr>
            <a:xfrm>
              <a:off x="6572309" y="752088"/>
              <a:ext cx="2571600" cy="2571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dirty="0">
                <a:solidFill>
                  <a:schemeClr val="dk1"/>
                </a:solidFill>
                <a:latin typeface="Calibri"/>
                <a:ea typeface="Calibri"/>
                <a:cs typeface="Calibri"/>
                <a:sym typeface="Calibri"/>
              </a:endParaRPr>
            </a:p>
          </p:txBody>
        </p:sp>
        <p:sp>
          <p:nvSpPr>
            <p:cNvPr id="20" name="Google Shape;20;p27"/>
            <p:cNvSpPr/>
            <p:nvPr/>
          </p:nvSpPr>
          <p:spPr>
            <a:xfrm>
              <a:off x="-4395163" y="1285649"/>
              <a:ext cx="10228800" cy="25716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dirty="0">
                <a:solidFill>
                  <a:schemeClr val="dk1"/>
                </a:solidFill>
                <a:latin typeface="Calibri"/>
                <a:ea typeface="Calibri"/>
                <a:cs typeface="Calibri"/>
                <a:sym typeface="Calibri"/>
              </a:endParaRPr>
            </a:p>
          </p:txBody>
        </p:sp>
        <p:sp>
          <p:nvSpPr>
            <p:cNvPr id="21" name="Google Shape;21;p27"/>
            <p:cNvSpPr/>
            <p:nvPr/>
          </p:nvSpPr>
          <p:spPr>
            <a:xfrm>
              <a:off x="5833500" y="751996"/>
              <a:ext cx="738775" cy="745525"/>
            </a:xfrm>
            <a:custGeom>
              <a:avLst/>
              <a:gdLst/>
              <a:ahLst/>
              <a:cxnLst/>
              <a:rect l="l" t="t" r="r" b="b"/>
              <a:pathLst>
                <a:path w="29551" h="29821" extrusionOk="0">
                  <a:moveTo>
                    <a:pt x="29397" y="0"/>
                  </a:moveTo>
                  <a:lnTo>
                    <a:pt x="64" y="21385"/>
                  </a:lnTo>
                  <a:lnTo>
                    <a:pt x="0" y="29821"/>
                  </a:lnTo>
                  <a:lnTo>
                    <a:pt x="29551" y="8625"/>
                  </a:lnTo>
                  <a:close/>
                </a:path>
              </a:pathLst>
            </a:custGeom>
            <a:solidFill>
              <a:srgbClr val="FFFFFF">
                <a:alpha val="10980"/>
              </a:srgbClr>
            </a:solidFill>
            <a:ln>
              <a:noFill/>
            </a:ln>
          </p:spPr>
        </p:sp>
        <p:sp>
          <p:nvSpPr>
            <p:cNvPr id="22" name="Google Shape;22;p27"/>
            <p:cNvSpPr/>
            <p:nvPr/>
          </p:nvSpPr>
          <p:spPr>
            <a:xfrm>
              <a:off x="6572284" y="752119"/>
              <a:ext cx="2571600" cy="211500"/>
            </a:xfrm>
            <a:prstGeom prst="rect">
              <a:avLst/>
            </a:prstGeom>
            <a:solidFill>
              <a:srgbClr val="FFFFFF">
                <a:alpha val="10980"/>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dirty="0">
                <a:solidFill>
                  <a:schemeClr val="dk1"/>
                </a:solidFill>
                <a:latin typeface="Calibri"/>
                <a:ea typeface="Calibri"/>
                <a:cs typeface="Calibri"/>
                <a:sym typeface="Calibri"/>
              </a:endParaRPr>
            </a:p>
          </p:txBody>
        </p:sp>
        <p:sp>
          <p:nvSpPr>
            <p:cNvPr id="23" name="Google Shape;23;p27"/>
            <p:cNvSpPr/>
            <p:nvPr/>
          </p:nvSpPr>
          <p:spPr>
            <a:xfrm>
              <a:off x="-4395163" y="1285742"/>
              <a:ext cx="10228800" cy="211800"/>
            </a:xfrm>
            <a:prstGeom prst="rect">
              <a:avLst/>
            </a:prstGeom>
            <a:solidFill>
              <a:srgbClr val="FFFFFF">
                <a:alpha val="10980"/>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dirty="0">
                <a:solidFill>
                  <a:schemeClr val="dk1"/>
                </a:solidFill>
                <a:latin typeface="Calibri"/>
                <a:ea typeface="Calibri"/>
                <a:cs typeface="Calibri"/>
                <a:sym typeface="Calibri"/>
              </a:endParaRPr>
            </a:p>
          </p:txBody>
        </p:sp>
      </p:grpSp>
      <p:sp>
        <p:nvSpPr>
          <p:cNvPr id="24" name="Google Shape;24;p27"/>
          <p:cNvSpPr txBox="1">
            <a:spLocks noGrp="1"/>
          </p:cNvSpPr>
          <p:nvPr>
            <p:ph type="ctrTitle"/>
          </p:nvPr>
        </p:nvSpPr>
        <p:spPr>
          <a:xfrm>
            <a:off x="614975" y="4166467"/>
            <a:ext cx="6058800" cy="2042800"/>
          </a:xfrm>
          <a:prstGeom prst="rect">
            <a:avLst/>
          </a:prstGeom>
          <a:noFill/>
          <a:ln>
            <a:noFill/>
          </a:ln>
        </p:spPr>
        <p:txBody>
          <a:bodyPr spcFirstLastPara="1" wrap="square" lIns="0" tIns="0" rIns="0" bIns="0" anchor="ctr" anchorCtr="0">
            <a:noAutofit/>
          </a:bodyPr>
          <a:lstStyle>
            <a:lvl1pPr lvl="0" algn="ctr">
              <a:spcBef>
                <a:spcPts val="0"/>
              </a:spcBef>
              <a:spcAft>
                <a:spcPts val="0"/>
              </a:spcAft>
              <a:buClr>
                <a:schemeClr val="dk1"/>
              </a:buClr>
              <a:buSzPts val="4800"/>
              <a:buFont typeface="Calibri"/>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pic>
        <p:nvPicPr>
          <p:cNvPr id="25" name="Google Shape;25;p27"/>
          <p:cNvPicPr preferRelativeResize="0"/>
          <p:nvPr/>
        </p:nvPicPr>
        <p:blipFill rotWithShape="1">
          <a:blip r:embed="rId3">
            <a:alphaModFix/>
          </a:blip>
          <a:srcRect/>
          <a:stretch/>
        </p:blipFill>
        <p:spPr>
          <a:xfrm>
            <a:off x="7740353" y="5243822"/>
            <a:ext cx="1164637" cy="873477"/>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0"/>
        <p:cNvGrpSpPr/>
        <p:nvPr/>
      </p:nvGrpSpPr>
      <p:grpSpPr>
        <a:xfrm>
          <a:off x="0" y="0"/>
          <a:ext cx="0" cy="0"/>
          <a:chOff x="0" y="0"/>
          <a:chExt cx="0" cy="0"/>
        </a:xfrm>
      </p:grpSpPr>
      <p:sp>
        <p:nvSpPr>
          <p:cNvPr id="101" name="Google Shape;101;p3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02" name="Google Shape;102;p3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03" name="Google Shape;103;p3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04"/>
        <p:cNvGrpSpPr/>
        <p:nvPr/>
      </p:nvGrpSpPr>
      <p:grpSpPr>
        <a:xfrm>
          <a:off x="0" y="0"/>
          <a:ext cx="0" cy="0"/>
          <a:chOff x="0" y="0"/>
          <a:chExt cx="0" cy="0"/>
        </a:xfrm>
      </p:grpSpPr>
      <p:sp>
        <p:nvSpPr>
          <p:cNvPr id="105" name="Google Shape;105;p37"/>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6" name="Google Shape;106;p37"/>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107" name="Google Shape;107;p37"/>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08" name="Google Shape;108;p3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09" name="Google Shape;109;p3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10" name="Google Shape;110;p3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11"/>
        <p:cNvGrpSpPr/>
        <p:nvPr/>
      </p:nvGrpSpPr>
      <p:grpSpPr>
        <a:xfrm>
          <a:off x="0" y="0"/>
          <a:ext cx="0" cy="0"/>
          <a:chOff x="0" y="0"/>
          <a:chExt cx="0" cy="0"/>
        </a:xfrm>
      </p:grpSpPr>
      <p:sp>
        <p:nvSpPr>
          <p:cNvPr id="112" name="Google Shape;112;p38"/>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3" name="Google Shape;113;p38"/>
          <p:cNvSpPr>
            <a:spLocks noGrp="1"/>
          </p:cNvSpPr>
          <p:nvPr>
            <p:ph type="pic" idx="2"/>
          </p:nvPr>
        </p:nvSpPr>
        <p:spPr>
          <a:xfrm>
            <a:off x="1792288" y="612775"/>
            <a:ext cx="5486400" cy="4114800"/>
          </a:xfrm>
          <a:prstGeom prst="rect">
            <a:avLst/>
          </a:prstGeom>
          <a:noFill/>
          <a:ln>
            <a:noFill/>
          </a:ln>
        </p:spPr>
      </p:sp>
      <p:sp>
        <p:nvSpPr>
          <p:cNvPr id="114" name="Google Shape;114;p38"/>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15" name="Google Shape;115;p3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16" name="Google Shape;116;p3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17" name="Google Shape;117;p3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18"/>
        <p:cNvGrpSpPr/>
        <p:nvPr/>
      </p:nvGrpSpPr>
      <p:grpSpPr>
        <a:xfrm>
          <a:off x="0" y="0"/>
          <a:ext cx="0" cy="0"/>
          <a:chOff x="0" y="0"/>
          <a:chExt cx="0" cy="0"/>
        </a:xfrm>
      </p:grpSpPr>
      <p:sp>
        <p:nvSpPr>
          <p:cNvPr id="119" name="Google Shape;119;p3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0" name="Google Shape;120;p39"/>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21" name="Google Shape;121;p3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22" name="Google Shape;122;p3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23" name="Google Shape;123;p3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24"/>
        <p:cNvGrpSpPr/>
        <p:nvPr/>
      </p:nvGrpSpPr>
      <p:grpSpPr>
        <a:xfrm>
          <a:off x="0" y="0"/>
          <a:ext cx="0" cy="0"/>
          <a:chOff x="0" y="0"/>
          <a:chExt cx="0" cy="0"/>
        </a:xfrm>
      </p:grpSpPr>
      <p:sp>
        <p:nvSpPr>
          <p:cNvPr id="125" name="Google Shape;125;p40"/>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6" name="Google Shape;126;p40"/>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27" name="Google Shape;127;p4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28" name="Google Shape;128;p4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29" name="Google Shape;129;p4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26"/>
        <p:cNvGrpSpPr/>
        <p:nvPr/>
      </p:nvGrpSpPr>
      <p:grpSpPr>
        <a:xfrm>
          <a:off x="0" y="0"/>
          <a:ext cx="0" cy="0"/>
          <a:chOff x="0" y="0"/>
          <a:chExt cx="0" cy="0"/>
        </a:xfrm>
      </p:grpSpPr>
      <p:grpSp>
        <p:nvGrpSpPr>
          <p:cNvPr id="27" name="Google Shape;27;p28"/>
          <p:cNvGrpSpPr/>
          <p:nvPr/>
        </p:nvGrpSpPr>
        <p:grpSpPr>
          <a:xfrm>
            <a:off x="1" y="6349867"/>
            <a:ext cx="603997" cy="508133"/>
            <a:chOff x="0" y="4762400"/>
            <a:chExt cx="603997" cy="381100"/>
          </a:xfrm>
        </p:grpSpPr>
        <p:sp>
          <p:nvSpPr>
            <p:cNvPr id="28" name="Google Shape;28;p28"/>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29" name="Google Shape;29;p28"/>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grpSp>
      <p:grpSp>
        <p:nvGrpSpPr>
          <p:cNvPr id="30" name="Google Shape;30;p28"/>
          <p:cNvGrpSpPr/>
          <p:nvPr/>
        </p:nvGrpSpPr>
        <p:grpSpPr>
          <a:xfrm>
            <a:off x="381001" y="0"/>
            <a:ext cx="8763111" cy="1747891"/>
            <a:chOff x="381000" y="0"/>
            <a:chExt cx="8763111" cy="1310918"/>
          </a:xfrm>
        </p:grpSpPr>
        <p:grpSp>
          <p:nvGrpSpPr>
            <p:cNvPr id="31" name="Google Shape;31;p28"/>
            <p:cNvGrpSpPr/>
            <p:nvPr/>
          </p:nvGrpSpPr>
          <p:grpSpPr>
            <a:xfrm>
              <a:off x="381000" y="0"/>
              <a:ext cx="8763111" cy="1310300"/>
              <a:chOff x="381000" y="0"/>
              <a:chExt cx="8763111" cy="1310300"/>
            </a:xfrm>
          </p:grpSpPr>
          <p:sp>
            <p:nvSpPr>
              <p:cNvPr id="32" name="Google Shape;32;p28"/>
              <p:cNvSpPr/>
              <p:nvPr/>
            </p:nvSpPr>
            <p:spPr>
              <a:xfrm>
                <a:off x="7371879" y="0"/>
                <a:ext cx="721985" cy="1310275"/>
              </a:xfrm>
              <a:custGeom>
                <a:avLst/>
                <a:gdLst/>
                <a:ahLst/>
                <a:cxnLst/>
                <a:rect l="l" t="t" r="r" b="b"/>
                <a:pathLst>
                  <a:path w="23660" h="52411" extrusionOk="0">
                    <a:moveTo>
                      <a:pt x="23655" y="0"/>
                    </a:moveTo>
                    <a:lnTo>
                      <a:pt x="0" y="15445"/>
                    </a:lnTo>
                    <a:lnTo>
                      <a:pt x="14" y="52411"/>
                    </a:lnTo>
                    <a:lnTo>
                      <a:pt x="23660" y="42172"/>
                    </a:lnTo>
                    <a:close/>
                  </a:path>
                </a:pathLst>
              </a:custGeom>
              <a:solidFill>
                <a:schemeClr val="accent2"/>
              </a:solidFill>
              <a:ln>
                <a:noFill/>
              </a:ln>
            </p:spPr>
          </p:sp>
          <p:sp>
            <p:nvSpPr>
              <p:cNvPr id="33" name="Google Shape;33;p28"/>
              <p:cNvSpPr/>
              <p:nvPr/>
            </p:nvSpPr>
            <p:spPr>
              <a:xfrm>
                <a:off x="8090211" y="0"/>
                <a:ext cx="1053900" cy="1053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34" name="Google Shape;34;p28"/>
              <p:cNvSpPr/>
              <p:nvPr/>
            </p:nvSpPr>
            <p:spPr>
              <a:xfrm>
                <a:off x="381000" y="384200"/>
                <a:ext cx="6990900" cy="9261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grpSp>
        <p:grpSp>
          <p:nvGrpSpPr>
            <p:cNvPr id="35" name="Google Shape;35;p28"/>
            <p:cNvGrpSpPr/>
            <p:nvPr/>
          </p:nvGrpSpPr>
          <p:grpSpPr>
            <a:xfrm>
              <a:off x="381000" y="967217"/>
              <a:ext cx="8763100" cy="343701"/>
              <a:chOff x="381000" y="862358"/>
              <a:chExt cx="8763100" cy="576872"/>
            </a:xfrm>
          </p:grpSpPr>
          <p:sp>
            <p:nvSpPr>
              <p:cNvPr id="36" name="Google Shape;36;p28"/>
              <p:cNvSpPr/>
              <p:nvPr/>
            </p:nvSpPr>
            <p:spPr>
              <a:xfrm>
                <a:off x="7370250" y="863755"/>
                <a:ext cx="719800" cy="575475"/>
              </a:xfrm>
              <a:custGeom>
                <a:avLst/>
                <a:gdLst/>
                <a:ahLst/>
                <a:cxnLst/>
                <a:rect l="l" t="t" r="r" b="b"/>
                <a:pathLst>
                  <a:path w="28792" h="23019" extrusionOk="0">
                    <a:moveTo>
                      <a:pt x="28792" y="0"/>
                    </a:moveTo>
                    <a:lnTo>
                      <a:pt x="53" y="17878"/>
                    </a:lnTo>
                    <a:lnTo>
                      <a:pt x="0" y="23019"/>
                    </a:lnTo>
                    <a:lnTo>
                      <a:pt x="28792" y="5853"/>
                    </a:lnTo>
                    <a:close/>
                  </a:path>
                </a:pathLst>
              </a:custGeom>
              <a:solidFill>
                <a:srgbClr val="001F46">
                  <a:alpha val="20000"/>
                </a:srgbClr>
              </a:solidFill>
              <a:ln>
                <a:noFill/>
              </a:ln>
            </p:spPr>
          </p:sp>
          <p:sp>
            <p:nvSpPr>
              <p:cNvPr id="37" name="Google Shape;37;p28"/>
              <p:cNvSpPr/>
              <p:nvPr/>
            </p:nvSpPr>
            <p:spPr>
              <a:xfrm>
                <a:off x="8090200" y="862358"/>
                <a:ext cx="1053900" cy="145500"/>
              </a:xfrm>
              <a:prstGeom prst="rect">
                <a:avLst/>
              </a:prstGeom>
              <a:solidFill>
                <a:srgbClr val="001F46">
                  <a:alpha val="20000"/>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38" name="Google Shape;38;p28"/>
              <p:cNvSpPr/>
              <p:nvPr/>
            </p:nvSpPr>
            <p:spPr>
              <a:xfrm>
                <a:off x="381000" y="1310303"/>
                <a:ext cx="6990900" cy="127800"/>
              </a:xfrm>
              <a:prstGeom prst="rect">
                <a:avLst/>
              </a:prstGeom>
              <a:solidFill>
                <a:srgbClr val="001F46">
                  <a:alpha val="20000"/>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grpSp>
      </p:grpSp>
      <p:sp>
        <p:nvSpPr>
          <p:cNvPr id="39" name="Google Shape;39;p28"/>
          <p:cNvSpPr txBox="1">
            <a:spLocks noGrp="1"/>
          </p:cNvSpPr>
          <p:nvPr>
            <p:ph type="title"/>
          </p:nvPr>
        </p:nvSpPr>
        <p:spPr>
          <a:xfrm>
            <a:off x="614975" y="521800"/>
            <a:ext cx="6757800" cy="1226000"/>
          </a:xfrm>
          <a:prstGeom prst="rect">
            <a:avLst/>
          </a:prstGeom>
          <a:noFill/>
          <a:ln>
            <a:noFill/>
          </a:ln>
        </p:spPr>
        <p:txBody>
          <a:bodyPr spcFirstLastPara="1" wrap="square" lIns="0" tIns="0" rIns="0" bIns="0" anchor="ctr" anchorCtr="0">
            <a:noAutofit/>
          </a:bodyPr>
          <a:lstStyle>
            <a:lvl1pPr lvl="0" algn="ctr">
              <a:spcBef>
                <a:spcPts val="0"/>
              </a:spcBef>
              <a:spcAft>
                <a:spcPts val="0"/>
              </a:spcAft>
              <a:buClr>
                <a:schemeClr val="dk1"/>
              </a:buClr>
              <a:buSzPts val="3000"/>
              <a:buFont typeface="Calibri"/>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0" name="Google Shape;40;p28"/>
          <p:cNvSpPr txBox="1">
            <a:spLocks noGrp="1"/>
          </p:cNvSpPr>
          <p:nvPr>
            <p:ph type="body" idx="1"/>
          </p:nvPr>
        </p:nvSpPr>
        <p:spPr>
          <a:xfrm>
            <a:off x="604000" y="2273567"/>
            <a:ext cx="3185400" cy="3620800"/>
          </a:xfrm>
          <a:prstGeom prst="rect">
            <a:avLst/>
          </a:prstGeom>
          <a:noFill/>
          <a:ln>
            <a:noFill/>
          </a:ln>
        </p:spPr>
        <p:txBody>
          <a:bodyPr spcFirstLastPara="1" wrap="square" lIns="0" tIns="0" rIns="0" bIns="0" anchor="t" anchorCtr="0">
            <a:noAutofit/>
          </a:bodyPr>
          <a:lstStyle>
            <a:lvl1pPr marL="457200" lvl="0" indent="-368300" algn="l">
              <a:spcBef>
                <a:spcPts val="600"/>
              </a:spcBef>
              <a:spcAft>
                <a:spcPts val="0"/>
              </a:spcAft>
              <a:buClr>
                <a:schemeClr val="dk1"/>
              </a:buClr>
              <a:buSzPts val="2200"/>
              <a:buChar char="▸"/>
              <a:defRPr sz="2200"/>
            </a:lvl1pPr>
            <a:lvl2pPr marL="914400" lvl="1" indent="-368300" algn="l">
              <a:spcBef>
                <a:spcPts val="0"/>
              </a:spcBef>
              <a:spcAft>
                <a:spcPts val="0"/>
              </a:spcAft>
              <a:buClr>
                <a:schemeClr val="dk1"/>
              </a:buClr>
              <a:buSzPts val="2200"/>
              <a:buChar char="▹"/>
              <a:defRPr sz="2200"/>
            </a:lvl2pPr>
            <a:lvl3pPr marL="1371600" lvl="2" indent="-368300" algn="l">
              <a:spcBef>
                <a:spcPts val="0"/>
              </a:spcBef>
              <a:spcAft>
                <a:spcPts val="0"/>
              </a:spcAft>
              <a:buClr>
                <a:schemeClr val="dk1"/>
              </a:buClr>
              <a:buSzPts val="2200"/>
              <a:buChar char="■"/>
              <a:defRPr sz="2200"/>
            </a:lvl3pPr>
            <a:lvl4pPr marL="1828800" lvl="3" indent="-368300" algn="l">
              <a:spcBef>
                <a:spcPts val="0"/>
              </a:spcBef>
              <a:spcAft>
                <a:spcPts val="0"/>
              </a:spcAft>
              <a:buClr>
                <a:schemeClr val="dk1"/>
              </a:buClr>
              <a:buSzPts val="2200"/>
              <a:buChar char="●"/>
              <a:defRPr sz="2200"/>
            </a:lvl4pPr>
            <a:lvl5pPr marL="2286000" lvl="4" indent="-368300" algn="l">
              <a:spcBef>
                <a:spcPts val="0"/>
              </a:spcBef>
              <a:spcAft>
                <a:spcPts val="0"/>
              </a:spcAft>
              <a:buClr>
                <a:schemeClr val="dk1"/>
              </a:buClr>
              <a:buSzPts val="2200"/>
              <a:buChar char="○"/>
              <a:defRPr sz="2200"/>
            </a:lvl5pPr>
            <a:lvl6pPr marL="2743200" lvl="5" indent="-368300" algn="l">
              <a:spcBef>
                <a:spcPts val="0"/>
              </a:spcBef>
              <a:spcAft>
                <a:spcPts val="0"/>
              </a:spcAft>
              <a:buClr>
                <a:schemeClr val="dk1"/>
              </a:buClr>
              <a:buSzPts val="2200"/>
              <a:buChar char="■"/>
              <a:defRPr sz="2200"/>
            </a:lvl6pPr>
            <a:lvl7pPr marL="3200400" lvl="6" indent="-368300" algn="l">
              <a:spcBef>
                <a:spcPts val="0"/>
              </a:spcBef>
              <a:spcAft>
                <a:spcPts val="0"/>
              </a:spcAft>
              <a:buClr>
                <a:schemeClr val="dk1"/>
              </a:buClr>
              <a:buSzPts val="2200"/>
              <a:buChar char="●"/>
              <a:defRPr sz="2200"/>
            </a:lvl7pPr>
            <a:lvl8pPr marL="3657600" lvl="7" indent="-368300" algn="l">
              <a:spcBef>
                <a:spcPts val="0"/>
              </a:spcBef>
              <a:spcAft>
                <a:spcPts val="0"/>
              </a:spcAft>
              <a:buClr>
                <a:schemeClr val="dk1"/>
              </a:buClr>
              <a:buSzPts val="2200"/>
              <a:buChar char="○"/>
              <a:defRPr sz="2200"/>
            </a:lvl8pPr>
            <a:lvl9pPr marL="4114800" lvl="8" indent="-368300" algn="l">
              <a:spcBef>
                <a:spcPts val="0"/>
              </a:spcBef>
              <a:spcAft>
                <a:spcPts val="0"/>
              </a:spcAft>
              <a:buClr>
                <a:schemeClr val="dk1"/>
              </a:buClr>
              <a:buSzPts val="2200"/>
              <a:buChar char="■"/>
              <a:defRPr sz="2200"/>
            </a:lvl9pPr>
          </a:lstStyle>
          <a:p>
            <a:endParaRPr/>
          </a:p>
        </p:txBody>
      </p:sp>
      <p:sp>
        <p:nvSpPr>
          <p:cNvPr id="41" name="Google Shape;41;p28"/>
          <p:cNvSpPr txBox="1">
            <a:spLocks noGrp="1"/>
          </p:cNvSpPr>
          <p:nvPr>
            <p:ph type="body" idx="2"/>
          </p:nvPr>
        </p:nvSpPr>
        <p:spPr>
          <a:xfrm>
            <a:off x="4187378" y="2273567"/>
            <a:ext cx="3185400" cy="3620800"/>
          </a:xfrm>
          <a:prstGeom prst="rect">
            <a:avLst/>
          </a:prstGeom>
          <a:noFill/>
          <a:ln>
            <a:noFill/>
          </a:ln>
        </p:spPr>
        <p:txBody>
          <a:bodyPr spcFirstLastPara="1" wrap="square" lIns="0" tIns="0" rIns="0" bIns="0" anchor="t" anchorCtr="0">
            <a:noAutofit/>
          </a:bodyPr>
          <a:lstStyle>
            <a:lvl1pPr marL="457200" lvl="0" indent="-368300" algn="l">
              <a:spcBef>
                <a:spcPts val="600"/>
              </a:spcBef>
              <a:spcAft>
                <a:spcPts val="0"/>
              </a:spcAft>
              <a:buClr>
                <a:schemeClr val="dk1"/>
              </a:buClr>
              <a:buSzPts val="2200"/>
              <a:buChar char="▸"/>
              <a:defRPr sz="2200"/>
            </a:lvl1pPr>
            <a:lvl2pPr marL="914400" lvl="1" indent="-368300" algn="l">
              <a:spcBef>
                <a:spcPts val="0"/>
              </a:spcBef>
              <a:spcAft>
                <a:spcPts val="0"/>
              </a:spcAft>
              <a:buClr>
                <a:schemeClr val="dk1"/>
              </a:buClr>
              <a:buSzPts val="2200"/>
              <a:buChar char="▹"/>
              <a:defRPr sz="2200"/>
            </a:lvl2pPr>
            <a:lvl3pPr marL="1371600" lvl="2" indent="-368300" algn="l">
              <a:spcBef>
                <a:spcPts val="0"/>
              </a:spcBef>
              <a:spcAft>
                <a:spcPts val="0"/>
              </a:spcAft>
              <a:buClr>
                <a:schemeClr val="dk1"/>
              </a:buClr>
              <a:buSzPts val="2200"/>
              <a:buChar char="■"/>
              <a:defRPr sz="2200"/>
            </a:lvl3pPr>
            <a:lvl4pPr marL="1828800" lvl="3" indent="-368300" algn="l">
              <a:spcBef>
                <a:spcPts val="0"/>
              </a:spcBef>
              <a:spcAft>
                <a:spcPts val="0"/>
              </a:spcAft>
              <a:buClr>
                <a:schemeClr val="dk1"/>
              </a:buClr>
              <a:buSzPts val="2200"/>
              <a:buChar char="●"/>
              <a:defRPr sz="2200"/>
            </a:lvl4pPr>
            <a:lvl5pPr marL="2286000" lvl="4" indent="-368300" algn="l">
              <a:spcBef>
                <a:spcPts val="0"/>
              </a:spcBef>
              <a:spcAft>
                <a:spcPts val="0"/>
              </a:spcAft>
              <a:buClr>
                <a:schemeClr val="dk1"/>
              </a:buClr>
              <a:buSzPts val="2200"/>
              <a:buChar char="○"/>
              <a:defRPr sz="2200"/>
            </a:lvl5pPr>
            <a:lvl6pPr marL="2743200" lvl="5" indent="-368300" algn="l">
              <a:spcBef>
                <a:spcPts val="0"/>
              </a:spcBef>
              <a:spcAft>
                <a:spcPts val="0"/>
              </a:spcAft>
              <a:buClr>
                <a:schemeClr val="dk1"/>
              </a:buClr>
              <a:buSzPts val="2200"/>
              <a:buChar char="■"/>
              <a:defRPr sz="2200"/>
            </a:lvl6pPr>
            <a:lvl7pPr marL="3200400" lvl="6" indent="-368300" algn="l">
              <a:spcBef>
                <a:spcPts val="0"/>
              </a:spcBef>
              <a:spcAft>
                <a:spcPts val="0"/>
              </a:spcAft>
              <a:buClr>
                <a:schemeClr val="dk1"/>
              </a:buClr>
              <a:buSzPts val="2200"/>
              <a:buChar char="●"/>
              <a:defRPr sz="2200"/>
            </a:lvl7pPr>
            <a:lvl8pPr marL="3657600" lvl="7" indent="-368300" algn="l">
              <a:spcBef>
                <a:spcPts val="0"/>
              </a:spcBef>
              <a:spcAft>
                <a:spcPts val="0"/>
              </a:spcAft>
              <a:buClr>
                <a:schemeClr val="dk1"/>
              </a:buClr>
              <a:buSzPts val="2200"/>
              <a:buChar char="○"/>
              <a:defRPr sz="2200"/>
            </a:lvl8pPr>
            <a:lvl9pPr marL="4114800" lvl="8" indent="-368300" algn="l">
              <a:spcBef>
                <a:spcPts val="0"/>
              </a:spcBef>
              <a:spcAft>
                <a:spcPts val="0"/>
              </a:spcAft>
              <a:buClr>
                <a:schemeClr val="dk1"/>
              </a:buClr>
              <a:buSzPts val="2200"/>
              <a:buChar char="■"/>
              <a:defRPr sz="2200"/>
            </a:lvl9pPr>
          </a:lstStyle>
          <a:p>
            <a:endParaRPr/>
          </a:p>
        </p:txBody>
      </p:sp>
      <p:sp>
        <p:nvSpPr>
          <p:cNvPr id="42" name="Google Shape;42;p28"/>
          <p:cNvSpPr txBox="1">
            <a:spLocks noGrp="1"/>
          </p:cNvSpPr>
          <p:nvPr>
            <p:ph type="sldNum" idx="12"/>
          </p:nvPr>
        </p:nvSpPr>
        <p:spPr>
          <a:xfrm>
            <a:off x="0" y="6349867"/>
            <a:ext cx="381000" cy="515200"/>
          </a:xfrm>
          <a:prstGeom prst="rect">
            <a:avLst/>
          </a:prstGeom>
          <a:noFill/>
          <a:ln>
            <a:noFill/>
          </a:ln>
        </p:spPr>
        <p:txBody>
          <a:bodyPr spcFirstLastPara="1" wrap="square" lIns="0" tIns="0" rIns="0" bIns="0" anchor="ctr" anchorCtr="0">
            <a:noAutofit/>
          </a:bodyPr>
          <a:lstStyle>
            <a:lvl1pPr marL="0" marR="0" lvl="0" indent="0" algn="ctr">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1pPr>
            <a:lvl2pPr marL="0" marR="0" lvl="1" indent="0" algn="ctr">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2pPr>
            <a:lvl3pPr marL="0" marR="0" lvl="2" indent="0" algn="ctr">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3pPr>
            <a:lvl4pPr marL="0" marR="0" lvl="3" indent="0" algn="ctr">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4pPr>
            <a:lvl5pPr marL="0" marR="0" lvl="4" indent="0" algn="ctr">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5pPr>
            <a:lvl6pPr marL="0" marR="0" lvl="5" indent="0" algn="ctr">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6pPr>
            <a:lvl7pPr marL="0" marR="0" lvl="6" indent="0" algn="ctr">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7pPr>
            <a:lvl8pPr marL="0" marR="0" lvl="7" indent="0" algn="ctr">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8pPr>
            <a:lvl9pPr marL="0" marR="0" lvl="8" indent="0" algn="ctr">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‹Nº›</a:t>
            </a:fld>
            <a:endParaRPr dirty="0"/>
          </a:p>
        </p:txBody>
      </p:sp>
      <p:pic>
        <p:nvPicPr>
          <p:cNvPr id="43" name="Google Shape;43;p28"/>
          <p:cNvPicPr preferRelativeResize="0"/>
          <p:nvPr/>
        </p:nvPicPr>
        <p:blipFill rotWithShape="1">
          <a:blip r:embed="rId2">
            <a:alphaModFix/>
          </a:blip>
          <a:srcRect/>
          <a:stretch/>
        </p:blipFill>
        <p:spPr>
          <a:xfrm>
            <a:off x="539552" y="6255541"/>
            <a:ext cx="796962" cy="597721"/>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44"/>
        <p:cNvGrpSpPr/>
        <p:nvPr/>
      </p:nvGrpSpPr>
      <p:grpSpPr>
        <a:xfrm>
          <a:off x="0" y="0"/>
          <a:ext cx="0" cy="0"/>
          <a:chOff x="0" y="0"/>
          <a:chExt cx="0" cy="0"/>
        </a:xfrm>
      </p:grpSpPr>
      <p:grpSp>
        <p:nvGrpSpPr>
          <p:cNvPr id="45" name="Google Shape;45;p29"/>
          <p:cNvGrpSpPr/>
          <p:nvPr/>
        </p:nvGrpSpPr>
        <p:grpSpPr>
          <a:xfrm>
            <a:off x="1" y="6349867"/>
            <a:ext cx="603997" cy="508133"/>
            <a:chOff x="0" y="4762400"/>
            <a:chExt cx="603997" cy="381100"/>
          </a:xfrm>
        </p:grpSpPr>
        <p:sp>
          <p:nvSpPr>
            <p:cNvPr id="46" name="Google Shape;46;p29"/>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47" name="Google Shape;47;p29"/>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grpSp>
      <p:grpSp>
        <p:nvGrpSpPr>
          <p:cNvPr id="48" name="Google Shape;48;p29"/>
          <p:cNvGrpSpPr/>
          <p:nvPr/>
        </p:nvGrpSpPr>
        <p:grpSpPr>
          <a:xfrm>
            <a:off x="381001" y="0"/>
            <a:ext cx="8763111" cy="1747891"/>
            <a:chOff x="381000" y="0"/>
            <a:chExt cx="8763111" cy="1310918"/>
          </a:xfrm>
        </p:grpSpPr>
        <p:grpSp>
          <p:nvGrpSpPr>
            <p:cNvPr id="49" name="Google Shape;49;p29"/>
            <p:cNvGrpSpPr/>
            <p:nvPr/>
          </p:nvGrpSpPr>
          <p:grpSpPr>
            <a:xfrm>
              <a:off x="381000" y="0"/>
              <a:ext cx="8763111" cy="1310300"/>
              <a:chOff x="381000" y="0"/>
              <a:chExt cx="8763111" cy="1310300"/>
            </a:xfrm>
          </p:grpSpPr>
          <p:sp>
            <p:nvSpPr>
              <p:cNvPr id="50" name="Google Shape;50;p29"/>
              <p:cNvSpPr/>
              <p:nvPr/>
            </p:nvSpPr>
            <p:spPr>
              <a:xfrm>
                <a:off x="7371879" y="0"/>
                <a:ext cx="721985" cy="1310275"/>
              </a:xfrm>
              <a:custGeom>
                <a:avLst/>
                <a:gdLst/>
                <a:ahLst/>
                <a:cxnLst/>
                <a:rect l="l" t="t" r="r" b="b"/>
                <a:pathLst>
                  <a:path w="23660" h="52411" extrusionOk="0">
                    <a:moveTo>
                      <a:pt x="23655" y="0"/>
                    </a:moveTo>
                    <a:lnTo>
                      <a:pt x="0" y="15445"/>
                    </a:lnTo>
                    <a:lnTo>
                      <a:pt x="14" y="52411"/>
                    </a:lnTo>
                    <a:lnTo>
                      <a:pt x="23660" y="42172"/>
                    </a:lnTo>
                    <a:close/>
                  </a:path>
                </a:pathLst>
              </a:custGeom>
              <a:solidFill>
                <a:schemeClr val="accent2"/>
              </a:solidFill>
              <a:ln>
                <a:noFill/>
              </a:ln>
            </p:spPr>
          </p:sp>
          <p:sp>
            <p:nvSpPr>
              <p:cNvPr id="51" name="Google Shape;51;p29"/>
              <p:cNvSpPr/>
              <p:nvPr/>
            </p:nvSpPr>
            <p:spPr>
              <a:xfrm>
                <a:off x="8090211" y="0"/>
                <a:ext cx="1053900" cy="1053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52" name="Google Shape;52;p29"/>
              <p:cNvSpPr/>
              <p:nvPr/>
            </p:nvSpPr>
            <p:spPr>
              <a:xfrm>
                <a:off x="381000" y="384200"/>
                <a:ext cx="6990900" cy="9261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grpSp>
        <p:grpSp>
          <p:nvGrpSpPr>
            <p:cNvPr id="53" name="Google Shape;53;p29"/>
            <p:cNvGrpSpPr/>
            <p:nvPr/>
          </p:nvGrpSpPr>
          <p:grpSpPr>
            <a:xfrm>
              <a:off x="381000" y="967217"/>
              <a:ext cx="8763100" cy="343701"/>
              <a:chOff x="381000" y="862358"/>
              <a:chExt cx="8763100" cy="576872"/>
            </a:xfrm>
          </p:grpSpPr>
          <p:sp>
            <p:nvSpPr>
              <p:cNvPr id="54" name="Google Shape;54;p29"/>
              <p:cNvSpPr/>
              <p:nvPr/>
            </p:nvSpPr>
            <p:spPr>
              <a:xfrm>
                <a:off x="7370250" y="863755"/>
                <a:ext cx="719800" cy="575475"/>
              </a:xfrm>
              <a:custGeom>
                <a:avLst/>
                <a:gdLst/>
                <a:ahLst/>
                <a:cxnLst/>
                <a:rect l="l" t="t" r="r" b="b"/>
                <a:pathLst>
                  <a:path w="28792" h="23019" extrusionOk="0">
                    <a:moveTo>
                      <a:pt x="28792" y="0"/>
                    </a:moveTo>
                    <a:lnTo>
                      <a:pt x="53" y="17878"/>
                    </a:lnTo>
                    <a:lnTo>
                      <a:pt x="0" y="23019"/>
                    </a:lnTo>
                    <a:lnTo>
                      <a:pt x="28792" y="5853"/>
                    </a:lnTo>
                    <a:close/>
                  </a:path>
                </a:pathLst>
              </a:custGeom>
              <a:solidFill>
                <a:srgbClr val="001F46">
                  <a:alpha val="20000"/>
                </a:srgbClr>
              </a:solidFill>
              <a:ln>
                <a:noFill/>
              </a:ln>
            </p:spPr>
          </p:sp>
          <p:sp>
            <p:nvSpPr>
              <p:cNvPr id="55" name="Google Shape;55;p29"/>
              <p:cNvSpPr/>
              <p:nvPr/>
            </p:nvSpPr>
            <p:spPr>
              <a:xfrm>
                <a:off x="8090200" y="862358"/>
                <a:ext cx="1053900" cy="145500"/>
              </a:xfrm>
              <a:prstGeom prst="rect">
                <a:avLst/>
              </a:prstGeom>
              <a:solidFill>
                <a:srgbClr val="001F46">
                  <a:alpha val="20000"/>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56" name="Google Shape;56;p29"/>
              <p:cNvSpPr/>
              <p:nvPr/>
            </p:nvSpPr>
            <p:spPr>
              <a:xfrm>
                <a:off x="381000" y="1310303"/>
                <a:ext cx="6990900" cy="127800"/>
              </a:xfrm>
              <a:prstGeom prst="rect">
                <a:avLst/>
              </a:prstGeom>
              <a:solidFill>
                <a:srgbClr val="001F46">
                  <a:alpha val="20000"/>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grpSp>
      </p:grpSp>
      <p:sp>
        <p:nvSpPr>
          <p:cNvPr id="57" name="Google Shape;57;p29"/>
          <p:cNvSpPr txBox="1">
            <a:spLocks noGrp="1"/>
          </p:cNvSpPr>
          <p:nvPr>
            <p:ph type="title"/>
          </p:nvPr>
        </p:nvSpPr>
        <p:spPr>
          <a:xfrm>
            <a:off x="614975" y="521800"/>
            <a:ext cx="6757800" cy="1226000"/>
          </a:xfrm>
          <a:prstGeom prst="rect">
            <a:avLst/>
          </a:prstGeom>
          <a:noFill/>
          <a:ln>
            <a:noFill/>
          </a:ln>
        </p:spPr>
        <p:txBody>
          <a:bodyPr spcFirstLastPara="1" wrap="square" lIns="0" tIns="0" rIns="0" bIns="0" anchor="ctr" anchorCtr="0">
            <a:noAutofit/>
          </a:bodyPr>
          <a:lstStyle>
            <a:lvl1pPr lvl="0" algn="ctr">
              <a:spcBef>
                <a:spcPts val="0"/>
              </a:spcBef>
              <a:spcAft>
                <a:spcPts val="0"/>
              </a:spcAft>
              <a:buClr>
                <a:schemeClr val="dk1"/>
              </a:buClr>
              <a:buSzPts val="3000"/>
              <a:buFont typeface="Calibri"/>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58" name="Google Shape;58;p29"/>
          <p:cNvSpPr txBox="1">
            <a:spLocks noGrp="1"/>
          </p:cNvSpPr>
          <p:nvPr>
            <p:ph type="body" idx="1"/>
          </p:nvPr>
        </p:nvSpPr>
        <p:spPr>
          <a:xfrm>
            <a:off x="614975" y="2273567"/>
            <a:ext cx="6757800" cy="3768800"/>
          </a:xfrm>
          <a:prstGeom prst="rect">
            <a:avLst/>
          </a:prstGeom>
          <a:noFill/>
          <a:ln>
            <a:noFill/>
          </a:ln>
        </p:spPr>
        <p:txBody>
          <a:bodyPr spcFirstLastPara="1" wrap="square" lIns="0" tIns="0" rIns="0" bIns="0" anchor="t" anchorCtr="0">
            <a:noAutofit/>
          </a:bodyPr>
          <a:lstStyle>
            <a:lvl1pPr marL="457200" lvl="0" indent="-381000" algn="l">
              <a:spcBef>
                <a:spcPts val="600"/>
              </a:spcBef>
              <a:spcAft>
                <a:spcPts val="0"/>
              </a:spcAft>
              <a:buClr>
                <a:schemeClr val="dk1"/>
              </a:buClr>
              <a:buSzPts val="2400"/>
              <a:buChar char="▸"/>
              <a:defRPr/>
            </a:lvl1pPr>
            <a:lvl2pPr marL="914400" lvl="1" indent="-381000" algn="l">
              <a:spcBef>
                <a:spcPts val="0"/>
              </a:spcBef>
              <a:spcAft>
                <a:spcPts val="0"/>
              </a:spcAft>
              <a:buClr>
                <a:schemeClr val="dk1"/>
              </a:buClr>
              <a:buSzPts val="2400"/>
              <a:buChar char="▹"/>
              <a:defRPr/>
            </a:lvl2pPr>
            <a:lvl3pPr marL="1371600" lvl="2" indent="-381000" algn="l">
              <a:spcBef>
                <a:spcPts val="0"/>
              </a:spcBef>
              <a:spcAft>
                <a:spcPts val="0"/>
              </a:spcAft>
              <a:buClr>
                <a:schemeClr val="dk1"/>
              </a:buClr>
              <a:buSzPts val="2400"/>
              <a:buChar char="■"/>
              <a:defRPr/>
            </a:lvl3pPr>
            <a:lvl4pPr marL="1828800" lvl="3" indent="-381000" algn="l">
              <a:spcBef>
                <a:spcPts val="0"/>
              </a:spcBef>
              <a:spcAft>
                <a:spcPts val="0"/>
              </a:spcAft>
              <a:buClr>
                <a:schemeClr val="dk1"/>
              </a:buClr>
              <a:buSzPts val="2400"/>
              <a:buChar char="●"/>
              <a:defRPr/>
            </a:lvl4pPr>
            <a:lvl5pPr marL="2286000" lvl="4" indent="-381000" algn="l">
              <a:spcBef>
                <a:spcPts val="0"/>
              </a:spcBef>
              <a:spcAft>
                <a:spcPts val="0"/>
              </a:spcAft>
              <a:buClr>
                <a:schemeClr val="dk1"/>
              </a:buClr>
              <a:buSzPts val="2400"/>
              <a:buChar char="○"/>
              <a:defRPr/>
            </a:lvl5pPr>
            <a:lvl6pPr marL="2743200" lvl="5" indent="-381000" algn="l">
              <a:spcBef>
                <a:spcPts val="0"/>
              </a:spcBef>
              <a:spcAft>
                <a:spcPts val="0"/>
              </a:spcAft>
              <a:buClr>
                <a:schemeClr val="dk1"/>
              </a:buClr>
              <a:buSzPts val="2400"/>
              <a:buChar char="■"/>
              <a:defRPr/>
            </a:lvl6pPr>
            <a:lvl7pPr marL="3200400" lvl="6" indent="-381000" algn="l">
              <a:spcBef>
                <a:spcPts val="0"/>
              </a:spcBef>
              <a:spcAft>
                <a:spcPts val="0"/>
              </a:spcAft>
              <a:buClr>
                <a:schemeClr val="dk1"/>
              </a:buClr>
              <a:buSzPts val="2400"/>
              <a:buChar char="●"/>
              <a:defRPr/>
            </a:lvl7pPr>
            <a:lvl8pPr marL="3657600" lvl="7" indent="-381000" algn="l">
              <a:spcBef>
                <a:spcPts val="0"/>
              </a:spcBef>
              <a:spcAft>
                <a:spcPts val="0"/>
              </a:spcAft>
              <a:buClr>
                <a:schemeClr val="dk1"/>
              </a:buClr>
              <a:buSzPts val="2400"/>
              <a:buChar char="○"/>
              <a:defRPr/>
            </a:lvl8pPr>
            <a:lvl9pPr marL="4114800" lvl="8" indent="-381000" algn="l">
              <a:spcBef>
                <a:spcPts val="0"/>
              </a:spcBef>
              <a:spcAft>
                <a:spcPts val="0"/>
              </a:spcAft>
              <a:buClr>
                <a:schemeClr val="dk1"/>
              </a:buClr>
              <a:buSzPts val="2400"/>
              <a:buChar char="■"/>
              <a:defRPr/>
            </a:lvl9pPr>
          </a:lstStyle>
          <a:p>
            <a:endParaRPr/>
          </a:p>
        </p:txBody>
      </p:sp>
      <p:sp>
        <p:nvSpPr>
          <p:cNvPr id="59" name="Google Shape;59;p29"/>
          <p:cNvSpPr txBox="1">
            <a:spLocks noGrp="1"/>
          </p:cNvSpPr>
          <p:nvPr>
            <p:ph type="sldNum" idx="12"/>
          </p:nvPr>
        </p:nvSpPr>
        <p:spPr>
          <a:xfrm>
            <a:off x="0" y="6349867"/>
            <a:ext cx="381000" cy="515200"/>
          </a:xfrm>
          <a:prstGeom prst="rect">
            <a:avLst/>
          </a:prstGeom>
          <a:noFill/>
          <a:ln>
            <a:noFill/>
          </a:ln>
        </p:spPr>
        <p:txBody>
          <a:bodyPr spcFirstLastPara="1" wrap="square" lIns="0" tIns="0" rIns="0" bIns="0" anchor="ctr" anchorCtr="0">
            <a:noAutofit/>
          </a:bodyPr>
          <a:lstStyle>
            <a:lvl1pPr marL="0" marR="0" lvl="0" indent="0" algn="ctr">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1pPr>
            <a:lvl2pPr marL="0" marR="0" lvl="1" indent="0" algn="ctr">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2pPr>
            <a:lvl3pPr marL="0" marR="0" lvl="2" indent="0" algn="ctr">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3pPr>
            <a:lvl4pPr marL="0" marR="0" lvl="3" indent="0" algn="ctr">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4pPr>
            <a:lvl5pPr marL="0" marR="0" lvl="4" indent="0" algn="ctr">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5pPr>
            <a:lvl6pPr marL="0" marR="0" lvl="5" indent="0" algn="ctr">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6pPr>
            <a:lvl7pPr marL="0" marR="0" lvl="6" indent="0" algn="ctr">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7pPr>
            <a:lvl8pPr marL="0" marR="0" lvl="7" indent="0" algn="ctr">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8pPr>
            <a:lvl9pPr marL="0" marR="0" lvl="8" indent="0" algn="ctr">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‹Nº›</a:t>
            </a:fld>
            <a:endParaRPr dirty="0"/>
          </a:p>
        </p:txBody>
      </p:sp>
      <p:pic>
        <p:nvPicPr>
          <p:cNvPr id="60" name="Google Shape;60;p29"/>
          <p:cNvPicPr preferRelativeResize="0"/>
          <p:nvPr/>
        </p:nvPicPr>
        <p:blipFill rotWithShape="1">
          <a:blip r:embed="rId2">
            <a:alphaModFix/>
          </a:blip>
          <a:srcRect/>
          <a:stretch/>
        </p:blipFill>
        <p:spPr>
          <a:xfrm>
            <a:off x="539552" y="6255541"/>
            <a:ext cx="796962" cy="597721"/>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61"/>
        <p:cNvGrpSpPr/>
        <p:nvPr/>
      </p:nvGrpSpPr>
      <p:grpSpPr>
        <a:xfrm>
          <a:off x="0" y="0"/>
          <a:ext cx="0" cy="0"/>
          <a:chOff x="0" y="0"/>
          <a:chExt cx="0" cy="0"/>
        </a:xfrm>
      </p:grpSpPr>
      <p:sp>
        <p:nvSpPr>
          <p:cNvPr id="62" name="Google Shape;62;p30"/>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30"/>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64" name="Google Shape;64;p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5" name="Google Shape;65;p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6" name="Google Shape;66;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7"/>
        <p:cNvGrpSpPr/>
        <p:nvPr/>
      </p:nvGrpSpPr>
      <p:grpSpPr>
        <a:xfrm>
          <a:off x="0" y="0"/>
          <a:ext cx="0" cy="0"/>
          <a:chOff x="0" y="0"/>
          <a:chExt cx="0" cy="0"/>
        </a:xfrm>
      </p:grpSpPr>
      <p:sp>
        <p:nvSpPr>
          <p:cNvPr id="68" name="Google Shape;68;p3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3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0" name="Google Shape;70;p3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1" name="Google Shape;71;p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2" name="Google Shape;72;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3"/>
        <p:cNvGrpSpPr/>
        <p:nvPr/>
      </p:nvGrpSpPr>
      <p:grpSpPr>
        <a:xfrm>
          <a:off x="0" y="0"/>
          <a:ext cx="0" cy="0"/>
          <a:chOff x="0" y="0"/>
          <a:chExt cx="0" cy="0"/>
        </a:xfrm>
      </p:grpSpPr>
      <p:sp>
        <p:nvSpPr>
          <p:cNvPr id="74" name="Google Shape;74;p32"/>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32"/>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76" name="Google Shape;76;p3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7" name="Google Shape;77;p3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8" name="Google Shape;78;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9"/>
        <p:cNvGrpSpPr/>
        <p:nvPr/>
      </p:nvGrpSpPr>
      <p:grpSpPr>
        <a:xfrm>
          <a:off x="0" y="0"/>
          <a:ext cx="0" cy="0"/>
          <a:chOff x="0" y="0"/>
          <a:chExt cx="0" cy="0"/>
        </a:xfrm>
      </p:grpSpPr>
      <p:sp>
        <p:nvSpPr>
          <p:cNvPr id="80" name="Google Shape;80;p3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33"/>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82" name="Google Shape;82;p33"/>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83" name="Google Shape;83;p3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4" name="Google Shape;84;p3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5" name="Google Shape;85;p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6"/>
        <p:cNvGrpSpPr/>
        <p:nvPr/>
      </p:nvGrpSpPr>
      <p:grpSpPr>
        <a:xfrm>
          <a:off x="0" y="0"/>
          <a:ext cx="0" cy="0"/>
          <a:chOff x="0" y="0"/>
          <a:chExt cx="0" cy="0"/>
        </a:xfrm>
      </p:grpSpPr>
      <p:sp>
        <p:nvSpPr>
          <p:cNvPr id="87" name="Google Shape;87;p3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8" name="Google Shape;88;p34"/>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89" name="Google Shape;89;p34"/>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90" name="Google Shape;90;p34"/>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91" name="Google Shape;91;p34"/>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92" name="Google Shape;92;p3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93" name="Google Shape;93;p3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94" name="Google Shape;94;p3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5"/>
        <p:cNvGrpSpPr/>
        <p:nvPr/>
      </p:nvGrpSpPr>
      <p:grpSpPr>
        <a:xfrm>
          <a:off x="0" y="0"/>
          <a:ext cx="0" cy="0"/>
          <a:chOff x="0" y="0"/>
          <a:chExt cx="0" cy="0"/>
        </a:xfrm>
      </p:grpSpPr>
      <p:sp>
        <p:nvSpPr>
          <p:cNvPr id="96" name="Google Shape;96;p3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7" name="Google Shape;97;p3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98" name="Google Shape;98;p3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99" name="Google Shape;99;p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3" name="Google Shape;13;p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4" name="Google Shape;14;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8" Type="http://schemas.openxmlformats.org/officeDocument/2006/relationships/hyperlink" Target="https://pubmed.ncbi.nlm.nih.gov/?term=Case%20L%5bAuthor%5d" TargetMode="External"/><Relationship Id="rId13" Type="http://schemas.openxmlformats.org/officeDocument/2006/relationships/hyperlink" Target="https://pubmed.ncbi.nlm.nih.gov/?term=Walsh%20A%5bAuthor%5d" TargetMode="External"/><Relationship Id="rId3" Type="http://schemas.openxmlformats.org/officeDocument/2006/relationships/hyperlink" Target="https://doi.org/10.3389/fnut.2022.902865" TargetMode="External"/><Relationship Id="rId7" Type="http://schemas.openxmlformats.org/officeDocument/2006/relationships/hyperlink" Target="https://pubmed.ncbi.nlm.nih.gov/?term=Browne%20S%5bAuthor%5d" TargetMode="External"/><Relationship Id="rId12" Type="http://schemas.openxmlformats.org/officeDocument/2006/relationships/hyperlink" Target="https://pubmed.ncbi.nlm.nih.gov/?term=Smith%20SM%5bAuthor%5d"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hyperlink" Target="https://pubmed.ncbi.nlm.nih.gov/?term=Wyse%20C%5bAuthor%5d" TargetMode="External"/><Relationship Id="rId11" Type="http://schemas.openxmlformats.org/officeDocument/2006/relationships/hyperlink" Target="https://pubmed.ncbi.nlm.nih.gov/?term=O%E2%80%99Gorman%20CS%5bAuthor%5d" TargetMode="External"/><Relationship Id="rId5" Type="http://schemas.openxmlformats.org/officeDocument/2006/relationships/hyperlink" Target="https://pubmed.ncbi.nlm.nih.gov/?term=Arthurs%20N%5bAuthor%5d" TargetMode="External"/><Relationship Id="rId15" Type="http://schemas.openxmlformats.org/officeDocument/2006/relationships/hyperlink" Target="https://pubmed.ncbi.nlm.nih.gov/?term=O%E2%80%99Malley%20G%5bAuthor%5d" TargetMode="External"/><Relationship Id="rId10" Type="http://schemas.openxmlformats.org/officeDocument/2006/relationships/hyperlink" Target="https://pubmed.ncbi.nlm.nih.gov/?term=O%E2%80%99Connell%20JM%5bAuthor%5d" TargetMode="External"/><Relationship Id="rId4" Type="http://schemas.openxmlformats.org/officeDocument/2006/relationships/hyperlink" Target="https://pubmed.ncbi.nlm.nih.gov/?term=Tully%20L%5bAuthor%5d" TargetMode="External"/><Relationship Id="rId9" Type="http://schemas.openxmlformats.org/officeDocument/2006/relationships/hyperlink" Target="https://pubmed.ncbi.nlm.nih.gov/?term=McCrea%20L%5bAuthor%5d" TargetMode="External"/><Relationship Id="rId14" Type="http://schemas.openxmlformats.org/officeDocument/2006/relationships/hyperlink" Target="https://pubmed.ncbi.nlm.nih.gov/?term=Ward%20F%5bAuthor%5d"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1.jpg"/><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
          <p:cNvSpPr txBox="1">
            <a:spLocks noGrp="1"/>
          </p:cNvSpPr>
          <p:nvPr>
            <p:ph type="ctrTitle"/>
          </p:nvPr>
        </p:nvSpPr>
        <p:spPr>
          <a:xfrm>
            <a:off x="418011" y="4114800"/>
            <a:ext cx="6497758" cy="2057400"/>
          </a:xfrm>
          <a:prstGeom prst="rect">
            <a:avLst/>
          </a:prstGeom>
          <a:noFill/>
          <a:ln>
            <a:noFill/>
          </a:ln>
        </p:spPr>
        <p:txBody>
          <a:bodyPr spcFirstLastPara="1" wrap="square" lIns="0" tIns="0" rIns="0" bIns="0" anchor="ctr" anchorCtr="0">
            <a:noAutofit/>
          </a:bodyPr>
          <a:lstStyle/>
          <a:p>
            <a:pPr lvl="0" algn="ctr" rtl="0">
              <a:spcBef>
                <a:spcPts val="0"/>
              </a:spcBef>
              <a:spcAft>
                <a:spcPts val="0"/>
              </a:spcAft>
              <a:buClr>
                <a:schemeClr val="accent1"/>
              </a:buClr>
              <a:buSzPts val="4800"/>
            </a:pPr>
            <a:r>
              <a:rPr lang="x-es-XL" sz="2400" dirty="0">
                <a:solidFill>
                  <a:schemeClr val="accent1"/>
                </a:solidFill>
              </a:rPr>
              <a:t/>
            </a:r>
            <a:br>
              <a:rPr lang="x-es-XL" sz="2400" dirty="0">
                <a:solidFill>
                  <a:schemeClr val="accent1"/>
                </a:solidFill>
              </a:rPr>
            </a:br>
            <a:r>
              <a:rPr lang="es-ES" sz="2400" b="1" dirty="0" smtClean="0">
                <a:solidFill>
                  <a:schemeClr val="bg1"/>
                </a:solidFill>
                <a:latin typeface="+mj-lt"/>
              </a:rPr>
              <a:t>Cinesioterapia para el tratamiento</a:t>
            </a:r>
            <a:br>
              <a:rPr lang="es-ES" sz="2400" b="1" dirty="0" smtClean="0">
                <a:solidFill>
                  <a:schemeClr val="bg1"/>
                </a:solidFill>
                <a:latin typeface="+mj-lt"/>
              </a:rPr>
            </a:br>
            <a:r>
              <a:rPr lang="es-ES" sz="2400" b="1" dirty="0" smtClean="0">
                <a:solidFill>
                  <a:schemeClr val="bg1"/>
                </a:solidFill>
                <a:latin typeface="+mj-lt"/>
              </a:rPr>
              <a:t>de la obesidad</a:t>
            </a:r>
            <a:r>
              <a:rPr lang="x-es-XL" sz="2400" b="1" dirty="0" smtClean="0">
                <a:solidFill>
                  <a:schemeClr val="bg1"/>
                </a:solidFill>
                <a:latin typeface="+mj-lt"/>
              </a:rPr>
              <a:t>:</a:t>
            </a:r>
            <a:r>
              <a:rPr lang="ca-ES" sz="2400" b="1" dirty="0" smtClean="0">
                <a:solidFill>
                  <a:schemeClr val="bg1"/>
                </a:solidFill>
                <a:latin typeface="+mj-lt"/>
              </a:rPr>
              <a:t> </a:t>
            </a:r>
            <a:r>
              <a:rPr lang="es-ES" sz="2400" b="1" dirty="0" smtClean="0">
                <a:solidFill>
                  <a:schemeClr val="bg1"/>
                </a:solidFill>
                <a:latin typeface="+mj-lt"/>
              </a:rPr>
              <a:t>definición, importancia</a:t>
            </a:r>
            <a:br>
              <a:rPr lang="es-ES" sz="2400" b="1" dirty="0" smtClean="0">
                <a:solidFill>
                  <a:schemeClr val="bg1"/>
                </a:solidFill>
                <a:latin typeface="+mj-lt"/>
              </a:rPr>
            </a:br>
            <a:r>
              <a:rPr lang="es-ES" sz="2400" b="1" dirty="0" smtClean="0">
                <a:solidFill>
                  <a:schemeClr val="bg1"/>
                </a:solidFill>
                <a:latin typeface="+mj-lt"/>
              </a:rPr>
              <a:t>y aplicación</a:t>
            </a:r>
            <a:r>
              <a:rPr lang="x-es-XL" sz="2400" b="1" dirty="0">
                <a:solidFill>
                  <a:schemeClr val="bg1"/>
                </a:solidFill>
                <a:latin typeface="+mj-lt"/>
              </a:rPr>
              <a:t/>
            </a:r>
            <a:br>
              <a:rPr lang="x-es-XL" sz="2400" b="1" dirty="0">
                <a:solidFill>
                  <a:schemeClr val="bg1"/>
                </a:solidFill>
                <a:latin typeface="+mj-lt"/>
              </a:rPr>
            </a:br>
            <a:r>
              <a:rPr lang="x-es-XL" sz="2400" b="1" dirty="0">
                <a:solidFill>
                  <a:schemeClr val="bg1"/>
                </a:solidFill>
                <a:latin typeface="+mj-lt"/>
              </a:rPr>
              <a:t/>
            </a:r>
            <a:br>
              <a:rPr lang="x-es-XL" sz="2400" b="1" dirty="0">
                <a:solidFill>
                  <a:schemeClr val="bg1"/>
                </a:solidFill>
                <a:latin typeface="+mj-lt"/>
              </a:rPr>
            </a:br>
            <a:r>
              <a:rPr lang="es-ES" sz="1600" dirty="0" smtClean="0">
                <a:solidFill>
                  <a:schemeClr val="bg1"/>
                </a:solidFill>
                <a:latin typeface="+mj-lt"/>
              </a:rPr>
              <a:t>Sanja Mazić, Danka Sinadinović, Stevan Mijomanović, Irena Aleksić-Hajduković</a:t>
            </a:r>
            <a:endParaRPr lang="es-ES" sz="1600" dirty="0">
              <a:solidFill>
                <a:schemeClr val="bg1"/>
              </a:solidFill>
              <a:latin typeface="+mj-lt"/>
            </a:endParaRPr>
          </a:p>
        </p:txBody>
      </p:sp>
      <p:sp>
        <p:nvSpPr>
          <p:cNvPr id="135" name="Google Shape;135;p1"/>
          <p:cNvSpPr/>
          <p:nvPr/>
        </p:nvSpPr>
        <p:spPr>
          <a:xfrm>
            <a:off x="683569" y="1210688"/>
            <a:ext cx="7644340"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x-es-XL" sz="6000" b="1" i="0" u="none" strike="noStrike" cap="none" dirty="0">
                <a:solidFill>
                  <a:schemeClr val="accent2"/>
                </a:solidFill>
                <a:latin typeface="Calibri"/>
                <a:ea typeface="Calibri"/>
                <a:cs typeface="Calibri"/>
                <a:sym typeface="Calibri"/>
              </a:rPr>
              <a:t>Connected 4 Health</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10"/>
          <p:cNvSpPr txBox="1">
            <a:spLocks noGrp="1"/>
          </p:cNvSpPr>
          <p:nvPr>
            <p:ph type="title"/>
          </p:nvPr>
        </p:nvSpPr>
        <p:spPr>
          <a:xfrm>
            <a:off x="614975" y="521800"/>
            <a:ext cx="6757800" cy="12260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Clr>
                <a:schemeClr val="dk1"/>
              </a:buClr>
              <a:buSzPts val="3000"/>
              <a:buFont typeface="Calibri"/>
              <a:buNone/>
            </a:pPr>
            <a:r>
              <a:rPr lang="es-ES" sz="4000" dirty="0" smtClean="0">
                <a:solidFill>
                  <a:schemeClr val="bg1"/>
                </a:solidFill>
                <a:latin typeface="+mj-lt"/>
              </a:rPr>
              <a:t>Recomendaciones para niños de entre 5 y 17 años</a:t>
            </a:r>
            <a:endParaRPr lang="es-ES" sz="4000" dirty="0">
              <a:solidFill>
                <a:schemeClr val="bg1"/>
              </a:solidFill>
              <a:latin typeface="+mj-lt"/>
            </a:endParaRPr>
          </a:p>
        </p:txBody>
      </p:sp>
      <p:sp>
        <p:nvSpPr>
          <p:cNvPr id="227" name="Google Shape;227;p10"/>
          <p:cNvSpPr txBox="1">
            <a:spLocks noGrp="1"/>
          </p:cNvSpPr>
          <p:nvPr>
            <p:ph type="body" idx="1"/>
          </p:nvPr>
        </p:nvSpPr>
        <p:spPr>
          <a:xfrm>
            <a:off x="614975" y="1907807"/>
            <a:ext cx="6757800" cy="3768800"/>
          </a:xfrm>
          <a:prstGeom prst="rect">
            <a:avLst/>
          </a:prstGeom>
          <a:noFill/>
          <a:ln>
            <a:noFill/>
          </a:ln>
        </p:spPr>
        <p:txBody>
          <a:bodyPr spcFirstLastPara="1" wrap="square" lIns="0" tIns="0" rIns="0" bIns="0" anchor="t" anchorCtr="0">
            <a:noAutofit/>
          </a:bodyPr>
          <a:lstStyle/>
          <a:p>
            <a:pPr marL="457200" lvl="0" indent="-381000" algn="l" rtl="0">
              <a:spcBef>
                <a:spcPts val="600"/>
              </a:spcBef>
              <a:spcAft>
                <a:spcPts val="0"/>
              </a:spcAft>
              <a:buClr>
                <a:schemeClr val="dk1"/>
              </a:buClr>
              <a:buSzPts val="2400"/>
              <a:buFont typeface="Noto Sans Symbols"/>
              <a:buChar char="▪"/>
            </a:pPr>
            <a:r>
              <a:rPr lang="es-ES" sz="1800" dirty="0" smtClean="0">
                <a:latin typeface="+mn-lt"/>
              </a:rPr>
              <a:t>Hacer al menos 60 minutos diarios de actividad física de intensidad de moderada a vigorosa, sobre todo aeróbica.</a:t>
            </a:r>
          </a:p>
          <a:p>
            <a:pPr marL="457200" lvl="0" indent="-381000" algn="l" rtl="0">
              <a:spcBef>
                <a:spcPts val="600"/>
              </a:spcBef>
              <a:spcAft>
                <a:spcPts val="0"/>
              </a:spcAft>
              <a:buClr>
                <a:schemeClr val="dk1"/>
              </a:buClr>
              <a:buSzPts val="2400"/>
              <a:buChar char="▸"/>
            </a:pPr>
            <a:r>
              <a:rPr lang="es-ES" sz="1800" dirty="0" smtClean="0">
                <a:latin typeface="+mn-lt"/>
              </a:rPr>
              <a:t>Actividad física de intensidad vigorosa al menos 3 días a la semana.</a:t>
            </a:r>
          </a:p>
          <a:p>
            <a:pPr marL="457200" lvl="0" indent="-381000" algn="l" rtl="0">
              <a:spcBef>
                <a:spcPts val="600"/>
              </a:spcBef>
              <a:spcAft>
                <a:spcPts val="0"/>
              </a:spcAft>
              <a:buClr>
                <a:schemeClr val="dk1"/>
              </a:buClr>
              <a:buSzPts val="2400"/>
              <a:buChar char="▸"/>
            </a:pPr>
            <a:r>
              <a:rPr lang="es-ES" sz="1800" dirty="0" smtClean="0">
                <a:latin typeface="+mn-lt"/>
              </a:rPr>
              <a:t>Actividades para fortalecer músculos y huesos (levantamiento de peso) al menos 3 días a la semana.</a:t>
            </a:r>
          </a:p>
          <a:p>
            <a:pPr marL="457200" lvl="0" indent="-381000" algn="l" rtl="0">
              <a:spcBef>
                <a:spcPts val="600"/>
              </a:spcBef>
              <a:spcAft>
                <a:spcPts val="0"/>
              </a:spcAft>
              <a:buClr>
                <a:schemeClr val="dk1"/>
              </a:buClr>
              <a:buSzPts val="2400"/>
              <a:buChar char="▸"/>
            </a:pPr>
            <a:r>
              <a:rPr lang="es-ES" sz="1800" dirty="0" smtClean="0">
                <a:latin typeface="+mn-lt"/>
              </a:rPr>
              <a:t>Incrementar gradualmente la cantidad y la intensidad con el tiempo.</a:t>
            </a:r>
          </a:p>
          <a:p>
            <a:pPr lvl="0">
              <a:buFont typeface="Noto Sans Symbols"/>
              <a:buChar char="❖"/>
            </a:pPr>
            <a:r>
              <a:rPr lang="es-ES" sz="2400" b="1" dirty="0" smtClean="0">
                <a:latin typeface="+mn-lt"/>
              </a:rPr>
              <a:t>ACTIVIDAD EN CASA</a:t>
            </a:r>
          </a:p>
          <a:p>
            <a:pPr marL="457200" lvl="0" indent="-381000" algn="l" rtl="0">
              <a:spcBef>
                <a:spcPts val="600"/>
              </a:spcBef>
              <a:spcAft>
                <a:spcPts val="0"/>
              </a:spcAft>
              <a:buClr>
                <a:schemeClr val="dk1"/>
              </a:buClr>
              <a:buSzPts val="2400"/>
              <a:buChar char="▸"/>
            </a:pPr>
            <a:r>
              <a:rPr lang="es-ES" sz="1800" dirty="0" smtClean="0">
                <a:latin typeface="+mn-lt"/>
              </a:rPr>
              <a:t>60 minutos diarios de actividad física para gozar de buena salud, pero deben ser de una vez.</a:t>
            </a:r>
          </a:p>
          <a:p>
            <a:pPr marL="457200" lvl="0" indent="-381000" algn="l" rtl="0">
              <a:spcBef>
                <a:spcPts val="600"/>
              </a:spcBef>
              <a:spcAft>
                <a:spcPts val="0"/>
              </a:spcAft>
              <a:buClr>
                <a:schemeClr val="dk1"/>
              </a:buClr>
              <a:buSzPts val="2400"/>
              <a:buChar char="▸"/>
            </a:pPr>
            <a:r>
              <a:rPr lang="es-ES" sz="1800" dirty="0" smtClean="0">
                <a:latin typeface="+mn-lt"/>
              </a:rPr>
              <a:t>Varias series de actividad de 10 minutos, o incluso de 5 minutos, a lo largo del día pueden ser tan buenas como un intervalo de una hora</a:t>
            </a:r>
            <a:r>
              <a:rPr lang="x-es-XL" sz="1800" dirty="0" smtClean="0">
                <a:latin typeface="+mn-lt"/>
              </a:rPr>
              <a:t>.</a:t>
            </a:r>
            <a:endParaRPr lang="x-es-XL" sz="1800" dirty="0">
              <a:latin typeface="+mn-lt"/>
            </a:endParaRPr>
          </a:p>
          <a:p>
            <a:pPr marL="457200" lvl="0" indent="-381000" algn="l" rtl="0">
              <a:spcBef>
                <a:spcPts val="600"/>
              </a:spcBef>
              <a:spcAft>
                <a:spcPts val="0"/>
              </a:spcAft>
              <a:buClr>
                <a:schemeClr val="dk1"/>
              </a:buClr>
              <a:buSzPts val="2400"/>
              <a:buNone/>
            </a:pPr>
            <a:endParaRPr dirty="0"/>
          </a:p>
        </p:txBody>
      </p:sp>
      <p:grpSp>
        <p:nvGrpSpPr>
          <p:cNvPr id="228" name="Google Shape;228;p10"/>
          <p:cNvGrpSpPr/>
          <p:nvPr/>
        </p:nvGrpSpPr>
        <p:grpSpPr>
          <a:xfrm>
            <a:off x="8436324" y="363484"/>
            <a:ext cx="361474" cy="636193"/>
            <a:chOff x="4276825" y="487236"/>
            <a:chExt cx="317500" cy="419100"/>
          </a:xfrm>
        </p:grpSpPr>
        <p:sp>
          <p:nvSpPr>
            <p:cNvPr id="229" name="Google Shape;229;p10"/>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4901"/>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lt1"/>
                </a:solidFill>
                <a:latin typeface="Calibri"/>
                <a:ea typeface="Calibri"/>
                <a:cs typeface="Calibri"/>
                <a:sym typeface="Calibri"/>
              </a:endParaRPr>
            </a:p>
          </p:txBody>
        </p:sp>
        <p:sp>
          <p:nvSpPr>
            <p:cNvPr id="230" name="Google Shape;230;p10"/>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4901"/>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lt1"/>
                </a:solidFill>
                <a:latin typeface="Calibri"/>
                <a:ea typeface="Calibri"/>
                <a:cs typeface="Calibri"/>
                <a:sym typeface="Calibri"/>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11"/>
          <p:cNvSpPr txBox="1">
            <a:spLocks noGrp="1"/>
          </p:cNvSpPr>
          <p:nvPr>
            <p:ph type="title"/>
          </p:nvPr>
        </p:nvSpPr>
        <p:spPr>
          <a:xfrm>
            <a:off x="614975" y="521800"/>
            <a:ext cx="6757800" cy="12260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Clr>
                <a:schemeClr val="dk1"/>
              </a:buClr>
              <a:buSzPts val="3000"/>
              <a:buFont typeface="Calibri"/>
              <a:buNone/>
            </a:pPr>
            <a:r>
              <a:rPr lang="es-ES" sz="3000" dirty="0" smtClean="0">
                <a:solidFill>
                  <a:schemeClr val="bg1"/>
                </a:solidFill>
                <a:latin typeface="+mj-lt"/>
              </a:rPr>
              <a:t>Actividad física: recomendaciones para niños con preobesidad u obesidad</a:t>
            </a:r>
            <a:endParaRPr lang="es-ES" sz="3000" dirty="0">
              <a:solidFill>
                <a:schemeClr val="bg1"/>
              </a:solidFill>
              <a:latin typeface="+mj-lt"/>
            </a:endParaRPr>
          </a:p>
        </p:txBody>
      </p:sp>
      <p:sp>
        <p:nvSpPr>
          <p:cNvPr id="236" name="Google Shape;236;p11"/>
          <p:cNvSpPr txBox="1">
            <a:spLocks noGrp="1"/>
          </p:cNvSpPr>
          <p:nvPr>
            <p:ph type="body" idx="1"/>
          </p:nvPr>
        </p:nvSpPr>
        <p:spPr>
          <a:xfrm>
            <a:off x="381000" y="1905000"/>
            <a:ext cx="7924800" cy="4495800"/>
          </a:xfrm>
          <a:prstGeom prst="rect">
            <a:avLst/>
          </a:prstGeom>
          <a:noFill/>
          <a:ln>
            <a:noFill/>
          </a:ln>
        </p:spPr>
        <p:txBody>
          <a:bodyPr spcFirstLastPara="1" wrap="square" lIns="0" tIns="0" rIns="0" bIns="0" anchor="t" anchorCtr="0">
            <a:noAutofit/>
          </a:bodyPr>
          <a:lstStyle/>
          <a:p>
            <a:pPr marL="457200" lvl="0" indent="-381000" algn="l" rtl="0">
              <a:spcBef>
                <a:spcPts val="600"/>
              </a:spcBef>
              <a:spcAft>
                <a:spcPts val="0"/>
              </a:spcAft>
              <a:buClr>
                <a:schemeClr val="dk1"/>
              </a:buClr>
              <a:buSzPts val="2400"/>
              <a:buFont typeface="Noto Sans Symbols"/>
              <a:buChar char="▪"/>
            </a:pPr>
            <a:r>
              <a:rPr lang="es-ES" sz="1600" dirty="0" smtClean="0">
                <a:latin typeface="+mn-lt"/>
              </a:rPr>
              <a:t>La obesidad en la infancia está asociada a </a:t>
            </a:r>
            <a:r>
              <a:rPr lang="es-ES" sz="1600" b="1" dirty="0" smtClean="0">
                <a:latin typeface="+mn-lt"/>
              </a:rPr>
              <a:t>complicaciones metabólicas, cardiorrespiratorias, cardiovasculares, hepáticas, gastrointestinales, genitourinarias y musculoesqueléticas y enfermedades psiquiátricas</a:t>
            </a:r>
            <a:r>
              <a:rPr lang="es-ES" sz="1600" dirty="0" smtClean="0">
                <a:latin typeface="+mn-lt"/>
              </a:rPr>
              <a:t>.</a:t>
            </a:r>
          </a:p>
          <a:p>
            <a:pPr marL="457200" lvl="0" indent="-381000" algn="l" rtl="0">
              <a:spcBef>
                <a:spcPts val="600"/>
              </a:spcBef>
              <a:spcAft>
                <a:spcPts val="0"/>
              </a:spcAft>
              <a:buClr>
                <a:schemeClr val="dk1"/>
              </a:buClr>
              <a:buSzPts val="2400"/>
              <a:buChar char="▸"/>
            </a:pPr>
            <a:r>
              <a:rPr lang="es-ES" sz="1600" dirty="0" smtClean="0">
                <a:latin typeface="+mn-lt"/>
              </a:rPr>
              <a:t> Hay que comprobar si hay </a:t>
            </a:r>
            <a:r>
              <a:rPr lang="es-ES" sz="1600" b="1" dirty="0" smtClean="0">
                <a:latin typeface="+mn-lt"/>
              </a:rPr>
              <a:t>enfermedades concomitantes </a:t>
            </a:r>
            <a:r>
              <a:rPr lang="es-ES" sz="1600" dirty="0" smtClean="0">
                <a:latin typeface="+mn-lt"/>
              </a:rPr>
              <a:t>antes de poner en práctica un programa de actividad física.</a:t>
            </a:r>
          </a:p>
          <a:p>
            <a:pPr marL="457200" lvl="0" indent="-381000" algn="l" rtl="0">
              <a:spcBef>
                <a:spcPts val="600"/>
              </a:spcBef>
              <a:spcAft>
                <a:spcPts val="0"/>
              </a:spcAft>
              <a:buClr>
                <a:schemeClr val="dk1"/>
              </a:buClr>
              <a:buSzPts val="2400"/>
              <a:buChar char="▸"/>
            </a:pPr>
            <a:r>
              <a:rPr lang="es-ES" sz="1600" dirty="0" smtClean="0">
                <a:latin typeface="+mn-lt"/>
              </a:rPr>
              <a:t>Las guías recomiendan principalmente la ejecución de </a:t>
            </a:r>
            <a:r>
              <a:rPr lang="es-ES" sz="1600" b="1" dirty="0" smtClean="0">
                <a:latin typeface="+mn-lt"/>
              </a:rPr>
              <a:t>intervenciones multicomponente para cambiar la conducta </a:t>
            </a:r>
            <a:r>
              <a:rPr lang="es-ES" sz="1600" dirty="0" smtClean="0">
                <a:latin typeface="+mn-lt"/>
              </a:rPr>
              <a:t>con el objetivo de mejorar la nutrición y la actividad física, con </a:t>
            </a:r>
            <a:r>
              <a:rPr lang="es-ES" sz="1600" i="1" dirty="0" smtClean="0">
                <a:latin typeface="+mn-lt"/>
              </a:rPr>
              <a:t>modificaciones de los hábitos</a:t>
            </a:r>
            <a:r>
              <a:rPr lang="es-ES" sz="1600" dirty="0" smtClean="0">
                <a:latin typeface="+mn-lt"/>
              </a:rPr>
              <a:t> </a:t>
            </a:r>
            <a:r>
              <a:rPr lang="es-ES" sz="1600" i="1" dirty="0" smtClean="0">
                <a:latin typeface="+mn-lt"/>
              </a:rPr>
              <a:t>adecuadas para la edad, sensibles a la cultura y centradas en la familia</a:t>
            </a:r>
            <a:r>
              <a:rPr lang="es-ES" sz="1600" dirty="0" smtClean="0">
                <a:latin typeface="+mn-lt"/>
              </a:rPr>
              <a:t>.</a:t>
            </a:r>
          </a:p>
          <a:p>
            <a:pPr marL="457200" lvl="0" indent="-381000" algn="l" rtl="0">
              <a:spcBef>
                <a:spcPts val="600"/>
              </a:spcBef>
              <a:spcAft>
                <a:spcPts val="0"/>
              </a:spcAft>
              <a:buClr>
                <a:schemeClr val="dk1"/>
              </a:buClr>
              <a:buSzPts val="2400"/>
              <a:buChar char="▸"/>
            </a:pPr>
            <a:r>
              <a:rPr lang="es-ES" sz="1600" dirty="0" smtClean="0">
                <a:latin typeface="+mn-lt"/>
              </a:rPr>
              <a:t>Se recomienda encarecidamente que los progenitores o la familia participen en el tratamiento, especialmente en el caso de los niños menores de 12 años; de esta manera, los progenitores o la familia pueden ser ejemplos y agentes del cambio.</a:t>
            </a:r>
          </a:p>
          <a:p>
            <a:pPr marL="457200" lvl="0" indent="-381000" algn="l" rtl="0">
              <a:spcBef>
                <a:spcPts val="600"/>
              </a:spcBef>
              <a:spcAft>
                <a:spcPts val="0"/>
              </a:spcAft>
              <a:buClr>
                <a:schemeClr val="dk1"/>
              </a:buClr>
              <a:buSzPts val="2400"/>
              <a:buChar char="▸"/>
            </a:pPr>
            <a:r>
              <a:rPr lang="es-ES" sz="1600" dirty="0" smtClean="0">
                <a:latin typeface="+mn-lt"/>
              </a:rPr>
              <a:t>Abordaje personalizado o a medida: la actividad física debe adecuarse a la edad, los intereses y la capacidad del niño para fomentar y mantener el compromiso.</a:t>
            </a:r>
          </a:p>
          <a:p>
            <a:pPr marL="457200" lvl="0" indent="-228600" algn="l" rtl="0">
              <a:spcBef>
                <a:spcPts val="600"/>
              </a:spcBef>
              <a:spcAft>
                <a:spcPts val="0"/>
              </a:spcAft>
              <a:buClr>
                <a:schemeClr val="dk1"/>
              </a:buClr>
              <a:buSzPts val="2400"/>
              <a:buNone/>
            </a:pPr>
            <a:endParaRPr sz="2000" dirty="0"/>
          </a:p>
          <a:p>
            <a:pPr marL="457200" lvl="0" indent="-228600" algn="l" rtl="0">
              <a:spcBef>
                <a:spcPts val="600"/>
              </a:spcBef>
              <a:spcAft>
                <a:spcPts val="0"/>
              </a:spcAft>
              <a:buClr>
                <a:schemeClr val="dk1"/>
              </a:buClr>
              <a:buSzPts val="2400"/>
              <a:buNone/>
            </a:pPr>
            <a:endParaRPr sz="2000" dirty="0"/>
          </a:p>
          <a:p>
            <a:pPr marL="457200" lvl="0" indent="-381000" algn="l" rtl="0">
              <a:spcBef>
                <a:spcPts val="600"/>
              </a:spcBef>
              <a:spcAft>
                <a:spcPts val="0"/>
              </a:spcAft>
              <a:buClr>
                <a:schemeClr val="dk1"/>
              </a:buClr>
              <a:buSzPts val="2400"/>
              <a:buNone/>
            </a:pPr>
            <a:endParaRPr dirty="0"/>
          </a:p>
        </p:txBody>
      </p:sp>
      <p:grpSp>
        <p:nvGrpSpPr>
          <p:cNvPr id="237" name="Google Shape;237;p11"/>
          <p:cNvGrpSpPr/>
          <p:nvPr/>
        </p:nvGrpSpPr>
        <p:grpSpPr>
          <a:xfrm>
            <a:off x="8436324" y="363484"/>
            <a:ext cx="361474" cy="636193"/>
            <a:chOff x="4276825" y="487236"/>
            <a:chExt cx="317500" cy="419100"/>
          </a:xfrm>
        </p:grpSpPr>
        <p:sp>
          <p:nvSpPr>
            <p:cNvPr id="238" name="Google Shape;238;p11"/>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4901"/>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lt1"/>
                </a:solidFill>
                <a:latin typeface="Calibri"/>
                <a:ea typeface="Calibri"/>
                <a:cs typeface="Calibri"/>
                <a:sym typeface="Calibri"/>
              </a:endParaRPr>
            </a:p>
          </p:txBody>
        </p:sp>
        <p:sp>
          <p:nvSpPr>
            <p:cNvPr id="239" name="Google Shape;239;p11"/>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4901"/>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lt1"/>
                </a:solidFill>
                <a:latin typeface="Calibri"/>
                <a:ea typeface="Calibri"/>
                <a:cs typeface="Calibri"/>
                <a:sym typeface="Calibri"/>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12"/>
          <p:cNvSpPr txBox="1">
            <a:spLocks noGrp="1"/>
          </p:cNvSpPr>
          <p:nvPr>
            <p:ph type="title"/>
          </p:nvPr>
        </p:nvSpPr>
        <p:spPr>
          <a:xfrm>
            <a:off x="614975" y="521800"/>
            <a:ext cx="6757800" cy="12260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Clr>
                <a:schemeClr val="dk1"/>
              </a:buClr>
              <a:buSzPts val="3000"/>
              <a:buFont typeface="Calibri"/>
              <a:buNone/>
            </a:pPr>
            <a:r>
              <a:rPr lang="es-ES" sz="2800" dirty="0" smtClean="0">
                <a:solidFill>
                  <a:schemeClr val="bg1"/>
                </a:solidFill>
                <a:latin typeface="+mj-lt"/>
              </a:rPr>
              <a:t>Actividad física: recomendaciones para niños con preobesidad u obesidad</a:t>
            </a:r>
            <a:endParaRPr lang="es-ES" sz="2800" dirty="0">
              <a:solidFill>
                <a:schemeClr val="bg1"/>
              </a:solidFill>
              <a:latin typeface="+mj-lt"/>
            </a:endParaRPr>
          </a:p>
        </p:txBody>
      </p:sp>
      <p:sp>
        <p:nvSpPr>
          <p:cNvPr id="245" name="Google Shape;245;p12"/>
          <p:cNvSpPr txBox="1">
            <a:spLocks noGrp="1"/>
          </p:cNvSpPr>
          <p:nvPr>
            <p:ph type="body" idx="1"/>
          </p:nvPr>
        </p:nvSpPr>
        <p:spPr>
          <a:xfrm>
            <a:off x="381000" y="1905000"/>
            <a:ext cx="7772400" cy="4419600"/>
          </a:xfrm>
          <a:prstGeom prst="rect">
            <a:avLst/>
          </a:prstGeom>
          <a:noFill/>
          <a:ln>
            <a:noFill/>
          </a:ln>
        </p:spPr>
        <p:txBody>
          <a:bodyPr spcFirstLastPara="1" wrap="square" lIns="0" tIns="0" rIns="0" bIns="0" anchor="t" anchorCtr="0">
            <a:noAutofit/>
          </a:bodyPr>
          <a:lstStyle/>
          <a:p>
            <a:pPr marL="457200" lvl="0" indent="-381000" algn="l" rtl="0">
              <a:spcBef>
                <a:spcPts val="600"/>
              </a:spcBef>
              <a:spcAft>
                <a:spcPts val="0"/>
              </a:spcAft>
              <a:buClr>
                <a:schemeClr val="dk1"/>
              </a:buClr>
              <a:buSzPts val="2400"/>
              <a:buFont typeface="Noto Sans Symbols"/>
              <a:buChar char="▪"/>
            </a:pPr>
            <a:r>
              <a:rPr lang="es-ES" sz="1600" dirty="0" smtClean="0">
                <a:latin typeface="+mn-lt"/>
              </a:rPr>
              <a:t>CINESIOTERAPIA</a:t>
            </a:r>
          </a:p>
          <a:p>
            <a:pPr marL="457200" lvl="0" indent="-381000" algn="l" rtl="0">
              <a:spcBef>
                <a:spcPts val="600"/>
              </a:spcBef>
              <a:spcAft>
                <a:spcPts val="0"/>
              </a:spcAft>
              <a:buClr>
                <a:schemeClr val="dk1"/>
              </a:buClr>
              <a:buSzPts val="2400"/>
              <a:buChar char="▸"/>
            </a:pPr>
            <a:r>
              <a:rPr lang="es-ES" sz="1600" dirty="0" smtClean="0">
                <a:latin typeface="+mn-lt"/>
              </a:rPr>
              <a:t>Los niños con obesidad extrema no tienen que hacer más ejercicio que los niños más delgados; su mayor peso corporal significa que, de manera natural, quemarán más calorías con la misma actividad.</a:t>
            </a:r>
          </a:p>
          <a:p>
            <a:pPr marL="457200" lvl="0" indent="-381000" algn="l" rtl="0">
              <a:spcBef>
                <a:spcPts val="600"/>
              </a:spcBef>
              <a:spcAft>
                <a:spcPts val="0"/>
              </a:spcAft>
              <a:buClr>
                <a:schemeClr val="dk1"/>
              </a:buClr>
              <a:buSzPts val="2400"/>
              <a:buChar char="▸"/>
            </a:pPr>
            <a:r>
              <a:rPr lang="es-ES" sz="1600" dirty="0" smtClean="0">
                <a:latin typeface="+mn-lt"/>
              </a:rPr>
              <a:t>Puede que los niños con obesidad extrema necesiten más de 60 min diarios; aumento gradual de 20 a 60 min diarios.</a:t>
            </a:r>
          </a:p>
          <a:p>
            <a:pPr marL="457200" lvl="0" indent="-381000" algn="l" rtl="0">
              <a:spcBef>
                <a:spcPts val="600"/>
              </a:spcBef>
              <a:spcAft>
                <a:spcPts val="0"/>
              </a:spcAft>
              <a:buClr>
                <a:schemeClr val="dk1"/>
              </a:buClr>
              <a:buSzPts val="2400"/>
              <a:buChar char="▸"/>
            </a:pPr>
            <a:r>
              <a:rPr lang="es-ES" sz="1600" b="1" dirty="0" smtClean="0">
                <a:latin typeface="+mn-lt"/>
              </a:rPr>
              <a:t>Actividad en casa</a:t>
            </a:r>
          </a:p>
          <a:p>
            <a:pPr marL="457200" lvl="0" indent="-381000" algn="l" rtl="0">
              <a:spcBef>
                <a:spcPts val="600"/>
              </a:spcBef>
              <a:spcAft>
                <a:spcPts val="0"/>
              </a:spcAft>
              <a:buClr>
                <a:schemeClr val="dk1"/>
              </a:buClr>
              <a:buSzPts val="2400"/>
              <a:buFont typeface="Noto Sans Symbols"/>
              <a:buChar char="✔"/>
            </a:pPr>
            <a:r>
              <a:rPr lang="es-ES" sz="1600" dirty="0" smtClean="0">
                <a:latin typeface="+mn-lt"/>
              </a:rPr>
              <a:t>Ejemplo, asunto familiar, interesante, divertido, agradable…</a:t>
            </a:r>
          </a:p>
          <a:p>
            <a:pPr marL="457200" lvl="0" indent="-381000" algn="l" rtl="0">
              <a:spcBef>
                <a:spcPts val="600"/>
              </a:spcBef>
              <a:spcAft>
                <a:spcPts val="0"/>
              </a:spcAft>
              <a:buClr>
                <a:schemeClr val="dk1"/>
              </a:buClr>
              <a:buSzPts val="2400"/>
              <a:buChar char="▸"/>
            </a:pPr>
            <a:r>
              <a:rPr lang="es-ES" sz="1600" b="1" dirty="0" smtClean="0">
                <a:latin typeface="+mn-lt"/>
              </a:rPr>
              <a:t>Plan personalizado y con supervisión</a:t>
            </a:r>
          </a:p>
          <a:p>
            <a:pPr marL="457200" lvl="0" indent="-381000" algn="l" rtl="0">
              <a:spcBef>
                <a:spcPts val="600"/>
              </a:spcBef>
              <a:spcAft>
                <a:spcPts val="0"/>
              </a:spcAft>
              <a:buClr>
                <a:schemeClr val="dk1"/>
              </a:buClr>
              <a:buSzPts val="2400"/>
              <a:buFont typeface="Noto Sans Symbols"/>
              <a:buChar char="✔"/>
            </a:pPr>
            <a:r>
              <a:rPr lang="es-ES" sz="1600" dirty="0" smtClean="0">
                <a:latin typeface="+mn-lt"/>
              </a:rPr>
              <a:t>El ejercicio es una medicina y las medicinas requieren prescripción.</a:t>
            </a:r>
          </a:p>
          <a:p>
            <a:pPr marL="457200" lvl="0" indent="-228600" algn="l" rtl="0">
              <a:spcBef>
                <a:spcPts val="600"/>
              </a:spcBef>
              <a:spcAft>
                <a:spcPts val="0"/>
              </a:spcAft>
              <a:buClr>
                <a:schemeClr val="dk1"/>
              </a:buClr>
              <a:buSzPts val="2400"/>
              <a:buFont typeface="Noto Sans Symbols"/>
              <a:buNone/>
            </a:pPr>
            <a:endParaRPr sz="2000" dirty="0"/>
          </a:p>
          <a:p>
            <a:pPr marL="457200" lvl="0" indent="-228600" algn="l" rtl="0">
              <a:spcBef>
                <a:spcPts val="600"/>
              </a:spcBef>
              <a:spcAft>
                <a:spcPts val="0"/>
              </a:spcAft>
              <a:buClr>
                <a:schemeClr val="dk1"/>
              </a:buClr>
              <a:buSzPts val="2400"/>
              <a:buFont typeface="Noto Sans Symbols"/>
              <a:buNone/>
            </a:pPr>
            <a:endParaRPr sz="2000" dirty="0"/>
          </a:p>
        </p:txBody>
      </p:sp>
      <p:grpSp>
        <p:nvGrpSpPr>
          <p:cNvPr id="246" name="Google Shape;246;p12"/>
          <p:cNvGrpSpPr/>
          <p:nvPr/>
        </p:nvGrpSpPr>
        <p:grpSpPr>
          <a:xfrm>
            <a:off x="8436324" y="363484"/>
            <a:ext cx="361474" cy="636193"/>
            <a:chOff x="4276825" y="487236"/>
            <a:chExt cx="317500" cy="419100"/>
          </a:xfrm>
        </p:grpSpPr>
        <p:sp>
          <p:nvSpPr>
            <p:cNvPr id="247" name="Google Shape;247;p12"/>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4901"/>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lt1"/>
                </a:solidFill>
                <a:latin typeface="Calibri"/>
                <a:ea typeface="Calibri"/>
                <a:cs typeface="Calibri"/>
                <a:sym typeface="Calibri"/>
              </a:endParaRPr>
            </a:p>
          </p:txBody>
        </p:sp>
        <p:sp>
          <p:nvSpPr>
            <p:cNvPr id="248" name="Google Shape;248;p12"/>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4901"/>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lt1"/>
                </a:solidFill>
                <a:latin typeface="Calibri"/>
                <a:ea typeface="Calibri"/>
                <a:cs typeface="Calibri"/>
                <a:sym typeface="Calibri"/>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13"/>
          <p:cNvSpPr txBox="1">
            <a:spLocks noGrp="1"/>
          </p:cNvSpPr>
          <p:nvPr>
            <p:ph type="title"/>
          </p:nvPr>
        </p:nvSpPr>
        <p:spPr>
          <a:xfrm>
            <a:off x="614975" y="521800"/>
            <a:ext cx="6757800" cy="12260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Clr>
                <a:schemeClr val="dk1"/>
              </a:buClr>
              <a:buSzPts val="3000"/>
              <a:buFont typeface="Calibri"/>
              <a:buNone/>
            </a:pPr>
            <a:r>
              <a:rPr lang="es-ES" sz="2800" dirty="0" smtClean="0">
                <a:solidFill>
                  <a:schemeClr val="bg1"/>
                </a:solidFill>
                <a:latin typeface="+mj-lt"/>
              </a:rPr>
              <a:t>Actividad física: recomendaciones para niños con preobesidad u obesidad</a:t>
            </a:r>
            <a:endParaRPr lang="es-ES" sz="2800" dirty="0">
              <a:solidFill>
                <a:schemeClr val="bg1"/>
              </a:solidFill>
              <a:latin typeface="+mj-lt"/>
            </a:endParaRPr>
          </a:p>
        </p:txBody>
      </p:sp>
      <p:sp>
        <p:nvSpPr>
          <p:cNvPr id="254" name="Google Shape;254;p13"/>
          <p:cNvSpPr txBox="1">
            <a:spLocks noGrp="1"/>
          </p:cNvSpPr>
          <p:nvPr>
            <p:ph type="body" idx="1"/>
          </p:nvPr>
        </p:nvSpPr>
        <p:spPr>
          <a:xfrm>
            <a:off x="228600" y="1905000"/>
            <a:ext cx="7848600" cy="4343400"/>
          </a:xfrm>
          <a:prstGeom prst="rect">
            <a:avLst/>
          </a:prstGeom>
          <a:noFill/>
          <a:ln>
            <a:noFill/>
          </a:ln>
        </p:spPr>
        <p:txBody>
          <a:bodyPr spcFirstLastPara="1" wrap="square" lIns="0" tIns="0" rIns="0" bIns="0" anchor="t" anchorCtr="0">
            <a:noAutofit/>
          </a:bodyPr>
          <a:lstStyle/>
          <a:p>
            <a:pPr marL="914400" lvl="1" indent="-381000" algn="l" rtl="0">
              <a:lnSpc>
                <a:spcPct val="150000"/>
              </a:lnSpc>
              <a:spcBef>
                <a:spcPts val="0"/>
              </a:spcBef>
              <a:spcAft>
                <a:spcPts val="0"/>
              </a:spcAft>
              <a:buClr>
                <a:srgbClr val="C00000"/>
              </a:buClr>
              <a:buSzPts val="2400"/>
              <a:buChar char="▹"/>
            </a:pPr>
            <a:r>
              <a:rPr lang="es-ES" b="1" dirty="0" smtClean="0">
                <a:latin typeface="+mj-lt"/>
              </a:rPr>
              <a:t>Principio </a:t>
            </a:r>
            <a:r>
              <a:rPr lang="es-ES" sz="5400" b="1" dirty="0" smtClean="0">
                <a:solidFill>
                  <a:srgbClr val="C00000"/>
                </a:solidFill>
                <a:latin typeface="+mj-lt"/>
              </a:rPr>
              <a:t>FITT</a:t>
            </a:r>
          </a:p>
          <a:p>
            <a:pPr marL="914400" lvl="1" indent="0" algn="l" rtl="0">
              <a:spcBef>
                <a:spcPts val="0"/>
              </a:spcBef>
              <a:spcAft>
                <a:spcPts val="0"/>
              </a:spcAft>
              <a:buClr>
                <a:srgbClr val="C00000"/>
              </a:buClr>
              <a:buSzPts val="2400"/>
              <a:buNone/>
            </a:pPr>
            <a:r>
              <a:rPr lang="es-ES" sz="4000" b="1" dirty="0" smtClean="0">
                <a:solidFill>
                  <a:srgbClr val="C00000"/>
                </a:solidFill>
                <a:latin typeface="+mj-lt"/>
              </a:rPr>
              <a:t>- F</a:t>
            </a:r>
            <a:r>
              <a:rPr lang="es-ES" sz="3200" b="1" dirty="0" smtClean="0">
                <a:latin typeface="+mj-lt"/>
              </a:rPr>
              <a:t> Frecuencia</a:t>
            </a:r>
          </a:p>
          <a:p>
            <a:pPr marL="914400" lvl="1" indent="0" algn="l" rtl="0">
              <a:spcBef>
                <a:spcPts val="0"/>
              </a:spcBef>
              <a:spcAft>
                <a:spcPts val="0"/>
              </a:spcAft>
              <a:buClr>
                <a:srgbClr val="C00000"/>
              </a:buClr>
              <a:buSzPts val="2400"/>
              <a:buNone/>
            </a:pPr>
            <a:r>
              <a:rPr lang="es-ES" sz="4000" b="1" dirty="0" smtClean="0">
                <a:solidFill>
                  <a:srgbClr val="C00000"/>
                </a:solidFill>
                <a:latin typeface="+mj-lt"/>
              </a:rPr>
              <a:t>- I</a:t>
            </a:r>
            <a:r>
              <a:rPr lang="es-ES" sz="3200" b="1" dirty="0" smtClean="0">
                <a:solidFill>
                  <a:srgbClr val="C00000"/>
                </a:solidFill>
                <a:latin typeface="+mj-lt"/>
              </a:rPr>
              <a:t> </a:t>
            </a:r>
            <a:r>
              <a:rPr lang="es-ES" sz="3200" b="1" dirty="0" smtClean="0">
                <a:latin typeface="+mj-lt"/>
              </a:rPr>
              <a:t>Intensidad</a:t>
            </a:r>
          </a:p>
          <a:p>
            <a:pPr marL="914400" lvl="1" indent="0" algn="l" rtl="0">
              <a:spcBef>
                <a:spcPts val="0"/>
              </a:spcBef>
              <a:spcAft>
                <a:spcPts val="0"/>
              </a:spcAft>
              <a:buClr>
                <a:srgbClr val="C00000"/>
              </a:buClr>
              <a:buSzPts val="2400"/>
              <a:buNone/>
            </a:pPr>
            <a:r>
              <a:rPr lang="es-ES" sz="4000" b="1" dirty="0" smtClean="0">
                <a:solidFill>
                  <a:srgbClr val="C00000"/>
                </a:solidFill>
                <a:latin typeface="+mj-lt"/>
              </a:rPr>
              <a:t>- T</a:t>
            </a:r>
            <a:r>
              <a:rPr lang="es-ES" sz="3200" b="1" dirty="0" smtClean="0">
                <a:solidFill>
                  <a:srgbClr val="C00000"/>
                </a:solidFill>
                <a:latin typeface="+mj-lt"/>
              </a:rPr>
              <a:t> </a:t>
            </a:r>
            <a:r>
              <a:rPr lang="es-ES" sz="3200" b="1" dirty="0" smtClean="0">
                <a:latin typeface="+mj-lt"/>
              </a:rPr>
              <a:t>Tiempo</a:t>
            </a:r>
            <a:r>
              <a:rPr lang="es-ES" sz="3200" dirty="0" smtClean="0">
                <a:latin typeface="+mj-lt"/>
              </a:rPr>
              <a:t> </a:t>
            </a:r>
            <a:r>
              <a:rPr lang="es-ES" i="1" dirty="0" smtClean="0">
                <a:latin typeface="+mj-lt"/>
              </a:rPr>
              <a:t>	</a:t>
            </a:r>
          </a:p>
          <a:p>
            <a:pPr marL="914400" lvl="1" indent="0" algn="l" rtl="0">
              <a:spcBef>
                <a:spcPts val="0"/>
              </a:spcBef>
              <a:spcAft>
                <a:spcPts val="0"/>
              </a:spcAft>
              <a:buClr>
                <a:srgbClr val="C00000"/>
              </a:buClr>
              <a:buSzPts val="2400"/>
              <a:buNone/>
            </a:pPr>
            <a:r>
              <a:rPr lang="es-ES" sz="4000" b="1" dirty="0" smtClean="0">
                <a:solidFill>
                  <a:srgbClr val="C00000"/>
                </a:solidFill>
                <a:latin typeface="+mj-lt"/>
              </a:rPr>
              <a:t>- T </a:t>
            </a:r>
            <a:r>
              <a:rPr lang="es-ES" sz="3200" b="1" dirty="0" smtClean="0">
                <a:latin typeface="+mj-lt"/>
              </a:rPr>
              <a:t>Tipo </a:t>
            </a:r>
            <a:r>
              <a:rPr lang="x-es-XL" i="1" dirty="0"/>
              <a:t>	</a:t>
            </a:r>
          </a:p>
        </p:txBody>
      </p:sp>
      <p:pic>
        <p:nvPicPr>
          <p:cNvPr id="255" name="Google Shape;255;p13"/>
          <p:cNvPicPr preferRelativeResize="0"/>
          <p:nvPr/>
        </p:nvPicPr>
        <p:blipFill rotWithShape="1">
          <a:blip r:embed="rId3">
            <a:alphaModFix/>
          </a:blip>
          <a:srcRect/>
          <a:stretch/>
        </p:blipFill>
        <p:spPr>
          <a:xfrm>
            <a:off x="4572000" y="2997200"/>
            <a:ext cx="3671888" cy="3132138"/>
          </a:xfrm>
          <a:prstGeom prst="rect">
            <a:avLst/>
          </a:prstGeom>
          <a:noFill/>
          <a:ln>
            <a:noFill/>
          </a:ln>
        </p:spPr>
      </p:pic>
      <p:pic>
        <p:nvPicPr>
          <p:cNvPr id="256" name="Google Shape;256;p13" descr="acsmlogo3"/>
          <p:cNvPicPr preferRelativeResize="0"/>
          <p:nvPr/>
        </p:nvPicPr>
        <p:blipFill rotWithShape="1">
          <a:blip r:embed="rId4">
            <a:alphaModFix/>
          </a:blip>
          <a:srcRect/>
          <a:stretch/>
        </p:blipFill>
        <p:spPr>
          <a:xfrm>
            <a:off x="7086600" y="1905000"/>
            <a:ext cx="1752600" cy="1524000"/>
          </a:xfrm>
          <a:prstGeom prst="rect">
            <a:avLst/>
          </a:prstGeom>
          <a:noFill/>
          <a:ln>
            <a:noFill/>
          </a:ln>
        </p:spPr>
      </p:pic>
      <p:grpSp>
        <p:nvGrpSpPr>
          <p:cNvPr id="257" name="Google Shape;257;p13"/>
          <p:cNvGrpSpPr/>
          <p:nvPr/>
        </p:nvGrpSpPr>
        <p:grpSpPr>
          <a:xfrm>
            <a:off x="8436324" y="363484"/>
            <a:ext cx="361474" cy="636193"/>
            <a:chOff x="4276825" y="487236"/>
            <a:chExt cx="317500" cy="419100"/>
          </a:xfrm>
        </p:grpSpPr>
        <p:sp>
          <p:nvSpPr>
            <p:cNvPr id="258" name="Google Shape;258;p13"/>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4901"/>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lt1"/>
                </a:solidFill>
                <a:latin typeface="Calibri"/>
                <a:ea typeface="Calibri"/>
                <a:cs typeface="Calibri"/>
                <a:sym typeface="Calibri"/>
              </a:endParaRPr>
            </a:p>
          </p:txBody>
        </p:sp>
        <p:sp>
          <p:nvSpPr>
            <p:cNvPr id="259" name="Google Shape;259;p13"/>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4901"/>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lt1"/>
                </a:solidFill>
                <a:latin typeface="Calibri"/>
                <a:ea typeface="Calibri"/>
                <a:cs typeface="Calibri"/>
                <a:sym typeface="Calibri"/>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14"/>
          <p:cNvSpPr txBox="1">
            <a:spLocks noGrp="1"/>
          </p:cNvSpPr>
          <p:nvPr>
            <p:ph type="title"/>
          </p:nvPr>
        </p:nvSpPr>
        <p:spPr>
          <a:xfrm>
            <a:off x="614975" y="521800"/>
            <a:ext cx="6757800" cy="12260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Clr>
                <a:schemeClr val="dk1"/>
              </a:buClr>
              <a:buSzPts val="3000"/>
              <a:buFont typeface="Calibri"/>
              <a:buNone/>
            </a:pPr>
            <a:r>
              <a:rPr lang="x-es-XL" dirty="0">
                <a:solidFill>
                  <a:schemeClr val="bg1"/>
                </a:solidFill>
                <a:latin typeface="+mj-lt"/>
              </a:rPr>
              <a:t>Principio FITT</a:t>
            </a:r>
          </a:p>
        </p:txBody>
      </p:sp>
      <p:sp>
        <p:nvSpPr>
          <p:cNvPr id="265" name="Google Shape;265;p14"/>
          <p:cNvSpPr txBox="1">
            <a:spLocks noGrp="1"/>
          </p:cNvSpPr>
          <p:nvPr>
            <p:ph type="body" idx="1"/>
          </p:nvPr>
        </p:nvSpPr>
        <p:spPr>
          <a:xfrm>
            <a:off x="381000" y="1905000"/>
            <a:ext cx="7696200" cy="4419600"/>
          </a:xfrm>
          <a:prstGeom prst="rect">
            <a:avLst/>
          </a:prstGeom>
          <a:noFill/>
          <a:ln>
            <a:noFill/>
          </a:ln>
        </p:spPr>
        <p:txBody>
          <a:bodyPr spcFirstLastPara="1" wrap="square" lIns="0" tIns="0" rIns="0" bIns="0" anchor="t" anchorCtr="0">
            <a:noAutofit/>
          </a:bodyPr>
          <a:lstStyle/>
          <a:p>
            <a:pPr marL="457200" lvl="0" indent="-381000" algn="l" rtl="0">
              <a:spcBef>
                <a:spcPts val="600"/>
              </a:spcBef>
              <a:spcAft>
                <a:spcPts val="0"/>
              </a:spcAft>
              <a:buClr>
                <a:srgbClr val="C00000"/>
              </a:buClr>
              <a:buSzPts val="2400"/>
              <a:buNone/>
            </a:pPr>
            <a:r>
              <a:rPr lang="es-ES" sz="2000" b="1" dirty="0" smtClean="0">
                <a:solidFill>
                  <a:srgbClr val="C00000"/>
                </a:solidFill>
                <a:latin typeface="+mn-lt"/>
              </a:rPr>
              <a:t>F</a:t>
            </a:r>
            <a:r>
              <a:rPr lang="es-ES" sz="2000" b="1" dirty="0" smtClean="0">
                <a:latin typeface="+mn-lt"/>
              </a:rPr>
              <a:t> Frecuencia</a:t>
            </a:r>
          </a:p>
          <a:p>
            <a:pPr marL="457200" lvl="0" indent="-381000" algn="l" rtl="0">
              <a:spcBef>
                <a:spcPts val="600"/>
              </a:spcBef>
              <a:spcAft>
                <a:spcPts val="0"/>
              </a:spcAft>
              <a:buClr>
                <a:schemeClr val="dk1"/>
              </a:buClr>
              <a:buSzPts val="2400"/>
              <a:buFont typeface="Noto Sans Symbols"/>
              <a:buChar char="▪"/>
            </a:pPr>
            <a:r>
              <a:rPr lang="es-ES" sz="1600" dirty="0" smtClean="0">
                <a:latin typeface="+mn-lt"/>
              </a:rPr>
              <a:t>¿Con qué frecuencia hará la actividad: una vez al día, tres veces a la semana, dos veces al mes? - </a:t>
            </a:r>
            <a:r>
              <a:rPr lang="es-ES" sz="1600" b="1" i="1" dirty="0" smtClean="0">
                <a:latin typeface="+mn-lt"/>
              </a:rPr>
              <a:t>Sea activo cada día.</a:t>
            </a:r>
          </a:p>
          <a:p>
            <a:pPr marL="457200" lvl="0" indent="-381000" algn="l" rtl="0">
              <a:spcBef>
                <a:spcPts val="600"/>
              </a:spcBef>
              <a:spcAft>
                <a:spcPts val="0"/>
              </a:spcAft>
              <a:buClr>
                <a:srgbClr val="FF0000"/>
              </a:buClr>
              <a:buSzPts val="2400"/>
              <a:buNone/>
            </a:pPr>
            <a:r>
              <a:rPr lang="es-ES" sz="2000" b="1" dirty="0" smtClean="0">
                <a:solidFill>
                  <a:srgbClr val="FF0000"/>
                </a:solidFill>
                <a:latin typeface="+mn-lt"/>
              </a:rPr>
              <a:t>I</a:t>
            </a:r>
            <a:r>
              <a:rPr lang="es-ES" sz="2000" b="1" dirty="0" smtClean="0">
                <a:latin typeface="+mn-lt"/>
              </a:rPr>
              <a:t> Intensidad </a:t>
            </a:r>
          </a:p>
          <a:p>
            <a:pPr marL="457200" lvl="0" indent="-152400" algn="l" rtl="0">
              <a:spcBef>
                <a:spcPts val="0"/>
              </a:spcBef>
              <a:spcAft>
                <a:spcPts val="0"/>
              </a:spcAft>
              <a:buClr>
                <a:schemeClr val="dk1"/>
              </a:buClr>
              <a:buSzPts val="2400"/>
              <a:buChar char="▸"/>
            </a:pPr>
            <a:r>
              <a:rPr lang="es-ES" sz="1600" dirty="0" smtClean="0">
                <a:latin typeface="+mn-lt"/>
              </a:rPr>
              <a:t>¿Cuánta energía se necesita? ¿Actividad ligera o vigorosa? - </a:t>
            </a:r>
            <a:r>
              <a:rPr lang="es-ES" sz="1600" b="1" dirty="0" smtClean="0">
                <a:latin typeface="+mn-lt"/>
              </a:rPr>
              <a:t>Combine actividad física moderada y vigorosa. </a:t>
            </a:r>
          </a:p>
          <a:p>
            <a:pPr marL="457200" lvl="0" indent="-152400" algn="l" rtl="0">
              <a:spcBef>
                <a:spcPts val="0"/>
              </a:spcBef>
              <a:spcAft>
                <a:spcPts val="0"/>
              </a:spcAft>
              <a:buClr>
                <a:schemeClr val="dk1"/>
              </a:buClr>
              <a:buSzPts val="2400"/>
              <a:buChar char="▸"/>
            </a:pPr>
            <a:r>
              <a:rPr lang="es-ES" sz="1600" dirty="0" smtClean="0">
                <a:latin typeface="+mn-lt"/>
              </a:rPr>
              <a:t>Las </a:t>
            </a:r>
            <a:r>
              <a:rPr lang="es-ES" sz="1600" b="1" i="1" dirty="0" smtClean="0">
                <a:latin typeface="+mn-lt"/>
              </a:rPr>
              <a:t>actividades de intensidad moderada</a:t>
            </a:r>
            <a:r>
              <a:rPr lang="es-ES" sz="1600" dirty="0" smtClean="0">
                <a:latin typeface="+mn-lt"/>
              </a:rPr>
              <a:t> aumentan la frecuencia cardíaca, el ritmo respiratorio y la temperatura corporal (</a:t>
            </a:r>
            <a:r>
              <a:rPr lang="es-ES" sz="1600" b="1" i="1" dirty="0" smtClean="0">
                <a:latin typeface="+mn-lt"/>
              </a:rPr>
              <a:t>aún se puede hablar, pero no cantar</a:t>
            </a:r>
            <a:r>
              <a:rPr lang="es-ES" sz="1600" dirty="0" smtClean="0">
                <a:latin typeface="+mn-lt"/>
              </a:rPr>
              <a:t>).</a:t>
            </a:r>
          </a:p>
          <a:p>
            <a:pPr marL="457200" lvl="0" indent="-152400" algn="l" rtl="0">
              <a:spcBef>
                <a:spcPts val="0"/>
              </a:spcBef>
              <a:spcAft>
                <a:spcPts val="0"/>
              </a:spcAft>
              <a:buClr>
                <a:schemeClr val="dk1"/>
              </a:buClr>
              <a:buSzPts val="2400"/>
              <a:buChar char="▸"/>
            </a:pPr>
            <a:r>
              <a:rPr lang="es-ES" sz="1600" dirty="0" smtClean="0">
                <a:latin typeface="+mn-lt"/>
              </a:rPr>
              <a:t>Las </a:t>
            </a:r>
            <a:r>
              <a:rPr lang="es-ES" sz="1600" b="1" i="1" dirty="0" smtClean="0">
                <a:latin typeface="+mn-lt"/>
              </a:rPr>
              <a:t>actividades de intensidad vigorosa</a:t>
            </a:r>
            <a:r>
              <a:rPr lang="es-ES" sz="1600" dirty="0" smtClean="0">
                <a:latin typeface="+mn-lt"/>
              </a:rPr>
              <a:t> aumentan la frecuencia cardíaca, el ritmo respiratorio y la temperatura corporal y hacen sudar (</a:t>
            </a:r>
            <a:r>
              <a:rPr lang="es-ES" sz="1600" b="1" i="1" dirty="0" smtClean="0">
                <a:latin typeface="+mn-lt"/>
              </a:rPr>
              <a:t>ya solo pueden decirse unas pocas palabras sin parar para respirar</a:t>
            </a:r>
            <a:r>
              <a:rPr lang="es-ES" sz="1600" dirty="0" smtClean="0">
                <a:latin typeface="+mn-lt"/>
              </a:rPr>
              <a:t>).</a:t>
            </a:r>
          </a:p>
          <a:p>
            <a:pPr marL="457200" lvl="0" indent="-381000" algn="l" rtl="0">
              <a:spcBef>
                <a:spcPts val="600"/>
              </a:spcBef>
              <a:spcAft>
                <a:spcPts val="0"/>
              </a:spcAft>
              <a:buClr>
                <a:schemeClr val="dk1"/>
              </a:buClr>
              <a:buSzPts val="2400"/>
              <a:buNone/>
            </a:pPr>
            <a:r>
              <a:rPr lang="es-ES" sz="1600" b="1" dirty="0" smtClean="0"/>
              <a:t>		</a:t>
            </a:r>
            <a:r>
              <a:rPr lang="es-ES" sz="1200" b="1" dirty="0" smtClean="0">
                <a:latin typeface="+mn-lt"/>
              </a:rPr>
              <a:t>&lt;3 MET      		baja		&lt;</a:t>
            </a:r>
            <a:r>
              <a:rPr lang="es-ES" sz="1200" b="1" i="1" dirty="0" smtClean="0">
                <a:latin typeface="+mn-lt"/>
              </a:rPr>
              <a:t> 3,5 kcal/min </a:t>
            </a:r>
          </a:p>
          <a:p>
            <a:pPr marL="457200" lvl="0" indent="-381000" algn="l" rtl="0">
              <a:spcBef>
                <a:spcPts val="600"/>
              </a:spcBef>
              <a:spcAft>
                <a:spcPts val="0"/>
              </a:spcAft>
              <a:buClr>
                <a:schemeClr val="dk1"/>
              </a:buClr>
              <a:buSzPts val="2400"/>
              <a:buNone/>
            </a:pPr>
            <a:r>
              <a:rPr lang="es-ES" sz="1200" b="1" dirty="0" smtClean="0">
                <a:latin typeface="+mn-lt"/>
              </a:rPr>
              <a:t>		3-6 MET		</a:t>
            </a:r>
            <a:r>
              <a:rPr lang="es-ES" sz="1200" b="1" i="1" dirty="0" smtClean="0">
                <a:solidFill>
                  <a:srgbClr val="FF0000"/>
                </a:solidFill>
                <a:latin typeface="+mn-lt"/>
              </a:rPr>
              <a:t>moderada	</a:t>
            </a:r>
            <a:r>
              <a:rPr lang="es-ES" sz="1200" b="1" dirty="0" smtClean="0">
                <a:latin typeface="+mn-lt"/>
              </a:rPr>
              <a:t>	de </a:t>
            </a:r>
            <a:r>
              <a:rPr lang="es-ES" sz="1200" b="1" i="1" dirty="0" smtClean="0">
                <a:latin typeface="+mn-lt"/>
              </a:rPr>
              <a:t>3,5 a 7 kcal/min </a:t>
            </a:r>
          </a:p>
          <a:p>
            <a:pPr marL="457200" lvl="0" indent="-381000" algn="l" rtl="0">
              <a:spcBef>
                <a:spcPts val="600"/>
              </a:spcBef>
              <a:spcAft>
                <a:spcPts val="0"/>
              </a:spcAft>
              <a:buClr>
                <a:schemeClr val="dk1"/>
              </a:buClr>
              <a:buSzPts val="2400"/>
              <a:buNone/>
            </a:pPr>
            <a:r>
              <a:rPr lang="es-ES" sz="1200" b="1" dirty="0" smtClean="0">
                <a:latin typeface="+mn-lt"/>
              </a:rPr>
              <a:t>		&gt; 6 MET		vigorosa		&gt;</a:t>
            </a:r>
            <a:r>
              <a:rPr lang="es-ES" sz="1200" b="1" i="1" dirty="0" smtClean="0">
                <a:latin typeface="+mn-lt"/>
              </a:rPr>
              <a:t> 7 kcal/min </a:t>
            </a:r>
          </a:p>
          <a:p>
            <a:pPr marL="457200" lvl="0" indent="0" algn="l" rtl="0">
              <a:spcBef>
                <a:spcPts val="0"/>
              </a:spcBef>
              <a:spcAft>
                <a:spcPts val="0"/>
              </a:spcAft>
              <a:buClr>
                <a:schemeClr val="dk1"/>
              </a:buClr>
              <a:buSzPts val="2400"/>
              <a:buNone/>
            </a:pPr>
            <a:endParaRPr sz="1600" i="1" dirty="0">
              <a:latin typeface="+mn-lt"/>
            </a:endParaRPr>
          </a:p>
          <a:p>
            <a:pPr marL="457200" lvl="0" indent="-381000" algn="l" rtl="0">
              <a:spcBef>
                <a:spcPts val="600"/>
              </a:spcBef>
              <a:spcAft>
                <a:spcPts val="0"/>
              </a:spcAft>
              <a:buClr>
                <a:schemeClr val="dk1"/>
              </a:buClr>
              <a:buSzPts val="2400"/>
              <a:buNone/>
            </a:pPr>
            <a:endParaRPr sz="1600" i="1" dirty="0"/>
          </a:p>
          <a:p>
            <a:pPr marL="457200" lvl="0" indent="-228600" algn="l" rtl="0">
              <a:spcBef>
                <a:spcPts val="600"/>
              </a:spcBef>
              <a:spcAft>
                <a:spcPts val="0"/>
              </a:spcAft>
              <a:buClr>
                <a:schemeClr val="dk1"/>
              </a:buClr>
              <a:buSzPts val="2400"/>
              <a:buNone/>
            </a:pPr>
            <a:endParaRPr sz="1800" b="1" dirty="0"/>
          </a:p>
          <a:p>
            <a:pPr marL="457200" lvl="0" indent="-381000" algn="l" rtl="0">
              <a:spcBef>
                <a:spcPts val="600"/>
              </a:spcBef>
              <a:spcAft>
                <a:spcPts val="0"/>
              </a:spcAft>
              <a:buClr>
                <a:schemeClr val="dk1"/>
              </a:buClr>
              <a:buSzPts val="2400"/>
              <a:buNone/>
            </a:pPr>
            <a:endParaRPr sz="1800" b="1" dirty="0"/>
          </a:p>
          <a:p>
            <a:pPr marL="457200" lvl="0" indent="-228600" algn="l" rtl="0">
              <a:spcBef>
                <a:spcPts val="600"/>
              </a:spcBef>
              <a:spcAft>
                <a:spcPts val="0"/>
              </a:spcAft>
              <a:buClr>
                <a:schemeClr val="dk1"/>
              </a:buClr>
              <a:buSzPts val="2400"/>
              <a:buFont typeface="Noto Sans Symbols"/>
              <a:buNone/>
            </a:pPr>
            <a:endParaRPr sz="2800" b="1" i="1" dirty="0"/>
          </a:p>
          <a:p>
            <a:pPr marL="457200" lvl="0" indent="-381000" algn="l" rtl="0">
              <a:spcBef>
                <a:spcPts val="600"/>
              </a:spcBef>
              <a:spcAft>
                <a:spcPts val="0"/>
              </a:spcAft>
              <a:buClr>
                <a:schemeClr val="dk1"/>
              </a:buClr>
              <a:buSzPts val="2400"/>
              <a:buNone/>
            </a:pPr>
            <a:endParaRPr sz="1800" b="1" dirty="0"/>
          </a:p>
          <a:p>
            <a:pPr marL="457200" lvl="0" indent="-228600" algn="l" rtl="0">
              <a:spcBef>
                <a:spcPts val="600"/>
              </a:spcBef>
              <a:spcAft>
                <a:spcPts val="0"/>
              </a:spcAft>
              <a:buClr>
                <a:schemeClr val="dk1"/>
              </a:buClr>
              <a:buSzPts val="2400"/>
              <a:buFont typeface="Noto Sans Symbols"/>
              <a:buNone/>
            </a:pPr>
            <a:endParaRPr sz="2800" b="1" dirty="0"/>
          </a:p>
          <a:p>
            <a:pPr marL="457200" lvl="0" indent="-381000" algn="l" rtl="0">
              <a:spcBef>
                <a:spcPts val="600"/>
              </a:spcBef>
              <a:spcAft>
                <a:spcPts val="0"/>
              </a:spcAft>
              <a:buClr>
                <a:schemeClr val="dk1"/>
              </a:buClr>
              <a:buSzPts val="2400"/>
              <a:buNone/>
            </a:pPr>
            <a:endParaRPr sz="2800" b="1" dirty="0"/>
          </a:p>
          <a:p>
            <a:pPr marL="457200" lvl="0" indent="-381000" algn="l" rtl="0">
              <a:spcBef>
                <a:spcPts val="600"/>
              </a:spcBef>
              <a:spcAft>
                <a:spcPts val="0"/>
              </a:spcAft>
              <a:buClr>
                <a:schemeClr val="dk1"/>
              </a:buClr>
              <a:buSzPts val="2400"/>
              <a:buNone/>
            </a:pPr>
            <a:endParaRPr dirty="0"/>
          </a:p>
        </p:txBody>
      </p:sp>
      <p:grpSp>
        <p:nvGrpSpPr>
          <p:cNvPr id="266" name="Google Shape;266;p14"/>
          <p:cNvGrpSpPr/>
          <p:nvPr/>
        </p:nvGrpSpPr>
        <p:grpSpPr>
          <a:xfrm>
            <a:off x="8458200" y="304800"/>
            <a:ext cx="361474" cy="636193"/>
            <a:chOff x="4276825" y="487236"/>
            <a:chExt cx="317500" cy="419100"/>
          </a:xfrm>
        </p:grpSpPr>
        <p:sp>
          <p:nvSpPr>
            <p:cNvPr id="267" name="Google Shape;267;p14"/>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4901"/>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lt1"/>
                </a:solidFill>
                <a:latin typeface="Calibri"/>
                <a:ea typeface="Calibri"/>
                <a:cs typeface="Calibri"/>
                <a:sym typeface="Calibri"/>
              </a:endParaRPr>
            </a:p>
          </p:txBody>
        </p:sp>
        <p:sp>
          <p:nvSpPr>
            <p:cNvPr id="268" name="Google Shape;268;p14"/>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4901"/>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lt1"/>
                </a:solidFill>
                <a:latin typeface="Calibri"/>
                <a:ea typeface="Calibri"/>
                <a:cs typeface="Calibri"/>
                <a:sym typeface="Calibri"/>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15"/>
          <p:cNvSpPr txBox="1">
            <a:spLocks noGrp="1"/>
          </p:cNvSpPr>
          <p:nvPr>
            <p:ph type="title"/>
          </p:nvPr>
        </p:nvSpPr>
        <p:spPr>
          <a:xfrm>
            <a:off x="614975" y="521800"/>
            <a:ext cx="6757800" cy="12260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Clr>
                <a:schemeClr val="dk1"/>
              </a:buClr>
              <a:buSzPts val="3000"/>
              <a:buFont typeface="Calibri"/>
              <a:buNone/>
            </a:pPr>
            <a:r>
              <a:rPr lang="x-es-XL" dirty="0">
                <a:solidFill>
                  <a:schemeClr val="bg1"/>
                </a:solidFill>
                <a:latin typeface="+mj-lt"/>
              </a:rPr>
              <a:t>Ejemplo</a:t>
            </a:r>
          </a:p>
        </p:txBody>
      </p:sp>
      <p:sp>
        <p:nvSpPr>
          <p:cNvPr id="274" name="Google Shape;274;p15"/>
          <p:cNvSpPr txBox="1">
            <a:spLocks noGrp="1"/>
          </p:cNvSpPr>
          <p:nvPr>
            <p:ph type="body" idx="1"/>
          </p:nvPr>
        </p:nvSpPr>
        <p:spPr>
          <a:xfrm>
            <a:off x="614975" y="2273567"/>
            <a:ext cx="6757800" cy="3768800"/>
          </a:xfrm>
          <a:prstGeom prst="rect">
            <a:avLst/>
          </a:prstGeom>
          <a:noFill/>
          <a:ln>
            <a:noFill/>
          </a:ln>
        </p:spPr>
        <p:txBody>
          <a:bodyPr spcFirstLastPara="1" wrap="square" lIns="0" tIns="0" rIns="0" bIns="0" anchor="t" anchorCtr="0">
            <a:noAutofit/>
          </a:bodyPr>
          <a:lstStyle/>
          <a:p>
            <a:pPr marL="457200" lvl="0" indent="-228600" algn="l" rtl="0">
              <a:spcBef>
                <a:spcPts val="600"/>
              </a:spcBef>
              <a:spcAft>
                <a:spcPts val="0"/>
              </a:spcAft>
              <a:buClr>
                <a:schemeClr val="dk1"/>
              </a:buClr>
              <a:buSzPts val="2400"/>
              <a:buNone/>
            </a:pPr>
            <a:endParaRPr dirty="0"/>
          </a:p>
        </p:txBody>
      </p:sp>
      <p:pic>
        <p:nvPicPr>
          <p:cNvPr id="275" name="Google Shape;275;p15"/>
          <p:cNvPicPr preferRelativeResize="0"/>
          <p:nvPr/>
        </p:nvPicPr>
        <p:blipFill rotWithShape="1">
          <a:blip r:embed="rId3">
            <a:alphaModFix/>
          </a:blip>
          <a:srcRect/>
          <a:stretch/>
        </p:blipFill>
        <p:spPr>
          <a:xfrm>
            <a:off x="381000" y="1905000"/>
            <a:ext cx="8534400" cy="4431200"/>
          </a:xfrm>
          <a:prstGeom prst="rect">
            <a:avLst/>
          </a:prstGeom>
          <a:noFill/>
          <a:ln>
            <a:noFill/>
          </a:ln>
        </p:spPr>
      </p:pic>
      <p:grpSp>
        <p:nvGrpSpPr>
          <p:cNvPr id="276" name="Google Shape;276;p15"/>
          <p:cNvGrpSpPr/>
          <p:nvPr/>
        </p:nvGrpSpPr>
        <p:grpSpPr>
          <a:xfrm>
            <a:off x="8458200" y="304800"/>
            <a:ext cx="361474" cy="636193"/>
            <a:chOff x="4276825" y="487236"/>
            <a:chExt cx="317500" cy="419100"/>
          </a:xfrm>
        </p:grpSpPr>
        <p:sp>
          <p:nvSpPr>
            <p:cNvPr id="277" name="Google Shape;277;p15"/>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4901"/>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lt1"/>
                </a:solidFill>
                <a:latin typeface="Calibri"/>
                <a:ea typeface="Calibri"/>
                <a:cs typeface="Calibri"/>
                <a:sym typeface="Calibri"/>
              </a:endParaRPr>
            </a:p>
          </p:txBody>
        </p:sp>
        <p:sp>
          <p:nvSpPr>
            <p:cNvPr id="278" name="Google Shape;278;p15"/>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4901"/>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lt1"/>
                </a:solidFill>
                <a:latin typeface="Calibri"/>
                <a:ea typeface="Calibri"/>
                <a:cs typeface="Calibri"/>
                <a:sym typeface="Calibri"/>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16"/>
          <p:cNvSpPr txBox="1">
            <a:spLocks noGrp="1"/>
          </p:cNvSpPr>
          <p:nvPr>
            <p:ph type="title"/>
          </p:nvPr>
        </p:nvSpPr>
        <p:spPr>
          <a:xfrm>
            <a:off x="614975" y="521800"/>
            <a:ext cx="6757800" cy="12260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Clr>
                <a:schemeClr val="dk1"/>
              </a:buClr>
              <a:buSzPts val="3000"/>
              <a:buFont typeface="Calibri"/>
              <a:buNone/>
            </a:pPr>
            <a:r>
              <a:rPr lang="es-ES" sz="4000" dirty="0" smtClean="0">
                <a:solidFill>
                  <a:schemeClr val="bg1"/>
                </a:solidFill>
                <a:latin typeface="+mj-lt"/>
              </a:rPr>
              <a:t>Cálculo: gasto calórico del ejercicio</a:t>
            </a:r>
            <a:endParaRPr lang="es-ES" sz="4000" dirty="0">
              <a:solidFill>
                <a:schemeClr val="bg1"/>
              </a:solidFill>
              <a:latin typeface="+mj-lt"/>
            </a:endParaRPr>
          </a:p>
        </p:txBody>
      </p:sp>
      <p:sp>
        <p:nvSpPr>
          <p:cNvPr id="284" name="Google Shape;284;p16"/>
          <p:cNvSpPr txBox="1">
            <a:spLocks noGrp="1"/>
          </p:cNvSpPr>
          <p:nvPr>
            <p:ph type="body" idx="1"/>
          </p:nvPr>
        </p:nvSpPr>
        <p:spPr>
          <a:xfrm>
            <a:off x="614975" y="2273567"/>
            <a:ext cx="6757800" cy="3768800"/>
          </a:xfrm>
          <a:prstGeom prst="rect">
            <a:avLst/>
          </a:prstGeom>
          <a:noFill/>
          <a:ln>
            <a:noFill/>
          </a:ln>
        </p:spPr>
        <p:txBody>
          <a:bodyPr spcFirstLastPara="1" wrap="square" lIns="0" tIns="0" rIns="0" bIns="0" anchor="t" anchorCtr="0">
            <a:noAutofit/>
          </a:bodyPr>
          <a:lstStyle/>
          <a:p>
            <a:pPr marL="457200" lvl="0" indent="-381000" algn="l" rtl="0">
              <a:spcBef>
                <a:spcPts val="600"/>
              </a:spcBef>
              <a:spcAft>
                <a:spcPts val="0"/>
              </a:spcAft>
              <a:buClr>
                <a:schemeClr val="dk1"/>
              </a:buClr>
              <a:buSzPts val="2400"/>
              <a:buFont typeface="Arial"/>
              <a:buNone/>
            </a:pPr>
            <a:r>
              <a:rPr lang="es-ES" sz="2000" b="1" dirty="0" smtClean="0">
                <a:latin typeface="+mn-lt"/>
              </a:rPr>
              <a:t>MET × 3,5 × peso corporal en kg/200 = kcal/min</a:t>
            </a:r>
          </a:p>
          <a:p>
            <a:pPr marL="457200" lvl="0" indent="-381000" algn="l" rtl="0">
              <a:spcBef>
                <a:spcPts val="600"/>
              </a:spcBef>
              <a:spcAft>
                <a:spcPts val="0"/>
              </a:spcAft>
              <a:buClr>
                <a:schemeClr val="dk1"/>
              </a:buClr>
              <a:buSzPts val="2400"/>
              <a:buFont typeface="Arial"/>
              <a:buNone/>
            </a:pPr>
            <a:endParaRPr sz="2000" b="1" dirty="0">
              <a:latin typeface="+mn-lt"/>
            </a:endParaRPr>
          </a:p>
          <a:p>
            <a:pPr marL="0" lvl="0" indent="0" algn="l" rtl="0">
              <a:spcBef>
                <a:spcPts val="600"/>
              </a:spcBef>
              <a:spcAft>
                <a:spcPts val="0"/>
              </a:spcAft>
              <a:buClr>
                <a:schemeClr val="dk1"/>
              </a:buClr>
              <a:buSzPts val="2400"/>
              <a:buFont typeface="Arial"/>
              <a:buNone/>
            </a:pPr>
            <a:r>
              <a:rPr lang="es-ES" sz="2000" dirty="0" smtClean="0">
                <a:latin typeface="+mn-lt"/>
              </a:rPr>
              <a:t>Ejemplo: peso corporal de 60 kg que practica ejercicio a 7 MET en la cinta de correr.</a:t>
            </a:r>
            <a:br>
              <a:rPr lang="es-ES" sz="2000" dirty="0" smtClean="0">
                <a:latin typeface="+mn-lt"/>
              </a:rPr>
            </a:br>
            <a:r>
              <a:rPr lang="es-ES" sz="2000" dirty="0" smtClean="0">
                <a:latin typeface="+mn-lt"/>
              </a:rPr>
              <a:t>	¿Cuántas calorías gastará en 30 min?</a:t>
            </a:r>
          </a:p>
          <a:p>
            <a:pPr marL="457200" lvl="0" indent="-381000" algn="l" rtl="0">
              <a:spcBef>
                <a:spcPts val="600"/>
              </a:spcBef>
              <a:spcAft>
                <a:spcPts val="0"/>
              </a:spcAft>
              <a:buClr>
                <a:schemeClr val="dk1"/>
              </a:buClr>
              <a:buSzPts val="2400"/>
              <a:buFont typeface="Arial"/>
              <a:buNone/>
            </a:pPr>
            <a:endParaRPr sz="2000" b="1" dirty="0">
              <a:latin typeface="+mn-lt"/>
            </a:endParaRPr>
          </a:p>
          <a:p>
            <a:pPr marL="457200" lvl="0" indent="-381000" algn="l" rtl="0">
              <a:spcBef>
                <a:spcPts val="600"/>
              </a:spcBef>
              <a:spcAft>
                <a:spcPts val="0"/>
              </a:spcAft>
              <a:buClr>
                <a:schemeClr val="dk1"/>
              </a:buClr>
              <a:buSzPts val="2400"/>
              <a:buFont typeface="Arial"/>
              <a:buNone/>
            </a:pPr>
            <a:r>
              <a:rPr lang="x-es-XL" sz="2000" dirty="0">
                <a:latin typeface="+mn-lt"/>
              </a:rPr>
              <a:t>7 × 3,5 × 60/200 =  7,35 o 7 kcal/min × 30</a:t>
            </a:r>
          </a:p>
          <a:p>
            <a:pPr marL="457200" lvl="0" indent="-381000" algn="l" rtl="0">
              <a:spcBef>
                <a:spcPts val="600"/>
              </a:spcBef>
              <a:spcAft>
                <a:spcPts val="0"/>
              </a:spcAft>
              <a:buClr>
                <a:schemeClr val="dk1"/>
              </a:buClr>
              <a:buSzPts val="2400"/>
              <a:buFont typeface="Arial"/>
              <a:buNone/>
            </a:pPr>
            <a:r>
              <a:rPr lang="x-es-XL" sz="2000" dirty="0">
                <a:latin typeface="+mn-lt"/>
              </a:rPr>
              <a:t>Coste calórico de 30 min de ejercicio =  </a:t>
            </a:r>
            <a:r>
              <a:rPr lang="x-es-XL" sz="2000" i="1" dirty="0">
                <a:latin typeface="+mn-lt"/>
              </a:rPr>
              <a:t>210 kcal</a:t>
            </a:r>
          </a:p>
          <a:p>
            <a:pPr marL="457200" lvl="0" indent="-228600" algn="l" rtl="0">
              <a:spcBef>
                <a:spcPts val="600"/>
              </a:spcBef>
              <a:spcAft>
                <a:spcPts val="0"/>
              </a:spcAft>
              <a:buClr>
                <a:schemeClr val="dk1"/>
              </a:buClr>
              <a:buSzPts val="2400"/>
              <a:buNone/>
            </a:pPr>
            <a:endParaRPr dirty="0"/>
          </a:p>
        </p:txBody>
      </p:sp>
      <p:sp>
        <p:nvSpPr>
          <p:cNvPr id="285" name="Google Shape;285;p16"/>
          <p:cNvSpPr txBox="1"/>
          <p:nvPr/>
        </p:nvSpPr>
        <p:spPr>
          <a:xfrm>
            <a:off x="3733800" y="6019800"/>
            <a:ext cx="5668963" cy="33851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x-es-XL" sz="1600" dirty="0">
                <a:solidFill>
                  <a:schemeClr val="dk1"/>
                </a:solidFill>
                <a:latin typeface="+mn-lt"/>
                <a:ea typeface="Calibri"/>
                <a:cs typeface="Calibri"/>
                <a:sym typeface="Calibri"/>
              </a:rPr>
              <a:t>Balady GJ, </a:t>
            </a:r>
            <a:r>
              <a:rPr lang="x-es-XL" sz="1600" i="1" dirty="0">
                <a:solidFill>
                  <a:schemeClr val="dk1"/>
                </a:solidFill>
                <a:latin typeface="+mn-lt"/>
                <a:ea typeface="Calibri"/>
                <a:cs typeface="Calibri"/>
                <a:sym typeface="Calibri"/>
              </a:rPr>
              <a:t>Cardiology Clinics</a:t>
            </a:r>
            <a:r>
              <a:rPr lang="x-es-XL" sz="1600" dirty="0">
                <a:solidFill>
                  <a:schemeClr val="dk1"/>
                </a:solidFill>
                <a:latin typeface="+mn-lt"/>
                <a:ea typeface="Calibri"/>
                <a:cs typeface="Calibri"/>
                <a:sym typeface="Calibri"/>
              </a:rPr>
              <a:t>, Vol. 19, N.º 3  agosto 2001</a:t>
            </a:r>
          </a:p>
        </p:txBody>
      </p:sp>
      <p:grpSp>
        <p:nvGrpSpPr>
          <p:cNvPr id="286" name="Google Shape;286;p16"/>
          <p:cNvGrpSpPr/>
          <p:nvPr/>
        </p:nvGrpSpPr>
        <p:grpSpPr>
          <a:xfrm>
            <a:off x="8458200" y="354407"/>
            <a:ext cx="361474" cy="636193"/>
            <a:chOff x="4276825" y="487236"/>
            <a:chExt cx="317500" cy="419100"/>
          </a:xfrm>
        </p:grpSpPr>
        <p:sp>
          <p:nvSpPr>
            <p:cNvPr id="287" name="Google Shape;287;p16"/>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4901"/>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lt1"/>
                </a:solidFill>
                <a:latin typeface="Calibri"/>
                <a:ea typeface="Calibri"/>
                <a:cs typeface="Calibri"/>
                <a:sym typeface="Calibri"/>
              </a:endParaRPr>
            </a:p>
          </p:txBody>
        </p:sp>
        <p:sp>
          <p:nvSpPr>
            <p:cNvPr id="288" name="Google Shape;288;p16"/>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4901"/>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lt1"/>
                </a:solidFill>
                <a:latin typeface="Calibri"/>
                <a:ea typeface="Calibri"/>
                <a:cs typeface="Calibri"/>
                <a:sym typeface="Calibri"/>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17"/>
          <p:cNvSpPr txBox="1">
            <a:spLocks noGrp="1"/>
          </p:cNvSpPr>
          <p:nvPr>
            <p:ph type="title"/>
          </p:nvPr>
        </p:nvSpPr>
        <p:spPr>
          <a:xfrm>
            <a:off x="614975" y="521800"/>
            <a:ext cx="6757800" cy="12260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Clr>
                <a:schemeClr val="dk1"/>
              </a:buClr>
              <a:buSzPts val="3000"/>
              <a:buFont typeface="Calibri"/>
              <a:buNone/>
            </a:pPr>
            <a:r>
              <a:rPr lang="x-es-XL" dirty="0">
                <a:solidFill>
                  <a:schemeClr val="bg1"/>
                </a:solidFill>
                <a:latin typeface="+mj-lt"/>
              </a:rPr>
              <a:t>Principio FITT</a:t>
            </a:r>
          </a:p>
        </p:txBody>
      </p:sp>
      <p:sp>
        <p:nvSpPr>
          <p:cNvPr id="294" name="Google Shape;294;p17"/>
          <p:cNvSpPr txBox="1">
            <a:spLocks noGrp="1"/>
          </p:cNvSpPr>
          <p:nvPr>
            <p:ph type="body" idx="1"/>
          </p:nvPr>
        </p:nvSpPr>
        <p:spPr>
          <a:xfrm>
            <a:off x="381000" y="1905000"/>
            <a:ext cx="7696200" cy="4419600"/>
          </a:xfrm>
          <a:prstGeom prst="rect">
            <a:avLst/>
          </a:prstGeom>
          <a:noFill/>
          <a:ln>
            <a:noFill/>
          </a:ln>
        </p:spPr>
        <p:txBody>
          <a:bodyPr spcFirstLastPara="1" wrap="square" lIns="0" tIns="0" rIns="0" bIns="0" anchor="t" anchorCtr="0">
            <a:noAutofit/>
          </a:bodyPr>
          <a:lstStyle/>
          <a:p>
            <a:pPr marL="457200" lvl="0" indent="-381000" algn="l" rtl="0">
              <a:spcBef>
                <a:spcPts val="600"/>
              </a:spcBef>
              <a:spcAft>
                <a:spcPts val="0"/>
              </a:spcAft>
              <a:buClr>
                <a:srgbClr val="C00000"/>
              </a:buClr>
              <a:buSzPts val="2400"/>
              <a:buNone/>
            </a:pPr>
            <a:r>
              <a:rPr lang="x-es-XL" sz="3600" b="1" dirty="0">
                <a:solidFill>
                  <a:srgbClr val="C00000"/>
                </a:solidFill>
                <a:latin typeface="+mn-lt"/>
              </a:rPr>
              <a:t>T</a:t>
            </a:r>
            <a:r>
              <a:rPr lang="x-es-XL" sz="3600" b="1" dirty="0">
                <a:latin typeface="+mn-lt"/>
              </a:rPr>
              <a:t> </a:t>
            </a:r>
            <a:r>
              <a:rPr lang="x-es-XL" sz="2000" b="1" dirty="0">
                <a:latin typeface="+mn-lt"/>
              </a:rPr>
              <a:t>Tiempo</a:t>
            </a:r>
          </a:p>
          <a:p>
            <a:pPr marL="457200" lvl="0" indent="-381000" algn="l" rtl="0">
              <a:spcBef>
                <a:spcPts val="600"/>
              </a:spcBef>
              <a:spcAft>
                <a:spcPts val="0"/>
              </a:spcAft>
              <a:buClr>
                <a:schemeClr val="dk1"/>
              </a:buClr>
              <a:buSzPts val="2400"/>
              <a:buChar char="▸"/>
            </a:pPr>
            <a:r>
              <a:rPr lang="x-es-XL" sz="1600" dirty="0">
                <a:latin typeface="+mn-lt"/>
              </a:rPr>
              <a:t>¿Cuánto dura la sesión de ejercicio: 20 minutos, 1 hora, 30 minutos distribuidos en dos sesiones en el mismo día? - </a:t>
            </a:r>
            <a:r>
              <a:rPr lang="x-es-XL" sz="1600" b="1" i="1" dirty="0">
                <a:latin typeface="+mn-lt"/>
              </a:rPr>
              <a:t>Fíjese el objetivo de hacer una mediana de al menos 60 minutos diarios de actividad física de intensidad de moderada a vigorosa toda la semana.</a:t>
            </a:r>
          </a:p>
          <a:p>
            <a:pPr marL="457200" lvl="0" indent="-381000" algn="l" rtl="0">
              <a:spcBef>
                <a:spcPts val="600"/>
              </a:spcBef>
              <a:spcAft>
                <a:spcPts val="0"/>
              </a:spcAft>
              <a:buClr>
                <a:srgbClr val="C00000"/>
              </a:buClr>
              <a:buSzPts val="2400"/>
              <a:buNone/>
            </a:pPr>
            <a:r>
              <a:rPr lang="x-es-XL" b="1" dirty="0">
                <a:solidFill>
                  <a:srgbClr val="C00000"/>
                </a:solidFill>
                <a:latin typeface="+mn-lt"/>
              </a:rPr>
              <a:t>T </a:t>
            </a:r>
            <a:r>
              <a:rPr lang="x-es-XL" sz="2000" b="1" dirty="0">
                <a:latin typeface="+mn-lt"/>
              </a:rPr>
              <a:t>Tipo</a:t>
            </a:r>
          </a:p>
          <a:p>
            <a:pPr marL="457200" lvl="0" indent="-381000" algn="l" rtl="0">
              <a:spcBef>
                <a:spcPts val="600"/>
              </a:spcBef>
              <a:spcAft>
                <a:spcPts val="0"/>
              </a:spcAft>
              <a:buClr>
                <a:schemeClr val="dk1"/>
              </a:buClr>
              <a:buSzPts val="2400"/>
              <a:buChar char="▸"/>
            </a:pPr>
            <a:r>
              <a:rPr lang="x-es-XL" sz="1600" dirty="0">
                <a:latin typeface="+mn-lt"/>
              </a:rPr>
              <a:t>Los niños y adolescentes tienen que hacer 2 tipos de actividad física cada semana:</a:t>
            </a:r>
          </a:p>
          <a:p>
            <a:pPr marL="457200" lvl="0" indent="-381000" algn="l" rtl="0">
              <a:spcBef>
                <a:spcPts val="600"/>
              </a:spcBef>
              <a:spcAft>
                <a:spcPts val="0"/>
              </a:spcAft>
              <a:buClr>
                <a:schemeClr val="dk1"/>
              </a:buClr>
              <a:buSzPts val="2400"/>
              <a:buFont typeface="Noto Sans Symbols"/>
              <a:buChar char="✔"/>
            </a:pPr>
            <a:r>
              <a:rPr lang="x-es-XL" sz="1600" dirty="0">
                <a:latin typeface="+mn-lt"/>
              </a:rPr>
              <a:t>ejercicios aeróbicos</a:t>
            </a:r>
          </a:p>
          <a:p>
            <a:pPr marL="457200" lvl="0" indent="-381000" algn="l" rtl="0">
              <a:spcBef>
                <a:spcPts val="600"/>
              </a:spcBef>
              <a:spcAft>
                <a:spcPts val="0"/>
              </a:spcAft>
              <a:buClr>
                <a:schemeClr val="dk1"/>
              </a:buClr>
              <a:buSzPts val="2400"/>
              <a:buFont typeface="Noto Sans Symbols"/>
              <a:buChar char="✔"/>
            </a:pPr>
            <a:r>
              <a:rPr lang="x-es-XL" sz="1600" dirty="0">
                <a:latin typeface="+mn-lt"/>
              </a:rPr>
              <a:t>ejercicios para fortalecer los músculos y los huesos</a:t>
            </a:r>
          </a:p>
          <a:p>
            <a:pPr marL="457200" lvl="0" indent="0" algn="l" rtl="0">
              <a:spcBef>
                <a:spcPts val="0"/>
              </a:spcBef>
              <a:spcAft>
                <a:spcPts val="0"/>
              </a:spcAft>
              <a:buClr>
                <a:schemeClr val="dk1"/>
              </a:buClr>
              <a:buSzPts val="2400"/>
              <a:buNone/>
            </a:pPr>
            <a:endParaRPr sz="1600" i="1" dirty="0"/>
          </a:p>
          <a:p>
            <a:pPr marL="457200" lvl="0" indent="-381000" algn="l" rtl="0">
              <a:spcBef>
                <a:spcPts val="600"/>
              </a:spcBef>
              <a:spcAft>
                <a:spcPts val="0"/>
              </a:spcAft>
              <a:buClr>
                <a:schemeClr val="dk1"/>
              </a:buClr>
              <a:buSzPts val="2400"/>
              <a:buNone/>
            </a:pPr>
            <a:endParaRPr sz="1600" i="1" dirty="0"/>
          </a:p>
          <a:p>
            <a:pPr marL="457200" lvl="0" indent="-228600" algn="l" rtl="0">
              <a:spcBef>
                <a:spcPts val="600"/>
              </a:spcBef>
              <a:spcAft>
                <a:spcPts val="0"/>
              </a:spcAft>
              <a:buClr>
                <a:schemeClr val="dk1"/>
              </a:buClr>
              <a:buSzPts val="2400"/>
              <a:buNone/>
            </a:pPr>
            <a:endParaRPr sz="1800" b="1" dirty="0"/>
          </a:p>
          <a:p>
            <a:pPr marL="457200" lvl="0" indent="-381000" algn="l" rtl="0">
              <a:spcBef>
                <a:spcPts val="600"/>
              </a:spcBef>
              <a:spcAft>
                <a:spcPts val="0"/>
              </a:spcAft>
              <a:buClr>
                <a:schemeClr val="dk1"/>
              </a:buClr>
              <a:buSzPts val="2400"/>
              <a:buNone/>
            </a:pPr>
            <a:endParaRPr sz="1800" b="1" dirty="0"/>
          </a:p>
          <a:p>
            <a:pPr marL="457200" lvl="0" indent="-228600" algn="l" rtl="0">
              <a:spcBef>
                <a:spcPts val="600"/>
              </a:spcBef>
              <a:spcAft>
                <a:spcPts val="0"/>
              </a:spcAft>
              <a:buClr>
                <a:schemeClr val="dk1"/>
              </a:buClr>
              <a:buSzPts val="2400"/>
              <a:buFont typeface="Noto Sans Symbols"/>
              <a:buNone/>
            </a:pPr>
            <a:endParaRPr sz="2800" b="1" i="1" dirty="0"/>
          </a:p>
          <a:p>
            <a:pPr marL="457200" lvl="0" indent="-381000" algn="l" rtl="0">
              <a:spcBef>
                <a:spcPts val="600"/>
              </a:spcBef>
              <a:spcAft>
                <a:spcPts val="0"/>
              </a:spcAft>
              <a:buClr>
                <a:schemeClr val="dk1"/>
              </a:buClr>
              <a:buSzPts val="2400"/>
              <a:buNone/>
            </a:pPr>
            <a:endParaRPr sz="1800" b="1" dirty="0"/>
          </a:p>
          <a:p>
            <a:pPr marL="457200" lvl="0" indent="-228600" algn="l" rtl="0">
              <a:spcBef>
                <a:spcPts val="600"/>
              </a:spcBef>
              <a:spcAft>
                <a:spcPts val="0"/>
              </a:spcAft>
              <a:buClr>
                <a:schemeClr val="dk1"/>
              </a:buClr>
              <a:buSzPts val="2400"/>
              <a:buFont typeface="Noto Sans Symbols"/>
              <a:buNone/>
            </a:pPr>
            <a:endParaRPr sz="2800" b="1" dirty="0"/>
          </a:p>
          <a:p>
            <a:pPr marL="457200" lvl="0" indent="-381000" algn="l" rtl="0">
              <a:spcBef>
                <a:spcPts val="600"/>
              </a:spcBef>
              <a:spcAft>
                <a:spcPts val="0"/>
              </a:spcAft>
              <a:buClr>
                <a:schemeClr val="dk1"/>
              </a:buClr>
              <a:buSzPts val="2400"/>
              <a:buNone/>
            </a:pPr>
            <a:endParaRPr sz="2800" b="1" dirty="0"/>
          </a:p>
          <a:p>
            <a:pPr marL="457200" lvl="0" indent="-381000" algn="l" rtl="0">
              <a:spcBef>
                <a:spcPts val="600"/>
              </a:spcBef>
              <a:spcAft>
                <a:spcPts val="0"/>
              </a:spcAft>
              <a:buClr>
                <a:schemeClr val="dk1"/>
              </a:buClr>
              <a:buSzPts val="2400"/>
              <a:buNone/>
            </a:pPr>
            <a:endParaRPr dirty="0"/>
          </a:p>
        </p:txBody>
      </p:sp>
      <p:grpSp>
        <p:nvGrpSpPr>
          <p:cNvPr id="295" name="Google Shape;295;p17"/>
          <p:cNvGrpSpPr/>
          <p:nvPr/>
        </p:nvGrpSpPr>
        <p:grpSpPr>
          <a:xfrm>
            <a:off x="8458200" y="304800"/>
            <a:ext cx="361474" cy="636193"/>
            <a:chOff x="4276825" y="487236"/>
            <a:chExt cx="317500" cy="419100"/>
          </a:xfrm>
        </p:grpSpPr>
        <p:sp>
          <p:nvSpPr>
            <p:cNvPr id="296" name="Google Shape;296;p17"/>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4901"/>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lt1"/>
                </a:solidFill>
                <a:latin typeface="Calibri"/>
                <a:ea typeface="Calibri"/>
                <a:cs typeface="Calibri"/>
                <a:sym typeface="Calibri"/>
              </a:endParaRPr>
            </a:p>
          </p:txBody>
        </p:sp>
        <p:sp>
          <p:nvSpPr>
            <p:cNvPr id="297" name="Google Shape;297;p17"/>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4901"/>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lt1"/>
                </a:solidFill>
                <a:latin typeface="Calibri"/>
                <a:ea typeface="Calibri"/>
                <a:cs typeface="Calibri"/>
                <a:sym typeface="Calibri"/>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18"/>
          <p:cNvSpPr txBox="1">
            <a:spLocks noGrp="1"/>
          </p:cNvSpPr>
          <p:nvPr>
            <p:ph type="title"/>
          </p:nvPr>
        </p:nvSpPr>
        <p:spPr>
          <a:xfrm>
            <a:off x="614975" y="521800"/>
            <a:ext cx="6757800" cy="12260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Clr>
                <a:srgbClr val="FF0000"/>
              </a:buClr>
              <a:buSzPts val="3000"/>
              <a:buFont typeface="Calibri"/>
              <a:buNone/>
            </a:pPr>
            <a:r>
              <a:rPr lang="es-ES" dirty="0" smtClean="0">
                <a:solidFill>
                  <a:srgbClr val="FF0000"/>
                </a:solidFill>
                <a:latin typeface="+mj-lt"/>
              </a:rPr>
              <a:t>T</a:t>
            </a:r>
            <a:r>
              <a:rPr lang="es-ES" dirty="0" smtClean="0">
                <a:solidFill>
                  <a:schemeClr val="bg1"/>
                </a:solidFill>
                <a:latin typeface="+mj-lt"/>
              </a:rPr>
              <a:t>ipos de actividad física</a:t>
            </a:r>
            <a:endParaRPr lang="es-ES" dirty="0">
              <a:solidFill>
                <a:schemeClr val="bg1"/>
              </a:solidFill>
              <a:latin typeface="+mj-lt"/>
            </a:endParaRPr>
          </a:p>
        </p:txBody>
      </p:sp>
      <p:sp>
        <p:nvSpPr>
          <p:cNvPr id="303" name="Google Shape;303;p18"/>
          <p:cNvSpPr txBox="1">
            <a:spLocks noGrp="1"/>
          </p:cNvSpPr>
          <p:nvPr>
            <p:ph type="body" idx="1"/>
          </p:nvPr>
        </p:nvSpPr>
        <p:spPr>
          <a:xfrm>
            <a:off x="457200" y="1981200"/>
            <a:ext cx="7772400" cy="4354999"/>
          </a:xfrm>
          <a:prstGeom prst="rect">
            <a:avLst/>
          </a:prstGeom>
          <a:noFill/>
          <a:ln>
            <a:noFill/>
          </a:ln>
        </p:spPr>
        <p:txBody>
          <a:bodyPr spcFirstLastPara="1" wrap="square" lIns="0" tIns="0" rIns="0" bIns="0" anchor="t" anchorCtr="0">
            <a:noAutofit/>
          </a:bodyPr>
          <a:lstStyle/>
          <a:p>
            <a:pPr marL="457200" lvl="0" indent="-381000" algn="l" rtl="0">
              <a:spcBef>
                <a:spcPts val="600"/>
              </a:spcBef>
              <a:spcAft>
                <a:spcPts val="0"/>
              </a:spcAft>
              <a:buClr>
                <a:schemeClr val="dk1"/>
              </a:buClr>
              <a:buSzPts val="2400"/>
              <a:buFont typeface="Noto Sans Symbols"/>
              <a:buChar char="❖"/>
            </a:pPr>
            <a:r>
              <a:rPr lang="es-ES" sz="1800" b="1" dirty="0" smtClean="0">
                <a:latin typeface="+mn-lt"/>
              </a:rPr>
              <a:t>Aeróbica/cardiovascular</a:t>
            </a:r>
          </a:p>
          <a:p>
            <a:pPr marL="457200" lvl="0" indent="-381000" algn="l" rtl="0">
              <a:spcBef>
                <a:spcPts val="600"/>
              </a:spcBef>
              <a:spcAft>
                <a:spcPts val="0"/>
              </a:spcAft>
              <a:buClr>
                <a:schemeClr val="dk1"/>
              </a:buClr>
              <a:buSzPts val="2400"/>
              <a:buChar char="▸"/>
            </a:pPr>
            <a:r>
              <a:rPr lang="es-ES" sz="1800" dirty="0" smtClean="0">
                <a:latin typeface="+mn-lt"/>
              </a:rPr>
              <a:t>Actividades con la intensidad suficiente que se hacen durante el tiempo suficiente para mantener o mejorar la capacidad cardiopulmonar. </a:t>
            </a:r>
          </a:p>
          <a:p>
            <a:pPr marL="457200" lvl="0" indent="-381000" algn="l" rtl="0">
              <a:spcBef>
                <a:spcPts val="600"/>
              </a:spcBef>
              <a:spcAft>
                <a:spcPts val="0"/>
              </a:spcAft>
              <a:buClr>
                <a:schemeClr val="dk1"/>
              </a:buClr>
              <a:buSzPts val="2400"/>
              <a:buChar char="▸"/>
            </a:pPr>
            <a:r>
              <a:rPr lang="es-ES" sz="1800" b="1" i="1" dirty="0" smtClean="0">
                <a:latin typeface="+mn-lt"/>
              </a:rPr>
              <a:t>Ejemplos:</a:t>
            </a:r>
            <a:r>
              <a:rPr lang="es-ES" sz="1800" dirty="0" smtClean="0">
                <a:latin typeface="+mn-lt"/>
              </a:rPr>
              <a:t> andar, correr, bailar, ir en bicicleta, jugar a baloncesto, jugar a fútbol, nadar</a:t>
            </a:r>
          </a:p>
          <a:p>
            <a:pPr marL="457200" lvl="0" indent="-381000" algn="l" rtl="0">
              <a:spcBef>
                <a:spcPts val="600"/>
              </a:spcBef>
              <a:spcAft>
                <a:spcPts val="0"/>
              </a:spcAft>
              <a:buClr>
                <a:schemeClr val="dk1"/>
              </a:buClr>
              <a:buSzPts val="2400"/>
              <a:buFont typeface="Noto Sans Symbols"/>
              <a:buChar char="❖"/>
            </a:pPr>
            <a:r>
              <a:rPr lang="es-ES" sz="1800" b="1" dirty="0" smtClean="0">
                <a:latin typeface="+mn-lt"/>
              </a:rPr>
              <a:t>Musculación </a:t>
            </a:r>
          </a:p>
          <a:p>
            <a:pPr marL="457200" lvl="0" indent="-381000" algn="l" rtl="0">
              <a:spcBef>
                <a:spcPts val="600"/>
              </a:spcBef>
              <a:spcAft>
                <a:spcPts val="0"/>
              </a:spcAft>
              <a:buClr>
                <a:schemeClr val="dk1"/>
              </a:buClr>
              <a:buSzPts val="2400"/>
              <a:buChar char="▸"/>
            </a:pPr>
            <a:r>
              <a:rPr lang="es-ES" sz="1800" dirty="0" smtClean="0">
                <a:latin typeface="+mn-lt"/>
              </a:rPr>
              <a:t>Se denomina entrenamiento de resistencia.</a:t>
            </a:r>
          </a:p>
          <a:p>
            <a:pPr marL="457200" lvl="0" indent="-381000" algn="l" rtl="0">
              <a:spcBef>
                <a:spcPts val="600"/>
              </a:spcBef>
              <a:spcAft>
                <a:spcPts val="0"/>
              </a:spcAft>
              <a:buClr>
                <a:schemeClr val="dk1"/>
              </a:buClr>
              <a:buSzPts val="2400"/>
              <a:buChar char="▸"/>
            </a:pPr>
            <a:r>
              <a:rPr lang="es-ES" sz="1800" dirty="0" smtClean="0">
                <a:latin typeface="+mn-lt"/>
              </a:rPr>
              <a:t> Estas actividades mantienen o incrementan la fuerza, la resistencia y la potencia musculares. </a:t>
            </a:r>
          </a:p>
          <a:p>
            <a:pPr marL="457200" lvl="0" indent="-381000" algn="l" rtl="0">
              <a:spcBef>
                <a:spcPts val="600"/>
              </a:spcBef>
              <a:spcAft>
                <a:spcPts val="0"/>
              </a:spcAft>
              <a:buClr>
                <a:schemeClr val="dk1"/>
              </a:buClr>
              <a:buSzPts val="2400"/>
              <a:buChar char="▸"/>
            </a:pPr>
            <a:r>
              <a:rPr lang="es-ES" sz="1800" b="1" i="1" dirty="0" smtClean="0">
                <a:latin typeface="+mn-lt"/>
              </a:rPr>
              <a:t>Ejemplos:</a:t>
            </a:r>
            <a:r>
              <a:rPr lang="es-ES" sz="1800" dirty="0" smtClean="0">
                <a:latin typeface="+mn-lt"/>
              </a:rPr>
              <a:t> aparatos de musculación, pesas, bandas elásticas, Pilates, actividades cotidianas (levantar niños, cargar con la compra o la colada, subir escaleras).</a:t>
            </a:r>
          </a:p>
          <a:p>
            <a:pPr marL="457200" lvl="0" indent="-228600" algn="l" rtl="0">
              <a:spcBef>
                <a:spcPts val="600"/>
              </a:spcBef>
              <a:spcAft>
                <a:spcPts val="0"/>
              </a:spcAft>
              <a:buClr>
                <a:schemeClr val="dk1"/>
              </a:buClr>
              <a:buSzPts val="2400"/>
              <a:buFont typeface="Noto Sans Symbols"/>
              <a:buNone/>
            </a:pPr>
            <a:endParaRPr sz="2000" b="1" dirty="0"/>
          </a:p>
          <a:p>
            <a:pPr marL="76200" lvl="0" indent="0" algn="l" rtl="0">
              <a:spcBef>
                <a:spcPts val="600"/>
              </a:spcBef>
              <a:spcAft>
                <a:spcPts val="0"/>
              </a:spcAft>
              <a:buClr>
                <a:schemeClr val="dk1"/>
              </a:buClr>
              <a:buSzPts val="2400"/>
              <a:buNone/>
            </a:pPr>
            <a:endParaRPr sz="2000" b="1" dirty="0"/>
          </a:p>
          <a:p>
            <a:pPr marL="457200" lvl="0" indent="-228600" algn="l" rtl="0">
              <a:spcBef>
                <a:spcPts val="600"/>
              </a:spcBef>
              <a:spcAft>
                <a:spcPts val="0"/>
              </a:spcAft>
              <a:buClr>
                <a:schemeClr val="dk1"/>
              </a:buClr>
              <a:buSzPts val="2400"/>
              <a:buFont typeface="Noto Sans Symbols"/>
              <a:buNone/>
            </a:pPr>
            <a:endParaRPr sz="2000" b="1" dirty="0"/>
          </a:p>
          <a:p>
            <a:pPr marL="457200" lvl="0" indent="-228600" algn="l" rtl="0">
              <a:spcBef>
                <a:spcPts val="600"/>
              </a:spcBef>
              <a:spcAft>
                <a:spcPts val="0"/>
              </a:spcAft>
              <a:buClr>
                <a:schemeClr val="dk1"/>
              </a:buClr>
              <a:buSzPts val="2400"/>
              <a:buFont typeface="Noto Sans Symbols"/>
              <a:buNone/>
            </a:pPr>
            <a:endParaRPr b="1" dirty="0"/>
          </a:p>
          <a:p>
            <a:pPr marL="76200" lvl="0" indent="0" algn="l" rtl="0">
              <a:spcBef>
                <a:spcPts val="600"/>
              </a:spcBef>
              <a:spcAft>
                <a:spcPts val="0"/>
              </a:spcAft>
              <a:buClr>
                <a:schemeClr val="dk1"/>
              </a:buClr>
              <a:buSzPts val="2400"/>
              <a:buNone/>
            </a:pPr>
            <a:endParaRPr b="1"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19"/>
          <p:cNvSpPr txBox="1">
            <a:spLocks noGrp="1"/>
          </p:cNvSpPr>
          <p:nvPr>
            <p:ph type="title"/>
          </p:nvPr>
        </p:nvSpPr>
        <p:spPr>
          <a:xfrm>
            <a:off x="614975" y="521800"/>
            <a:ext cx="6757800" cy="12260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Clr>
                <a:srgbClr val="FF0000"/>
              </a:buClr>
              <a:buSzPts val="3000"/>
              <a:buFont typeface="Calibri"/>
              <a:buNone/>
            </a:pPr>
            <a:r>
              <a:rPr lang="es-ES" sz="4400" dirty="0" smtClean="0">
                <a:solidFill>
                  <a:srgbClr val="FF0000"/>
                </a:solidFill>
                <a:latin typeface="+mj-lt"/>
              </a:rPr>
              <a:t>T</a:t>
            </a:r>
            <a:r>
              <a:rPr lang="es-ES" sz="4400" dirty="0" smtClean="0">
                <a:solidFill>
                  <a:schemeClr val="bg1"/>
                </a:solidFill>
                <a:latin typeface="+mj-lt"/>
              </a:rPr>
              <a:t>ipos de actividad física</a:t>
            </a:r>
            <a:endParaRPr lang="es-ES" sz="4400" dirty="0">
              <a:solidFill>
                <a:schemeClr val="bg1"/>
              </a:solidFill>
              <a:latin typeface="+mj-lt"/>
            </a:endParaRPr>
          </a:p>
        </p:txBody>
      </p:sp>
      <p:sp>
        <p:nvSpPr>
          <p:cNvPr id="309" name="Google Shape;309;p19"/>
          <p:cNvSpPr txBox="1">
            <a:spLocks noGrp="1"/>
          </p:cNvSpPr>
          <p:nvPr>
            <p:ph type="body" idx="1"/>
          </p:nvPr>
        </p:nvSpPr>
        <p:spPr>
          <a:xfrm>
            <a:off x="457200" y="1981200"/>
            <a:ext cx="7772400" cy="4355000"/>
          </a:xfrm>
          <a:prstGeom prst="rect">
            <a:avLst/>
          </a:prstGeom>
          <a:noFill/>
          <a:ln>
            <a:noFill/>
          </a:ln>
        </p:spPr>
        <p:txBody>
          <a:bodyPr spcFirstLastPara="1" wrap="square" lIns="0" tIns="0" rIns="0" bIns="0" anchor="t" anchorCtr="0">
            <a:noAutofit/>
          </a:bodyPr>
          <a:lstStyle/>
          <a:p>
            <a:pPr marL="457200" lvl="0" indent="-381000" algn="l" rtl="0">
              <a:spcBef>
                <a:spcPts val="600"/>
              </a:spcBef>
              <a:spcAft>
                <a:spcPts val="0"/>
              </a:spcAft>
              <a:buClr>
                <a:schemeClr val="dk1"/>
              </a:buClr>
              <a:buSzPts val="2400"/>
              <a:buFont typeface="Noto Sans Symbols"/>
              <a:buChar char="❖"/>
            </a:pPr>
            <a:r>
              <a:rPr lang="es-ES" sz="1800" b="1" dirty="0" smtClean="0">
                <a:latin typeface="+mn-lt"/>
              </a:rPr>
              <a:t>Ejercicios de flexibilidad</a:t>
            </a:r>
          </a:p>
          <a:p>
            <a:pPr marL="457200" lvl="0" indent="-381000" algn="l" rtl="0">
              <a:spcBef>
                <a:spcPts val="600"/>
              </a:spcBef>
              <a:spcAft>
                <a:spcPts val="0"/>
              </a:spcAft>
              <a:buClr>
                <a:schemeClr val="dk1"/>
              </a:buClr>
              <a:buSzPts val="2400"/>
              <a:buChar char="▸"/>
            </a:pPr>
            <a:r>
              <a:rPr lang="es-ES" sz="1800" dirty="0" smtClean="0">
                <a:latin typeface="+mn-lt"/>
              </a:rPr>
              <a:t>Denominados estiramientos. Consisten en estirar o flexionar un músculo esquelético hasta el punto de tensión y mantener la posición unos segundos para hacer aumentar la elasticidad y la amplitud de movimiento articular. Mejorar la flexibilidad mejora el rendimiento físico en otros tipos de ejercicios.</a:t>
            </a:r>
          </a:p>
          <a:p>
            <a:pPr marL="457200" lvl="0" indent="-381000" algn="l" rtl="0">
              <a:spcBef>
                <a:spcPts val="600"/>
              </a:spcBef>
              <a:spcAft>
                <a:spcPts val="0"/>
              </a:spcAft>
              <a:buClr>
                <a:schemeClr val="dk1"/>
              </a:buClr>
              <a:buSzPts val="2400"/>
              <a:buChar char="▸"/>
            </a:pPr>
            <a:r>
              <a:rPr lang="es-ES" sz="1800" b="1" i="1" dirty="0" smtClean="0">
                <a:latin typeface="+mn-lt"/>
              </a:rPr>
              <a:t>Ejemplos:</a:t>
            </a:r>
            <a:r>
              <a:rPr lang="es-ES" sz="1800" dirty="0" smtClean="0">
                <a:latin typeface="+mn-lt"/>
              </a:rPr>
              <a:t> estiramientos dinámicos en movimiento (yoga, taichí), estiramientos estáticos sin movimiento (mantener una posición durante unos segundos o más), estiramientos pasivos (con una fuerza externa como una correa o una pared para mantener una posición estirada) y estiramientos activos (mantener una posición sin ninguna fuerza externa).</a:t>
            </a:r>
          </a:p>
          <a:p>
            <a:pPr marL="457200" lvl="0" indent="-228600" algn="l" rtl="0">
              <a:spcBef>
                <a:spcPts val="600"/>
              </a:spcBef>
              <a:spcAft>
                <a:spcPts val="0"/>
              </a:spcAft>
              <a:buClr>
                <a:schemeClr val="dk1"/>
              </a:buClr>
              <a:buSzPts val="2400"/>
              <a:buFont typeface="Noto Sans Symbols"/>
              <a:buNone/>
            </a:pPr>
            <a:endParaRPr sz="2000" b="1" dirty="0"/>
          </a:p>
          <a:p>
            <a:pPr marL="457200" lvl="0" indent="-228600" algn="l" rtl="0">
              <a:spcBef>
                <a:spcPts val="600"/>
              </a:spcBef>
              <a:spcAft>
                <a:spcPts val="0"/>
              </a:spcAft>
              <a:buClr>
                <a:schemeClr val="dk1"/>
              </a:buClr>
              <a:buSzPts val="2400"/>
              <a:buFont typeface="Noto Sans Symbols"/>
              <a:buNone/>
            </a:pPr>
            <a:endParaRPr sz="2000"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
          <p:cNvSpPr txBox="1">
            <a:spLocks noGrp="1"/>
          </p:cNvSpPr>
          <p:nvPr>
            <p:ph type="title"/>
          </p:nvPr>
        </p:nvSpPr>
        <p:spPr>
          <a:xfrm>
            <a:off x="614975" y="521800"/>
            <a:ext cx="6757800" cy="1226000"/>
          </a:xfrm>
          <a:prstGeom prst="rect">
            <a:avLst/>
          </a:prstGeom>
          <a:noFill/>
          <a:ln>
            <a:noFill/>
          </a:ln>
        </p:spPr>
        <p:txBody>
          <a:bodyPr spcFirstLastPara="1" wrap="square" lIns="0" tIns="0" rIns="0" bIns="0" anchor="ctr" anchorCtr="0">
            <a:noAutofit/>
          </a:bodyPr>
          <a:lstStyle/>
          <a:p>
            <a:pPr marL="139700" lvl="0" indent="0" algn="ctr" rtl="0">
              <a:spcBef>
                <a:spcPts val="0"/>
              </a:spcBef>
              <a:spcAft>
                <a:spcPts val="0"/>
              </a:spcAft>
              <a:buClr>
                <a:schemeClr val="lt1"/>
              </a:buClr>
              <a:buSzPts val="3000"/>
              <a:buFont typeface="Barlow SemiBold"/>
              <a:buNone/>
            </a:pPr>
            <a:r>
              <a:rPr lang="es-ES" sz="1800" dirty="0" smtClean="0">
                <a:solidFill>
                  <a:schemeClr val="lt1"/>
                </a:solidFill>
                <a:latin typeface="+mj-lt"/>
                <a:ea typeface="Barlow SemiBold"/>
                <a:cs typeface="Barlow SemiBold"/>
                <a:sym typeface="Barlow SemiBold"/>
              </a:rPr>
              <a:t>Número de proyecto: 2021-1-RO01- KA220-HED-38B739A3</a:t>
            </a:r>
            <a:endParaRPr lang="es-ES" sz="1800" dirty="0">
              <a:solidFill>
                <a:schemeClr val="lt1"/>
              </a:solidFill>
              <a:latin typeface="+mj-lt"/>
              <a:ea typeface="Barlow SemiBold"/>
              <a:cs typeface="Barlow SemiBold"/>
              <a:sym typeface="Barlow SemiBold"/>
            </a:endParaRPr>
          </a:p>
        </p:txBody>
      </p:sp>
      <p:sp>
        <p:nvSpPr>
          <p:cNvPr id="141" name="Google Shape;141;p2"/>
          <p:cNvSpPr txBox="1">
            <a:spLocks noGrp="1"/>
          </p:cNvSpPr>
          <p:nvPr>
            <p:ph type="body" idx="2"/>
          </p:nvPr>
        </p:nvSpPr>
        <p:spPr>
          <a:xfrm>
            <a:off x="362794" y="3717032"/>
            <a:ext cx="4968552" cy="1632181"/>
          </a:xfrm>
          <a:prstGeom prst="rect">
            <a:avLst/>
          </a:prstGeom>
          <a:noFill/>
          <a:ln>
            <a:noFill/>
          </a:ln>
        </p:spPr>
        <p:txBody>
          <a:bodyPr spcFirstLastPara="1" wrap="square" lIns="0" tIns="0" rIns="0" bIns="0" anchor="t" anchorCtr="0">
            <a:noAutofit/>
          </a:bodyPr>
          <a:lstStyle/>
          <a:p>
            <a:pPr marL="139700" lvl="0" indent="0" algn="ctr" rtl="0">
              <a:spcBef>
                <a:spcPts val="600"/>
              </a:spcBef>
              <a:spcAft>
                <a:spcPts val="0"/>
              </a:spcAft>
              <a:buClr>
                <a:schemeClr val="dk1"/>
              </a:buClr>
              <a:buSzPts val="2200"/>
              <a:buNone/>
            </a:pPr>
            <a:r>
              <a:rPr lang="es-ES" sz="1400" dirty="0" smtClean="0">
                <a:solidFill>
                  <a:schemeClr val="dk1"/>
                </a:solidFill>
                <a:latin typeface="+mn-lt"/>
                <a:ea typeface="Barlow SemiBold"/>
                <a:cs typeface="Barlow SemiBold"/>
                <a:sym typeface="Barlow SemiBold"/>
              </a:rPr>
              <a:t>La financiación de la Comisión Europea para la elaboración de esta presentación no constituye una adhesión a su contenido, que refleja exclusivamente las</a:t>
            </a:r>
            <a:r>
              <a:rPr lang="x-es-XL" sz="1400" dirty="0" smtClean="0">
                <a:solidFill>
                  <a:schemeClr val="dk1"/>
                </a:solidFill>
                <a:latin typeface="+mn-lt"/>
                <a:ea typeface="Barlow SemiBold"/>
                <a:cs typeface="Barlow SemiBold"/>
                <a:sym typeface="Barlow SemiBold"/>
              </a:rPr>
              <a:t> </a:t>
            </a:r>
            <a:r>
              <a:rPr lang="es-ES" sz="1400" dirty="0" smtClean="0">
                <a:solidFill>
                  <a:schemeClr val="dk1"/>
                </a:solidFill>
                <a:latin typeface="+mn-lt"/>
                <a:ea typeface="Barlow SemiBold"/>
                <a:cs typeface="Barlow SemiBold"/>
                <a:sym typeface="Barlow SemiBold"/>
              </a:rPr>
              <a:t>opiniones de los autores, y no puede responsabilizarse a la Comisión del uso que pueda hacerse de la información que contiene</a:t>
            </a:r>
            <a:r>
              <a:rPr lang="x-es-XL" sz="1400" dirty="0" smtClean="0">
                <a:solidFill>
                  <a:schemeClr val="dk1"/>
                </a:solidFill>
                <a:latin typeface="+mn-lt"/>
                <a:ea typeface="Barlow SemiBold"/>
                <a:cs typeface="Barlow SemiBold"/>
                <a:sym typeface="Barlow SemiBold"/>
              </a:rPr>
              <a:t>.</a:t>
            </a:r>
            <a:endParaRPr lang="x-es-XL" sz="1400" dirty="0">
              <a:solidFill>
                <a:schemeClr val="dk1"/>
              </a:solidFill>
              <a:latin typeface="+mn-lt"/>
              <a:ea typeface="Barlow SemiBold"/>
              <a:cs typeface="Barlow SemiBold"/>
              <a:sym typeface="Barlow SemiBold"/>
            </a:endParaRPr>
          </a:p>
          <a:p>
            <a:pPr marL="0" lvl="0" indent="0" algn="l" rtl="0">
              <a:spcBef>
                <a:spcPts val="0"/>
              </a:spcBef>
              <a:spcAft>
                <a:spcPts val="0"/>
              </a:spcAft>
              <a:buClr>
                <a:schemeClr val="dk1"/>
              </a:buClr>
              <a:buSzPts val="1100"/>
              <a:buFont typeface="Arial"/>
              <a:buNone/>
            </a:pPr>
            <a:endParaRPr sz="1400" dirty="0">
              <a:solidFill>
                <a:schemeClr val="accent2"/>
              </a:solidFill>
              <a:latin typeface="+mn-lt"/>
            </a:endParaRPr>
          </a:p>
          <a:p>
            <a:pPr marL="0" lvl="0" indent="0" algn="l" rtl="0">
              <a:spcBef>
                <a:spcPts val="0"/>
              </a:spcBef>
              <a:spcAft>
                <a:spcPts val="0"/>
              </a:spcAft>
              <a:buClr>
                <a:schemeClr val="dk1"/>
              </a:buClr>
              <a:buSzPts val="2200"/>
              <a:buNone/>
            </a:pPr>
            <a:endParaRPr sz="1400" dirty="0">
              <a:solidFill>
                <a:schemeClr val="accent2"/>
              </a:solidFill>
              <a:latin typeface="+mn-lt"/>
            </a:endParaRPr>
          </a:p>
        </p:txBody>
      </p:sp>
      <p:sp>
        <p:nvSpPr>
          <p:cNvPr id="142" name="Google Shape;142;p2"/>
          <p:cNvSpPr txBox="1">
            <a:spLocks noGrp="1"/>
          </p:cNvSpPr>
          <p:nvPr>
            <p:ph type="sldNum" idx="12"/>
          </p:nvPr>
        </p:nvSpPr>
        <p:spPr>
          <a:xfrm>
            <a:off x="0" y="6349867"/>
            <a:ext cx="381000" cy="515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Clr>
                <a:srgbClr val="888888"/>
              </a:buClr>
              <a:buSzPts val="1200"/>
              <a:buFont typeface="Calibri"/>
              <a:buNone/>
            </a:pPr>
            <a:fld id="{00000000-1234-1234-1234-123412341234}" type="slidenum">
              <a:rPr lang="en-US"/>
              <a:t>2</a:t>
            </a:fld>
            <a:endParaRPr lang="en-US" dirty="0"/>
          </a:p>
        </p:txBody>
      </p:sp>
      <p:grpSp>
        <p:nvGrpSpPr>
          <p:cNvPr id="143" name="Google Shape;143;p2"/>
          <p:cNvGrpSpPr/>
          <p:nvPr/>
        </p:nvGrpSpPr>
        <p:grpSpPr>
          <a:xfrm>
            <a:off x="8391682" y="402124"/>
            <a:ext cx="450753" cy="600944"/>
            <a:chOff x="3277794" y="2969995"/>
            <a:chExt cx="457200" cy="457200"/>
          </a:xfrm>
        </p:grpSpPr>
        <p:sp>
          <p:nvSpPr>
            <p:cNvPr id="144" name="Google Shape;144;p2"/>
            <p:cNvSpPr/>
            <p:nvPr/>
          </p:nvSpPr>
          <p:spPr>
            <a:xfrm>
              <a:off x="3277794" y="2969995"/>
              <a:ext cx="457200" cy="171450"/>
            </a:xfrm>
            <a:custGeom>
              <a:avLst/>
              <a:gdLst/>
              <a:ahLst/>
              <a:cxnLst/>
              <a:rect l="l" t="t" r="r" b="b"/>
              <a:pathLst>
                <a:path w="457200" h="171450" extrusionOk="0">
                  <a:moveTo>
                    <a:pt x="19050" y="104775"/>
                  </a:moveTo>
                  <a:lnTo>
                    <a:pt x="40005" y="104775"/>
                  </a:lnTo>
                  <a:cubicBezTo>
                    <a:pt x="48578" y="142875"/>
                    <a:pt x="82868" y="171450"/>
                    <a:pt x="123825" y="171450"/>
                  </a:cubicBezTo>
                  <a:cubicBezTo>
                    <a:pt x="164783" y="171450"/>
                    <a:pt x="199073" y="142875"/>
                    <a:pt x="207645" y="104775"/>
                  </a:cubicBezTo>
                  <a:lnTo>
                    <a:pt x="250508" y="104775"/>
                  </a:lnTo>
                  <a:cubicBezTo>
                    <a:pt x="259080" y="142875"/>
                    <a:pt x="293370" y="171450"/>
                    <a:pt x="334328" y="171450"/>
                  </a:cubicBezTo>
                  <a:cubicBezTo>
                    <a:pt x="375285" y="171450"/>
                    <a:pt x="409575" y="142875"/>
                    <a:pt x="418148" y="104775"/>
                  </a:cubicBezTo>
                  <a:lnTo>
                    <a:pt x="438150" y="104775"/>
                  </a:lnTo>
                  <a:cubicBezTo>
                    <a:pt x="448628" y="104775"/>
                    <a:pt x="457200" y="96203"/>
                    <a:pt x="457200" y="85725"/>
                  </a:cubicBezTo>
                  <a:cubicBezTo>
                    <a:pt x="457200" y="75248"/>
                    <a:pt x="448628" y="66675"/>
                    <a:pt x="438150" y="66675"/>
                  </a:cubicBezTo>
                  <a:lnTo>
                    <a:pt x="417195" y="66675"/>
                  </a:lnTo>
                  <a:cubicBezTo>
                    <a:pt x="408623" y="28575"/>
                    <a:pt x="374333" y="0"/>
                    <a:pt x="333375" y="0"/>
                  </a:cubicBezTo>
                  <a:cubicBezTo>
                    <a:pt x="292418" y="0"/>
                    <a:pt x="258128" y="28575"/>
                    <a:pt x="249555" y="66675"/>
                  </a:cubicBezTo>
                  <a:lnTo>
                    <a:pt x="206693" y="66675"/>
                  </a:lnTo>
                  <a:cubicBezTo>
                    <a:pt x="198120" y="28575"/>
                    <a:pt x="163830" y="0"/>
                    <a:pt x="122873" y="0"/>
                  </a:cubicBezTo>
                  <a:cubicBezTo>
                    <a:pt x="81915" y="0"/>
                    <a:pt x="48578" y="28575"/>
                    <a:pt x="40005" y="66675"/>
                  </a:cubicBezTo>
                  <a:lnTo>
                    <a:pt x="19050" y="66675"/>
                  </a:lnTo>
                  <a:cubicBezTo>
                    <a:pt x="8573" y="66675"/>
                    <a:pt x="0" y="75248"/>
                    <a:pt x="0" y="85725"/>
                  </a:cubicBezTo>
                  <a:cubicBezTo>
                    <a:pt x="0" y="96203"/>
                    <a:pt x="8573" y="104775"/>
                    <a:pt x="19050" y="104775"/>
                  </a:cubicBezTo>
                  <a:close/>
                  <a:moveTo>
                    <a:pt x="289560" y="66675"/>
                  </a:moveTo>
                  <a:cubicBezTo>
                    <a:pt x="297180" y="49530"/>
                    <a:pt x="314325" y="38100"/>
                    <a:pt x="333375" y="38100"/>
                  </a:cubicBezTo>
                  <a:cubicBezTo>
                    <a:pt x="352425" y="38100"/>
                    <a:pt x="369570" y="49530"/>
                    <a:pt x="377190" y="66675"/>
                  </a:cubicBezTo>
                  <a:cubicBezTo>
                    <a:pt x="379095" y="72390"/>
                    <a:pt x="381000" y="79058"/>
                    <a:pt x="381000" y="85725"/>
                  </a:cubicBezTo>
                  <a:cubicBezTo>
                    <a:pt x="381000" y="92393"/>
                    <a:pt x="379095" y="99060"/>
                    <a:pt x="377190" y="104775"/>
                  </a:cubicBezTo>
                  <a:cubicBezTo>
                    <a:pt x="369570" y="121920"/>
                    <a:pt x="353378" y="133350"/>
                    <a:pt x="333375" y="133350"/>
                  </a:cubicBezTo>
                  <a:cubicBezTo>
                    <a:pt x="313373" y="133350"/>
                    <a:pt x="297180" y="121920"/>
                    <a:pt x="289560" y="104775"/>
                  </a:cubicBezTo>
                  <a:cubicBezTo>
                    <a:pt x="287655" y="99060"/>
                    <a:pt x="285750" y="92393"/>
                    <a:pt x="285750" y="85725"/>
                  </a:cubicBezTo>
                  <a:cubicBezTo>
                    <a:pt x="285750" y="79058"/>
                    <a:pt x="287655" y="72390"/>
                    <a:pt x="289560" y="66675"/>
                  </a:cubicBezTo>
                  <a:close/>
                  <a:moveTo>
                    <a:pt x="80010" y="66675"/>
                  </a:moveTo>
                  <a:cubicBezTo>
                    <a:pt x="87630" y="49530"/>
                    <a:pt x="104775" y="38100"/>
                    <a:pt x="123825" y="38100"/>
                  </a:cubicBezTo>
                  <a:cubicBezTo>
                    <a:pt x="142875" y="38100"/>
                    <a:pt x="160020" y="49530"/>
                    <a:pt x="167640" y="66675"/>
                  </a:cubicBezTo>
                  <a:cubicBezTo>
                    <a:pt x="169545" y="72390"/>
                    <a:pt x="171450" y="79058"/>
                    <a:pt x="171450" y="85725"/>
                  </a:cubicBezTo>
                  <a:cubicBezTo>
                    <a:pt x="171450" y="92393"/>
                    <a:pt x="169545" y="99060"/>
                    <a:pt x="167640" y="104775"/>
                  </a:cubicBezTo>
                  <a:cubicBezTo>
                    <a:pt x="160020" y="121920"/>
                    <a:pt x="143828" y="133350"/>
                    <a:pt x="123825" y="133350"/>
                  </a:cubicBezTo>
                  <a:cubicBezTo>
                    <a:pt x="103823" y="133350"/>
                    <a:pt x="87630" y="121920"/>
                    <a:pt x="80010" y="104775"/>
                  </a:cubicBezTo>
                  <a:cubicBezTo>
                    <a:pt x="78105" y="99060"/>
                    <a:pt x="76200" y="92393"/>
                    <a:pt x="76200" y="85725"/>
                  </a:cubicBezTo>
                  <a:cubicBezTo>
                    <a:pt x="76200" y="79058"/>
                    <a:pt x="78105" y="72390"/>
                    <a:pt x="80010" y="66675"/>
                  </a:cubicBezTo>
                  <a:close/>
                </a:path>
              </a:pathLst>
            </a:custGeom>
            <a:solidFill>
              <a:schemeClr val="lt1"/>
            </a:solidFill>
            <a:ln>
              <a:noFill/>
            </a:ln>
            <a:effectLst>
              <a:outerShdw dist="19050" dir="5400000" algn="bl" rotWithShape="0">
                <a:schemeClr val="dk1">
                  <a:alpha val="14901"/>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Calibri"/>
                <a:buNone/>
              </a:pPr>
              <a:endParaRPr sz="1800" dirty="0">
                <a:solidFill>
                  <a:srgbClr val="000000"/>
                </a:solidFill>
                <a:latin typeface="Calibri"/>
                <a:ea typeface="Calibri"/>
                <a:cs typeface="Calibri"/>
                <a:sym typeface="Calibri"/>
              </a:endParaRPr>
            </a:p>
          </p:txBody>
        </p:sp>
        <p:sp>
          <p:nvSpPr>
            <p:cNvPr id="145" name="Google Shape;145;p2"/>
            <p:cNvSpPr/>
            <p:nvPr/>
          </p:nvSpPr>
          <p:spPr>
            <a:xfrm>
              <a:off x="3430194" y="3189070"/>
              <a:ext cx="304800" cy="238125"/>
            </a:xfrm>
            <a:custGeom>
              <a:avLst/>
              <a:gdLst/>
              <a:ahLst/>
              <a:cxnLst/>
              <a:rect l="l" t="t" r="r" b="b"/>
              <a:pathLst>
                <a:path w="304800" h="238125" extrusionOk="0">
                  <a:moveTo>
                    <a:pt x="295275" y="0"/>
                  </a:moveTo>
                  <a:lnTo>
                    <a:pt x="9525" y="0"/>
                  </a:lnTo>
                  <a:cubicBezTo>
                    <a:pt x="4763" y="0"/>
                    <a:pt x="0" y="4763"/>
                    <a:pt x="0" y="9525"/>
                  </a:cubicBezTo>
                  <a:lnTo>
                    <a:pt x="0" y="47625"/>
                  </a:lnTo>
                  <a:lnTo>
                    <a:pt x="142875" y="47625"/>
                  </a:lnTo>
                  <a:cubicBezTo>
                    <a:pt x="159068" y="47625"/>
                    <a:pt x="171450" y="60007"/>
                    <a:pt x="171450" y="76200"/>
                  </a:cubicBezTo>
                  <a:lnTo>
                    <a:pt x="171450" y="238125"/>
                  </a:lnTo>
                  <a:lnTo>
                    <a:pt x="304800" y="238125"/>
                  </a:lnTo>
                  <a:lnTo>
                    <a:pt x="304800" y="9525"/>
                  </a:lnTo>
                  <a:cubicBezTo>
                    <a:pt x="304800" y="4763"/>
                    <a:pt x="300038" y="0"/>
                    <a:pt x="295275" y="0"/>
                  </a:cubicBezTo>
                  <a:close/>
                </a:path>
              </a:pathLst>
            </a:custGeom>
            <a:solidFill>
              <a:schemeClr val="lt1"/>
            </a:solidFill>
            <a:ln>
              <a:noFill/>
            </a:ln>
            <a:effectLst>
              <a:outerShdw dist="19050" dir="5400000" algn="bl" rotWithShape="0">
                <a:schemeClr val="dk1">
                  <a:alpha val="14901"/>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Calibri"/>
                <a:buNone/>
              </a:pPr>
              <a:endParaRPr sz="1800" dirty="0">
                <a:solidFill>
                  <a:srgbClr val="000000"/>
                </a:solidFill>
                <a:latin typeface="Calibri"/>
                <a:ea typeface="Calibri"/>
                <a:cs typeface="Calibri"/>
                <a:sym typeface="Calibri"/>
              </a:endParaRPr>
            </a:p>
          </p:txBody>
        </p:sp>
        <p:sp>
          <p:nvSpPr>
            <p:cNvPr id="146" name="Google Shape;146;p2"/>
            <p:cNvSpPr/>
            <p:nvPr/>
          </p:nvSpPr>
          <p:spPr>
            <a:xfrm>
              <a:off x="3277794" y="3255745"/>
              <a:ext cx="304800" cy="171450"/>
            </a:xfrm>
            <a:custGeom>
              <a:avLst/>
              <a:gdLst/>
              <a:ahLst/>
              <a:cxnLst/>
              <a:rect l="l" t="t" r="r" b="b"/>
              <a:pathLst>
                <a:path w="304800" h="171450" extrusionOk="0">
                  <a:moveTo>
                    <a:pt x="285750" y="0"/>
                  </a:moveTo>
                  <a:lnTo>
                    <a:pt x="19050" y="0"/>
                  </a:lnTo>
                  <a:cubicBezTo>
                    <a:pt x="8573" y="0"/>
                    <a:pt x="0" y="8572"/>
                    <a:pt x="0" y="19050"/>
                  </a:cubicBezTo>
                  <a:lnTo>
                    <a:pt x="0" y="170498"/>
                  </a:lnTo>
                  <a:cubicBezTo>
                    <a:pt x="0" y="170498"/>
                    <a:pt x="0" y="170498"/>
                    <a:pt x="953" y="171450"/>
                  </a:cubicBezTo>
                  <a:lnTo>
                    <a:pt x="304800" y="171450"/>
                  </a:lnTo>
                  <a:lnTo>
                    <a:pt x="304800" y="171450"/>
                  </a:lnTo>
                  <a:lnTo>
                    <a:pt x="304800" y="19050"/>
                  </a:lnTo>
                  <a:cubicBezTo>
                    <a:pt x="304800" y="8572"/>
                    <a:pt x="296228" y="0"/>
                    <a:pt x="285750" y="0"/>
                  </a:cubicBezTo>
                  <a:close/>
                  <a:moveTo>
                    <a:pt x="242888" y="142875"/>
                  </a:moveTo>
                  <a:lnTo>
                    <a:pt x="61913" y="142875"/>
                  </a:lnTo>
                  <a:cubicBezTo>
                    <a:pt x="54293" y="142875"/>
                    <a:pt x="47625" y="136208"/>
                    <a:pt x="47625" y="128588"/>
                  </a:cubicBezTo>
                  <a:cubicBezTo>
                    <a:pt x="47625" y="120968"/>
                    <a:pt x="54293" y="114300"/>
                    <a:pt x="61913" y="114300"/>
                  </a:cubicBezTo>
                  <a:lnTo>
                    <a:pt x="242888" y="114300"/>
                  </a:lnTo>
                  <a:cubicBezTo>
                    <a:pt x="250508" y="114300"/>
                    <a:pt x="257175" y="120968"/>
                    <a:pt x="257175" y="128588"/>
                  </a:cubicBezTo>
                  <a:cubicBezTo>
                    <a:pt x="257175" y="136208"/>
                    <a:pt x="250508" y="142875"/>
                    <a:pt x="242888" y="142875"/>
                  </a:cubicBezTo>
                  <a:close/>
                  <a:moveTo>
                    <a:pt x="242888" y="85725"/>
                  </a:moveTo>
                  <a:lnTo>
                    <a:pt x="61913" y="85725"/>
                  </a:lnTo>
                  <a:cubicBezTo>
                    <a:pt x="54293" y="85725"/>
                    <a:pt x="47625" y="79057"/>
                    <a:pt x="47625" y="71438"/>
                  </a:cubicBezTo>
                  <a:cubicBezTo>
                    <a:pt x="47625" y="63818"/>
                    <a:pt x="54293" y="57150"/>
                    <a:pt x="61913" y="57150"/>
                  </a:cubicBezTo>
                  <a:lnTo>
                    <a:pt x="242888" y="57150"/>
                  </a:lnTo>
                  <a:cubicBezTo>
                    <a:pt x="250508" y="57150"/>
                    <a:pt x="257175" y="63818"/>
                    <a:pt x="257175" y="71438"/>
                  </a:cubicBezTo>
                  <a:cubicBezTo>
                    <a:pt x="257175" y="79057"/>
                    <a:pt x="250508" y="85725"/>
                    <a:pt x="242888" y="85725"/>
                  </a:cubicBezTo>
                  <a:close/>
                </a:path>
              </a:pathLst>
            </a:custGeom>
            <a:solidFill>
              <a:schemeClr val="lt1"/>
            </a:solidFill>
            <a:ln>
              <a:noFill/>
            </a:ln>
            <a:effectLst>
              <a:outerShdw dist="19050" dir="5400000" algn="bl" rotWithShape="0">
                <a:schemeClr val="dk1">
                  <a:alpha val="14901"/>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Calibri"/>
                <a:buNone/>
              </a:pPr>
              <a:endParaRPr sz="1800" dirty="0">
                <a:solidFill>
                  <a:srgbClr val="000000"/>
                </a:solidFill>
                <a:latin typeface="Calibri"/>
                <a:ea typeface="Calibri"/>
                <a:cs typeface="Calibri"/>
                <a:sym typeface="Calibri"/>
              </a:endParaRPr>
            </a:p>
          </p:txBody>
        </p:sp>
      </p:grpSp>
      <p:pic>
        <p:nvPicPr>
          <p:cNvPr id="147" name="Google Shape;147;p2"/>
          <p:cNvPicPr preferRelativeResize="0"/>
          <p:nvPr/>
        </p:nvPicPr>
        <p:blipFill rotWithShape="1">
          <a:blip r:embed="rId3">
            <a:alphaModFix/>
          </a:blip>
          <a:srcRect/>
          <a:stretch/>
        </p:blipFill>
        <p:spPr>
          <a:xfrm>
            <a:off x="5724128" y="2564904"/>
            <a:ext cx="3196632" cy="2688299"/>
          </a:xfrm>
          <a:prstGeom prst="rect">
            <a:avLst/>
          </a:prstGeom>
          <a:noFill/>
          <a:ln>
            <a:noFill/>
          </a:ln>
        </p:spPr>
      </p:pic>
      <p:pic>
        <p:nvPicPr>
          <p:cNvPr id="148" name="Google Shape;148;p2"/>
          <p:cNvPicPr preferRelativeResize="0"/>
          <p:nvPr/>
        </p:nvPicPr>
        <p:blipFill rotWithShape="1">
          <a:blip r:embed="rId4">
            <a:alphaModFix/>
          </a:blip>
          <a:srcRect/>
          <a:stretch/>
        </p:blipFill>
        <p:spPr>
          <a:xfrm>
            <a:off x="467544" y="2276873"/>
            <a:ext cx="4759052" cy="1336812"/>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20"/>
          <p:cNvSpPr txBox="1">
            <a:spLocks noGrp="1"/>
          </p:cNvSpPr>
          <p:nvPr>
            <p:ph type="title"/>
          </p:nvPr>
        </p:nvSpPr>
        <p:spPr>
          <a:xfrm>
            <a:off x="614975" y="521800"/>
            <a:ext cx="6757800" cy="12260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Clr>
                <a:srgbClr val="FF0000"/>
              </a:buClr>
              <a:buSzPts val="3000"/>
              <a:buFont typeface="Calibri"/>
              <a:buNone/>
            </a:pPr>
            <a:r>
              <a:rPr lang="es-ES" sz="4400" dirty="0" smtClean="0">
                <a:solidFill>
                  <a:srgbClr val="FF0000"/>
                </a:solidFill>
                <a:latin typeface="+mj-lt"/>
              </a:rPr>
              <a:t>T</a:t>
            </a:r>
            <a:r>
              <a:rPr lang="es-ES" sz="4400" dirty="0" smtClean="0">
                <a:solidFill>
                  <a:schemeClr val="bg1"/>
                </a:solidFill>
                <a:latin typeface="+mj-lt"/>
              </a:rPr>
              <a:t>ipos de actividad física</a:t>
            </a:r>
            <a:endParaRPr lang="es-ES" sz="4400" dirty="0">
              <a:solidFill>
                <a:schemeClr val="bg1"/>
              </a:solidFill>
              <a:latin typeface="+mj-lt"/>
            </a:endParaRPr>
          </a:p>
        </p:txBody>
      </p:sp>
      <p:sp>
        <p:nvSpPr>
          <p:cNvPr id="315" name="Google Shape;315;p20"/>
          <p:cNvSpPr txBox="1">
            <a:spLocks noGrp="1"/>
          </p:cNvSpPr>
          <p:nvPr>
            <p:ph type="body" idx="1"/>
          </p:nvPr>
        </p:nvSpPr>
        <p:spPr>
          <a:xfrm>
            <a:off x="457200" y="1905000"/>
            <a:ext cx="7696199" cy="4431200"/>
          </a:xfrm>
          <a:prstGeom prst="rect">
            <a:avLst/>
          </a:prstGeom>
          <a:noFill/>
          <a:ln>
            <a:noFill/>
          </a:ln>
        </p:spPr>
        <p:txBody>
          <a:bodyPr spcFirstLastPara="1" wrap="square" lIns="0" tIns="0" rIns="0" bIns="0" anchor="t" anchorCtr="0">
            <a:noAutofit/>
          </a:bodyPr>
          <a:lstStyle/>
          <a:p>
            <a:pPr marL="457200" lvl="0" indent="-381000" algn="l" rtl="0">
              <a:spcBef>
                <a:spcPts val="600"/>
              </a:spcBef>
              <a:spcAft>
                <a:spcPts val="0"/>
              </a:spcAft>
              <a:buClr>
                <a:schemeClr val="dk1"/>
              </a:buClr>
              <a:buSzPts val="2400"/>
              <a:buFont typeface="Noto Sans Symbols"/>
              <a:buChar char="❖"/>
            </a:pPr>
            <a:r>
              <a:rPr lang="es-ES" sz="1800" b="1" dirty="0" smtClean="0">
                <a:latin typeface="+mn-lt"/>
              </a:rPr>
              <a:t>Ejercicios de equilibrio</a:t>
            </a:r>
          </a:p>
          <a:p>
            <a:pPr marL="457200" lvl="0" indent="-381000" algn="l" rtl="0">
              <a:spcBef>
                <a:spcPts val="600"/>
              </a:spcBef>
              <a:spcAft>
                <a:spcPts val="0"/>
              </a:spcAft>
              <a:buClr>
                <a:schemeClr val="dk1"/>
              </a:buClr>
              <a:buSzPts val="2400"/>
              <a:buChar char="▸"/>
            </a:pPr>
            <a:r>
              <a:rPr lang="es-ES" sz="1800" dirty="0" smtClean="0">
                <a:latin typeface="+mn-lt"/>
              </a:rPr>
              <a:t>Estas actividades tienen el fin de hacer perder el equilibrio para mejorar el control corporal y la estabilidad. Ayudan a evitar caídas y otras lesiones.</a:t>
            </a:r>
          </a:p>
          <a:p>
            <a:pPr marL="457200" lvl="0" indent="-381000" algn="l" rtl="0">
              <a:spcBef>
                <a:spcPts val="600"/>
              </a:spcBef>
              <a:spcAft>
                <a:spcPts val="0"/>
              </a:spcAft>
              <a:buClr>
                <a:schemeClr val="dk1"/>
              </a:buClr>
              <a:buSzPts val="2400"/>
              <a:buChar char="▸"/>
            </a:pPr>
            <a:r>
              <a:rPr lang="es-ES" sz="1800" b="1" i="1" dirty="0" smtClean="0">
                <a:latin typeface="+mn-lt"/>
              </a:rPr>
              <a:t>Ejemplos:</a:t>
            </a:r>
            <a:r>
              <a:rPr lang="es-ES" sz="1800" dirty="0" smtClean="0">
                <a:latin typeface="+mn-lt"/>
              </a:rPr>
              <a:t> pararse sobre un pie, andar en línea recta poniendo un pie delante del otro, ponerse de pie sobre una tabla de equilibrio.</a:t>
            </a:r>
          </a:p>
          <a:p>
            <a:pPr marL="457200" lvl="0" indent="-228600" algn="l" rtl="0">
              <a:spcBef>
                <a:spcPts val="600"/>
              </a:spcBef>
              <a:spcAft>
                <a:spcPts val="0"/>
              </a:spcAft>
              <a:buClr>
                <a:schemeClr val="dk1"/>
              </a:buClr>
              <a:buSzPts val="2400"/>
              <a:buFont typeface="Noto Sans Symbols"/>
              <a:buNone/>
            </a:pPr>
            <a:endParaRPr lang="es-ES" sz="1800" b="1" dirty="0">
              <a:latin typeface="+mn-l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21"/>
          <p:cNvSpPr txBox="1">
            <a:spLocks noGrp="1"/>
          </p:cNvSpPr>
          <p:nvPr>
            <p:ph type="title"/>
          </p:nvPr>
        </p:nvSpPr>
        <p:spPr>
          <a:xfrm>
            <a:off x="614975" y="521800"/>
            <a:ext cx="6757800" cy="12260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Clr>
                <a:schemeClr val="dk1"/>
              </a:buClr>
              <a:buSzPts val="3000"/>
              <a:buFont typeface="Calibri"/>
              <a:buNone/>
            </a:pPr>
            <a:r>
              <a:rPr lang="x-es-XL" sz="4000" dirty="0">
                <a:solidFill>
                  <a:schemeClr val="bg1"/>
                </a:solidFill>
                <a:latin typeface="+mj-lt"/>
              </a:rPr>
              <a:t>Consejos para la aplicación</a:t>
            </a:r>
          </a:p>
        </p:txBody>
      </p:sp>
      <p:sp>
        <p:nvSpPr>
          <p:cNvPr id="321" name="Google Shape;321;p21"/>
          <p:cNvSpPr txBox="1">
            <a:spLocks noGrp="1"/>
          </p:cNvSpPr>
          <p:nvPr>
            <p:ph type="body" idx="1"/>
          </p:nvPr>
        </p:nvSpPr>
        <p:spPr>
          <a:xfrm>
            <a:off x="389708" y="1899098"/>
            <a:ext cx="7772399" cy="4062633"/>
          </a:xfrm>
          <a:prstGeom prst="rect">
            <a:avLst/>
          </a:prstGeom>
          <a:noFill/>
          <a:ln>
            <a:noFill/>
          </a:ln>
        </p:spPr>
        <p:txBody>
          <a:bodyPr spcFirstLastPara="1" wrap="square" lIns="0" tIns="0" rIns="0" bIns="0" anchor="t" anchorCtr="0">
            <a:noAutofit/>
          </a:bodyPr>
          <a:lstStyle/>
          <a:p>
            <a:pPr marL="457200" lvl="0" indent="-381000" algn="l" rtl="0">
              <a:spcBef>
                <a:spcPts val="600"/>
              </a:spcBef>
              <a:spcAft>
                <a:spcPts val="0"/>
              </a:spcAft>
              <a:buClr>
                <a:schemeClr val="dk1"/>
              </a:buClr>
              <a:buSzPts val="2400"/>
              <a:buChar char="▸"/>
            </a:pPr>
            <a:r>
              <a:rPr lang="x-es-XL" sz="2400" dirty="0">
                <a:latin typeface="+mn-lt"/>
              </a:rPr>
              <a:t>Coja los antecedentes, sobre todo los antecedentes personales, y compruebe si hay enfermedades concomitantes (por ejemplo, diabetes, hipertensión, problemas musculoesqueléticos, etc.).</a:t>
            </a:r>
          </a:p>
          <a:p>
            <a:pPr marL="457200" lvl="0" indent="-381000" algn="l" rtl="0">
              <a:spcBef>
                <a:spcPts val="600"/>
              </a:spcBef>
              <a:spcAft>
                <a:spcPts val="0"/>
              </a:spcAft>
              <a:buClr>
                <a:schemeClr val="dk1"/>
              </a:buClr>
              <a:buSzPts val="2400"/>
              <a:buChar char="▸"/>
            </a:pPr>
            <a:r>
              <a:rPr lang="x-es-XL" sz="2400" dirty="0">
                <a:latin typeface="+mn-lt"/>
              </a:rPr>
              <a:t>Mida la altura (A), el peso corporal (PC), el IMC y el porcentaje de grasa corporal.</a:t>
            </a:r>
          </a:p>
          <a:p>
            <a:pPr marL="457200" lvl="0" indent="-381000" algn="l" rtl="0">
              <a:spcBef>
                <a:spcPts val="600"/>
              </a:spcBef>
              <a:spcAft>
                <a:spcPts val="0"/>
              </a:spcAft>
              <a:buClr>
                <a:schemeClr val="dk1"/>
              </a:buClr>
              <a:buSzPts val="2400"/>
              <a:buChar char="▸"/>
            </a:pPr>
            <a:r>
              <a:rPr lang="x-es-XL" sz="2400" dirty="0">
                <a:latin typeface="+mn-lt"/>
              </a:rPr>
              <a:t>Elija una actividad física interesante y divertida para el niño.</a:t>
            </a:r>
          </a:p>
          <a:p>
            <a:pPr marL="457200" lvl="0" indent="-381000" algn="l" rtl="0">
              <a:spcBef>
                <a:spcPts val="600"/>
              </a:spcBef>
              <a:spcAft>
                <a:spcPts val="0"/>
              </a:spcAft>
              <a:buClr>
                <a:schemeClr val="dk1"/>
              </a:buClr>
              <a:buSzPts val="2400"/>
              <a:buChar char="▸"/>
            </a:pPr>
            <a:r>
              <a:rPr lang="x-es-XL" sz="2400" dirty="0">
                <a:latin typeface="+mn-lt"/>
              </a:rPr>
              <a:t>Empiece con actividades de intensidad baja.</a:t>
            </a:r>
          </a:p>
          <a:p>
            <a:pPr marL="457200" lvl="0" indent="-381000" algn="l" rtl="0">
              <a:spcBef>
                <a:spcPts val="600"/>
              </a:spcBef>
              <a:spcAft>
                <a:spcPts val="0"/>
              </a:spcAft>
              <a:buClr>
                <a:schemeClr val="dk1"/>
              </a:buClr>
              <a:buSzPts val="2400"/>
              <a:buChar char="▸"/>
            </a:pPr>
            <a:r>
              <a:rPr lang="x-es-XL" sz="2400" dirty="0">
                <a:latin typeface="+mn-lt"/>
              </a:rPr>
              <a:t>Aumente la intensidad con el tiempo.</a:t>
            </a:r>
          </a:p>
          <a:p>
            <a:pPr marL="457200" lvl="0" indent="-228600" algn="l" rtl="0">
              <a:spcBef>
                <a:spcPts val="600"/>
              </a:spcBef>
              <a:spcAft>
                <a:spcPts val="0"/>
              </a:spcAft>
              <a:buClr>
                <a:schemeClr val="dk1"/>
              </a:buClr>
              <a:buSzPts val="2400"/>
              <a:buNone/>
            </a:pPr>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22"/>
          <p:cNvSpPr txBox="1">
            <a:spLocks noGrp="1"/>
          </p:cNvSpPr>
          <p:nvPr>
            <p:ph type="title"/>
          </p:nvPr>
        </p:nvSpPr>
        <p:spPr>
          <a:xfrm>
            <a:off x="614975" y="521800"/>
            <a:ext cx="6757800" cy="12260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Clr>
                <a:schemeClr val="dk1"/>
              </a:buClr>
              <a:buSzPts val="3000"/>
              <a:buFont typeface="Calibri"/>
              <a:buNone/>
            </a:pPr>
            <a:r>
              <a:rPr lang="x-es-XL" dirty="0">
                <a:solidFill>
                  <a:schemeClr val="bg1"/>
                </a:solidFill>
                <a:latin typeface="+mj-lt"/>
              </a:rPr>
              <a:t>Resultado</a:t>
            </a:r>
          </a:p>
        </p:txBody>
      </p:sp>
      <p:sp>
        <p:nvSpPr>
          <p:cNvPr id="327" name="Google Shape;327;p22"/>
          <p:cNvSpPr txBox="1">
            <a:spLocks noGrp="1"/>
          </p:cNvSpPr>
          <p:nvPr>
            <p:ph type="body" idx="1"/>
          </p:nvPr>
        </p:nvSpPr>
        <p:spPr>
          <a:xfrm>
            <a:off x="381000" y="2273566"/>
            <a:ext cx="7696199" cy="4062633"/>
          </a:xfrm>
          <a:prstGeom prst="rect">
            <a:avLst/>
          </a:prstGeom>
          <a:noFill/>
          <a:ln>
            <a:noFill/>
          </a:ln>
        </p:spPr>
        <p:txBody>
          <a:bodyPr spcFirstLastPara="1" wrap="square" lIns="0" tIns="0" rIns="0" bIns="0" anchor="t" anchorCtr="0">
            <a:noAutofit/>
          </a:bodyPr>
          <a:lstStyle/>
          <a:p>
            <a:pPr marL="533400" lvl="0" indent="-457200" algn="l" rtl="0">
              <a:spcBef>
                <a:spcPts val="600"/>
              </a:spcBef>
              <a:spcAft>
                <a:spcPts val="0"/>
              </a:spcAft>
              <a:buClr>
                <a:schemeClr val="dk1"/>
              </a:buClr>
              <a:buSzPts val="2400"/>
              <a:buAutoNum type="arabicPeriod"/>
            </a:pPr>
            <a:r>
              <a:rPr lang="es-ES" sz="2400" dirty="0" smtClean="0">
                <a:latin typeface="+mn-lt"/>
              </a:rPr>
              <a:t>Adelgazamiento</a:t>
            </a:r>
          </a:p>
          <a:p>
            <a:pPr marL="457200" lvl="0" indent="-381000" algn="l" rtl="0">
              <a:spcBef>
                <a:spcPts val="600"/>
              </a:spcBef>
              <a:spcAft>
                <a:spcPts val="0"/>
              </a:spcAft>
              <a:buClr>
                <a:schemeClr val="dk1"/>
              </a:buClr>
              <a:buSzPts val="2400"/>
              <a:buFont typeface="Noto Sans Symbols"/>
              <a:buChar char="▪"/>
            </a:pPr>
            <a:r>
              <a:rPr lang="es-ES" sz="2400" dirty="0" smtClean="0">
                <a:latin typeface="+mn-lt"/>
              </a:rPr>
              <a:t>En el caso de los niños con un IMC del ≥99,6.º percentil, un adelgazamiento gradual de hasta 0,5-1,0 kg al mes es aceptable.</a:t>
            </a:r>
          </a:p>
          <a:p>
            <a:pPr marL="533400" indent="-457200">
              <a:buFont typeface="+mj-lt"/>
              <a:buAutoNum type="arabicPeriod" startAt="2"/>
            </a:pPr>
            <a:r>
              <a:rPr lang="es-ES" sz="2400" dirty="0" smtClean="0">
                <a:latin typeface="+mn-lt"/>
              </a:rPr>
              <a:t>Colesterol </a:t>
            </a:r>
            <a:r>
              <a:rPr lang="es-ES" sz="2400" dirty="0">
                <a:latin typeface="+mn-lt"/>
              </a:rPr>
              <a:t>total, triglicéridos, colesterol de las lipoproteínas de alta densidad (HDL), colesterol de las lipoproteínas de baja densidad (LDL), glucemia tras dos horas de ayuno, tensión arterial sistólica, tensión arterial diastólica, calidad de vida y forma física.</a:t>
            </a:r>
          </a:p>
          <a:p>
            <a:pPr marL="76200" lvl="0" indent="0" algn="l" rtl="0">
              <a:spcBef>
                <a:spcPts val="600"/>
              </a:spcBef>
              <a:spcAft>
                <a:spcPts val="0"/>
              </a:spcAft>
              <a:buClr>
                <a:schemeClr val="dk1"/>
              </a:buClr>
              <a:buSzPts val="2400"/>
              <a:buNone/>
            </a:pPr>
            <a:endParaRP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23"/>
          <p:cNvSpPr txBox="1">
            <a:spLocks noGrp="1"/>
          </p:cNvSpPr>
          <p:nvPr>
            <p:ph type="title"/>
          </p:nvPr>
        </p:nvSpPr>
        <p:spPr>
          <a:xfrm>
            <a:off x="614975" y="521800"/>
            <a:ext cx="6757800" cy="12260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Clr>
                <a:schemeClr val="dk1"/>
              </a:buClr>
              <a:buSzPts val="3000"/>
              <a:buFont typeface="Calibri"/>
              <a:buNone/>
            </a:pPr>
            <a:endParaRPr dirty="0"/>
          </a:p>
        </p:txBody>
      </p:sp>
      <p:sp>
        <p:nvSpPr>
          <p:cNvPr id="333" name="Google Shape;333;p23"/>
          <p:cNvSpPr txBox="1">
            <a:spLocks noGrp="1"/>
          </p:cNvSpPr>
          <p:nvPr>
            <p:ph type="body" idx="1"/>
          </p:nvPr>
        </p:nvSpPr>
        <p:spPr>
          <a:xfrm>
            <a:off x="614975" y="2273567"/>
            <a:ext cx="6757800" cy="3768800"/>
          </a:xfrm>
          <a:prstGeom prst="rect">
            <a:avLst/>
          </a:prstGeom>
          <a:noFill/>
          <a:ln>
            <a:noFill/>
          </a:ln>
        </p:spPr>
        <p:txBody>
          <a:bodyPr spcFirstLastPara="1" wrap="square" lIns="0" tIns="0" rIns="0" bIns="0" anchor="t" anchorCtr="0">
            <a:noAutofit/>
          </a:bodyPr>
          <a:lstStyle/>
          <a:p>
            <a:pPr marL="457200" lvl="0" indent="-228600" algn="l" rtl="0">
              <a:spcBef>
                <a:spcPts val="600"/>
              </a:spcBef>
              <a:spcAft>
                <a:spcPts val="0"/>
              </a:spcAft>
              <a:buClr>
                <a:schemeClr val="dk1"/>
              </a:buClr>
              <a:buSzPts val="2400"/>
              <a:buNone/>
            </a:pPr>
            <a:endParaRPr dirty="0"/>
          </a:p>
        </p:txBody>
      </p:sp>
      <p:pic>
        <p:nvPicPr>
          <p:cNvPr id="334" name="Google Shape;334;p23" descr="http://www.goodnewstoronto.ca/wp-content/uploads/2015/04/exercise-rx.jpg"/>
          <p:cNvPicPr preferRelativeResize="0"/>
          <p:nvPr/>
        </p:nvPicPr>
        <p:blipFill rotWithShape="1">
          <a:blip r:embed="rId3">
            <a:alphaModFix/>
          </a:blip>
          <a:srcRect/>
          <a:stretch/>
        </p:blipFill>
        <p:spPr>
          <a:xfrm>
            <a:off x="304801" y="1828801"/>
            <a:ext cx="8001000" cy="45074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24"/>
          <p:cNvSpPr txBox="1">
            <a:spLocks noGrp="1"/>
          </p:cNvSpPr>
          <p:nvPr>
            <p:ph type="title"/>
          </p:nvPr>
        </p:nvSpPr>
        <p:spPr>
          <a:xfrm>
            <a:off x="614975" y="521800"/>
            <a:ext cx="6757800" cy="12260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Clr>
                <a:schemeClr val="dk1"/>
              </a:buClr>
              <a:buSzPts val="3000"/>
              <a:buFont typeface="Calibri"/>
              <a:buNone/>
            </a:pPr>
            <a:r>
              <a:rPr lang="x-es-XL" dirty="0">
                <a:solidFill>
                  <a:schemeClr val="bg1"/>
                </a:solidFill>
                <a:latin typeface="+mj-lt"/>
              </a:rPr>
              <a:t>Bibliografía</a:t>
            </a:r>
          </a:p>
        </p:txBody>
      </p:sp>
      <p:sp>
        <p:nvSpPr>
          <p:cNvPr id="340" name="Google Shape;340;p24"/>
          <p:cNvSpPr txBox="1">
            <a:spLocks noGrp="1"/>
          </p:cNvSpPr>
          <p:nvPr>
            <p:ph type="body" idx="1"/>
          </p:nvPr>
        </p:nvSpPr>
        <p:spPr>
          <a:xfrm>
            <a:off x="457200" y="1905000"/>
            <a:ext cx="7848600" cy="4431199"/>
          </a:xfrm>
          <a:prstGeom prst="rect">
            <a:avLst/>
          </a:prstGeom>
          <a:noFill/>
          <a:ln>
            <a:noFill/>
          </a:ln>
        </p:spPr>
        <p:txBody>
          <a:bodyPr spcFirstLastPara="1" wrap="square" lIns="0" tIns="0" rIns="0" bIns="0" anchor="t" anchorCtr="0">
            <a:noAutofit/>
          </a:bodyPr>
          <a:lstStyle/>
          <a:p>
            <a:pPr marL="457200" lvl="0" indent="-228600" algn="l" rtl="0">
              <a:spcBef>
                <a:spcPts val="600"/>
              </a:spcBef>
              <a:spcAft>
                <a:spcPts val="0"/>
              </a:spcAft>
              <a:buClr>
                <a:schemeClr val="dk1"/>
              </a:buClr>
              <a:buSzPts val="2400"/>
              <a:buFont typeface="Arial"/>
              <a:buNone/>
            </a:pPr>
            <a:endParaRPr sz="1600" dirty="0"/>
          </a:p>
          <a:p>
            <a:pPr marL="457200" lvl="0" indent="-381000" algn="l" rtl="0">
              <a:spcBef>
                <a:spcPts val="600"/>
              </a:spcBef>
              <a:spcAft>
                <a:spcPts val="0"/>
              </a:spcAft>
              <a:buClr>
                <a:schemeClr val="dk1"/>
              </a:buClr>
              <a:buSzPts val="2400"/>
              <a:buFont typeface="Arial"/>
              <a:buChar char="•"/>
            </a:pPr>
            <a:r>
              <a:rPr lang="x-es-XL" sz="1400" dirty="0">
                <a:latin typeface="+mn-lt"/>
              </a:rPr>
              <a:t>Busnatu, S.S.; Serbanoiu, L.I.; Lacraru, A.E.; Andrei, C.L.; Jercalau, C.E.; Stoian, M.; Stoian, A. Effects of Exercise in Improving Cardiometabolic Risk Factors in Overweight Children: A Systematic Review and Meta-Analysis. Healthcare 2022, 10, 82</a:t>
            </a:r>
          </a:p>
          <a:p>
            <a:pPr marL="457200" lvl="0" indent="-381000" algn="l" rtl="0">
              <a:spcBef>
                <a:spcPts val="600"/>
              </a:spcBef>
              <a:spcAft>
                <a:spcPts val="0"/>
              </a:spcAft>
              <a:buClr>
                <a:schemeClr val="dk1"/>
              </a:buClr>
              <a:buSzPts val="2400"/>
              <a:buFont typeface="Arial"/>
              <a:buChar char="•"/>
            </a:pPr>
            <a:r>
              <a:rPr lang="x-es-XL" sz="1400" dirty="0">
                <a:latin typeface="+mn-lt"/>
              </a:rPr>
              <a:t>Bull, F.C.; Al-Ansari, S.S.; Biddle, S.; Borodulin, K.; Buman, M.P.; Cardon, G.; Carty, C.; Chaput, J.P.; Chastin, S.; Chou, R.; et al.</a:t>
            </a:r>
            <a:br>
              <a:rPr lang="x-es-XL" sz="1400" dirty="0">
                <a:latin typeface="+mn-lt"/>
              </a:rPr>
            </a:br>
            <a:r>
              <a:rPr lang="x-es-XL" sz="1400" dirty="0">
                <a:latin typeface="+mn-lt"/>
              </a:rPr>
              <a:t>World Health Organization 2020 guidelines on physical activity and sedentary behaviour. Br. J. Sports Med. 2020, 54, 1451–1462.</a:t>
            </a:r>
          </a:p>
          <a:p>
            <a:pPr marL="457200" lvl="0" indent="-381000" algn="l" rtl="0">
              <a:spcBef>
                <a:spcPts val="600"/>
              </a:spcBef>
              <a:spcAft>
                <a:spcPts val="0"/>
              </a:spcAft>
              <a:buClr>
                <a:schemeClr val="dk1"/>
              </a:buClr>
              <a:buSzPts val="2400"/>
              <a:buFont typeface="Arial"/>
              <a:buChar char="•"/>
            </a:pPr>
            <a:r>
              <a:rPr lang="x-es-XL" sz="1400" dirty="0">
                <a:latin typeface="+mn-lt"/>
              </a:rPr>
              <a:t>García-Hermoso, A.; Ramírez-Vélez, R.; Ramírez-Campillo, R.; Peterson, M.D.; Martínez-Vizcaíno, V. Concurrent aerobic plus resistance exercise versus aerobic exercise alone to improve health outcomes in paediatric obesity: A Systematic Review and Meta-Analysis. Br. J. Sports Med. 2018, 52, 161–166. [CrossRef] [PubMed]</a:t>
            </a:r>
          </a:p>
          <a:p>
            <a:pPr marL="457200" lvl="0" indent="-381000" algn="l" rtl="0">
              <a:spcBef>
                <a:spcPts val="600"/>
              </a:spcBef>
              <a:spcAft>
                <a:spcPts val="0"/>
              </a:spcAft>
              <a:buClr>
                <a:schemeClr val="dk1"/>
              </a:buClr>
              <a:buSzPts val="2400"/>
              <a:buFont typeface="Arial"/>
              <a:buChar char="•"/>
            </a:pPr>
            <a:r>
              <a:rPr lang="x-es-XL" sz="1400" dirty="0">
                <a:latin typeface="+mn-lt"/>
              </a:rPr>
              <a:t>Li, D.; Chen, P. The Effects of Different Exercise Modalities in the Treatment of Cardiometabolic Risk Factors in Obese Adolescents with Sedentary Behavior-A Systematic Review and Meta-Analysis of Randomized Controlled Trials. Children 2021, 8, 1062.</a:t>
            </a:r>
            <a:br>
              <a:rPr lang="x-es-XL" sz="1400" dirty="0">
                <a:latin typeface="+mn-lt"/>
              </a:rPr>
            </a:br>
            <a:r>
              <a:rPr lang="x-es-XL" sz="1400" dirty="0">
                <a:latin typeface="+mn-lt"/>
              </a:rPr>
              <a:t>[CrossRef]</a:t>
            </a:r>
          </a:p>
          <a:p>
            <a:pPr marL="457200" lvl="0" indent="-228600" algn="l" rtl="0">
              <a:spcBef>
                <a:spcPts val="600"/>
              </a:spcBef>
              <a:spcAft>
                <a:spcPts val="0"/>
              </a:spcAft>
              <a:buClr>
                <a:schemeClr val="dk1"/>
              </a:buClr>
              <a:buSzPts val="2400"/>
              <a:buFont typeface="Arial"/>
              <a:buNone/>
            </a:pPr>
            <a:endParaRPr sz="1200" dirty="0"/>
          </a:p>
          <a:p>
            <a:pPr marL="457200" lvl="0" indent="-228600" algn="l" rtl="0">
              <a:spcBef>
                <a:spcPts val="600"/>
              </a:spcBef>
              <a:spcAft>
                <a:spcPts val="0"/>
              </a:spcAft>
              <a:buClr>
                <a:schemeClr val="dk1"/>
              </a:buClr>
              <a:buSzPts val="2400"/>
              <a:buFont typeface="Arial"/>
              <a:buNone/>
            </a:pPr>
            <a:endParaRPr sz="1200" dirty="0"/>
          </a:p>
          <a:p>
            <a:pPr marL="457200" lvl="0" indent="-228600" algn="l" rtl="0">
              <a:spcBef>
                <a:spcPts val="600"/>
              </a:spcBef>
              <a:spcAft>
                <a:spcPts val="0"/>
              </a:spcAft>
              <a:buClr>
                <a:schemeClr val="dk1"/>
              </a:buClr>
              <a:buSzPts val="2400"/>
              <a:buFont typeface="Arial"/>
              <a:buNone/>
            </a:pPr>
            <a:endParaRPr sz="1600" dirty="0"/>
          </a:p>
          <a:p>
            <a:pPr marL="76200" lvl="0" indent="0" algn="l" rtl="0">
              <a:spcBef>
                <a:spcPts val="600"/>
              </a:spcBef>
              <a:spcAft>
                <a:spcPts val="0"/>
              </a:spcAft>
              <a:buClr>
                <a:schemeClr val="dk1"/>
              </a:buClr>
              <a:buSzPts val="2400"/>
              <a:buNone/>
            </a:pPr>
            <a:endParaRP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25"/>
          <p:cNvSpPr txBox="1">
            <a:spLocks noGrp="1"/>
          </p:cNvSpPr>
          <p:nvPr>
            <p:ph type="title"/>
          </p:nvPr>
        </p:nvSpPr>
        <p:spPr>
          <a:xfrm>
            <a:off x="614975" y="521800"/>
            <a:ext cx="6757800" cy="12260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Clr>
                <a:schemeClr val="dk1"/>
              </a:buClr>
              <a:buSzPts val="3000"/>
              <a:buFont typeface="Calibri"/>
              <a:buNone/>
            </a:pPr>
            <a:r>
              <a:rPr lang="x-es-XL" dirty="0">
                <a:solidFill>
                  <a:schemeClr val="bg1"/>
                </a:solidFill>
                <a:latin typeface="+mj-lt"/>
              </a:rPr>
              <a:t>Bibliografía</a:t>
            </a:r>
          </a:p>
        </p:txBody>
      </p:sp>
      <p:sp>
        <p:nvSpPr>
          <p:cNvPr id="346" name="Google Shape;346;p25"/>
          <p:cNvSpPr txBox="1">
            <a:spLocks noGrp="1"/>
          </p:cNvSpPr>
          <p:nvPr>
            <p:ph type="body" idx="1"/>
          </p:nvPr>
        </p:nvSpPr>
        <p:spPr>
          <a:xfrm>
            <a:off x="457200" y="1905000"/>
            <a:ext cx="7696200" cy="4431199"/>
          </a:xfrm>
          <a:prstGeom prst="rect">
            <a:avLst/>
          </a:prstGeom>
          <a:noFill/>
          <a:ln>
            <a:noFill/>
          </a:ln>
        </p:spPr>
        <p:txBody>
          <a:bodyPr spcFirstLastPara="1" wrap="square" lIns="0" tIns="0" rIns="0" bIns="0" anchor="t" anchorCtr="0">
            <a:noAutofit/>
          </a:bodyPr>
          <a:lstStyle/>
          <a:p>
            <a:pPr marL="457200" lvl="0" indent="-381000" algn="l" rtl="0">
              <a:spcBef>
                <a:spcPts val="600"/>
              </a:spcBef>
              <a:spcAft>
                <a:spcPts val="0"/>
              </a:spcAft>
              <a:buClr>
                <a:schemeClr val="dk1"/>
              </a:buClr>
              <a:buSzPts val="2400"/>
              <a:buFont typeface="Arial"/>
              <a:buChar char="•"/>
            </a:pPr>
            <a:r>
              <a:rPr lang="x-es-XL" sz="1400" dirty="0">
                <a:latin typeface="+mn-lt"/>
              </a:rPr>
              <a:t>Ells, L.J.; Rees, K.; Brown, T.; Mead, E.; Al-Khudairy, L.; Azevedo, L.; McGeechan, G.J.; Baur, L.; Loveman, E.; Clements, H. Interventions for treating children and adolescents with overweight and obesity: An overview of Cochrane reviews. Int. J. Obes.</a:t>
            </a:r>
            <a:br>
              <a:rPr lang="x-es-XL" sz="1400" dirty="0">
                <a:latin typeface="+mn-lt"/>
              </a:rPr>
            </a:br>
            <a:r>
              <a:rPr lang="x-es-XL" sz="1400" dirty="0">
                <a:latin typeface="+mn-lt"/>
              </a:rPr>
              <a:t>2018, 42, 1823–1833. [CrossRef] [PubMed]</a:t>
            </a:r>
          </a:p>
          <a:p>
            <a:pPr marL="457200" lvl="0" indent="-381000" algn="l" rtl="0">
              <a:spcBef>
                <a:spcPts val="600"/>
              </a:spcBef>
              <a:spcAft>
                <a:spcPts val="0"/>
              </a:spcAft>
              <a:buClr>
                <a:schemeClr val="dk1"/>
              </a:buClr>
              <a:buSzPts val="2400"/>
              <a:buFont typeface="Arial"/>
              <a:buChar char="•"/>
            </a:pPr>
            <a:r>
              <a:rPr lang="x-es-XL" sz="1400" b="1" dirty="0">
                <a:latin typeface="+mn-lt"/>
              </a:rPr>
              <a:t>Guidelines for treating child and adolescent obesity: A systematic review, </a:t>
            </a:r>
            <a:r>
              <a:rPr lang="x-es-XL" sz="1400" dirty="0">
                <a:latin typeface="+mn-lt"/>
              </a:rPr>
              <a:t>Front Nutr. 2022; 9: 902865. Publicado en línea el 12 de octubre de 2022. doi: </a:t>
            </a:r>
            <a:r>
              <a:rPr lang="x-es-XL" sz="1400" u="sng" dirty="0">
                <a:solidFill>
                  <a:schemeClr val="hlink"/>
                </a:solidFill>
                <a:latin typeface="+mn-lt"/>
                <a:hlinkClick r:id="rId3"/>
              </a:rPr>
              <a:t>10.3389/fnut.2022.902865</a:t>
            </a:r>
            <a:r>
              <a:rPr lang="x-es-XL" sz="1400" dirty="0">
                <a:latin typeface="+mn-lt"/>
              </a:rPr>
              <a:t> </a:t>
            </a:r>
            <a:r>
              <a:rPr lang="x-es-XL" sz="1400" u="sng" dirty="0">
                <a:solidFill>
                  <a:schemeClr val="hlink"/>
                </a:solidFill>
                <a:latin typeface="+mn-lt"/>
                <a:hlinkClick r:id="rId4"/>
              </a:rPr>
              <a:t>Louise Tully</a:t>
            </a:r>
            <a:r>
              <a:rPr lang="x-es-XL" sz="1400" dirty="0">
                <a:latin typeface="+mn-lt"/>
              </a:rPr>
              <a:t>,</a:t>
            </a:r>
            <a:r>
              <a:rPr lang="x-es-XL" sz="1400" baseline="30000" dirty="0">
                <a:latin typeface="+mn-lt"/>
              </a:rPr>
              <a:t> 1 </a:t>
            </a:r>
            <a:r>
              <a:rPr lang="x-es-XL" sz="1400" u="sng" dirty="0">
                <a:solidFill>
                  <a:schemeClr val="hlink"/>
                </a:solidFill>
                <a:latin typeface="+mn-lt"/>
                <a:hlinkClick r:id="rId5"/>
              </a:rPr>
              <a:t>Niamh Arthurs</a:t>
            </a:r>
            <a:r>
              <a:rPr lang="x-es-XL" sz="1400" dirty="0">
                <a:latin typeface="+mn-lt"/>
              </a:rPr>
              <a:t>,</a:t>
            </a:r>
            <a:r>
              <a:rPr lang="x-es-XL" sz="1400" baseline="30000" dirty="0">
                <a:latin typeface="+mn-lt"/>
              </a:rPr>
              <a:t> 1 , 2 </a:t>
            </a:r>
            <a:r>
              <a:rPr lang="x-es-XL" sz="1400" u="sng" dirty="0">
                <a:solidFill>
                  <a:schemeClr val="hlink"/>
                </a:solidFill>
                <a:latin typeface="+mn-lt"/>
                <a:hlinkClick r:id="rId6"/>
              </a:rPr>
              <a:t>Cathy Wyse</a:t>
            </a:r>
            <a:r>
              <a:rPr lang="x-es-XL" sz="1400" dirty="0">
                <a:latin typeface="+mn-lt"/>
              </a:rPr>
              <a:t>,</a:t>
            </a:r>
            <a:r>
              <a:rPr lang="x-es-XL" sz="1400" baseline="30000" dirty="0">
                <a:latin typeface="+mn-lt"/>
              </a:rPr>
              <a:t> 1 </a:t>
            </a:r>
            <a:r>
              <a:rPr lang="x-es-XL" sz="1400" u="sng" dirty="0">
                <a:solidFill>
                  <a:schemeClr val="hlink"/>
                </a:solidFill>
                <a:latin typeface="+mn-lt"/>
                <a:hlinkClick r:id="rId7"/>
              </a:rPr>
              <a:t>Sarah Browne</a:t>
            </a:r>
            <a:r>
              <a:rPr lang="x-es-XL" sz="1400" dirty="0">
                <a:latin typeface="+mn-lt"/>
              </a:rPr>
              <a:t>,</a:t>
            </a:r>
            <a:r>
              <a:rPr lang="x-es-XL" sz="1400" baseline="30000" dirty="0">
                <a:latin typeface="+mn-lt"/>
              </a:rPr>
              <a:t> 3 </a:t>
            </a:r>
            <a:r>
              <a:rPr lang="x-es-XL" sz="1400" u="sng" dirty="0">
                <a:solidFill>
                  <a:schemeClr val="hlink"/>
                </a:solidFill>
                <a:latin typeface="+mn-lt"/>
                <a:hlinkClick r:id="rId8"/>
              </a:rPr>
              <a:t>Lucinda Case</a:t>
            </a:r>
            <a:r>
              <a:rPr lang="x-es-XL" sz="1400" dirty="0">
                <a:latin typeface="+mn-lt"/>
              </a:rPr>
              <a:t>,</a:t>
            </a:r>
            <a:r>
              <a:rPr lang="x-es-XL" sz="1400" baseline="30000" dirty="0">
                <a:latin typeface="+mn-lt"/>
              </a:rPr>
              <a:t> 2 </a:t>
            </a:r>
            <a:r>
              <a:rPr lang="x-es-XL" sz="1400" u="sng" dirty="0">
                <a:solidFill>
                  <a:schemeClr val="hlink"/>
                </a:solidFill>
                <a:latin typeface="+mn-lt"/>
                <a:hlinkClick r:id="rId9"/>
              </a:rPr>
              <a:t>Lois McCrea</a:t>
            </a:r>
            <a:r>
              <a:rPr lang="x-es-XL" sz="1400" dirty="0">
                <a:latin typeface="+mn-lt"/>
              </a:rPr>
              <a:t>,</a:t>
            </a:r>
            <a:r>
              <a:rPr lang="x-es-XL" sz="1400" baseline="30000" dirty="0">
                <a:latin typeface="+mn-lt"/>
              </a:rPr>
              <a:t> 2 </a:t>
            </a:r>
            <a:r>
              <a:rPr lang="x-es-XL" sz="1400" u="sng" dirty="0">
                <a:solidFill>
                  <a:schemeClr val="hlink"/>
                </a:solidFill>
                <a:latin typeface="+mn-lt"/>
                <a:hlinkClick r:id="rId10"/>
              </a:rPr>
              <a:t>Jean M. O’Connell</a:t>
            </a:r>
            <a:r>
              <a:rPr lang="x-es-XL" sz="1400" dirty="0">
                <a:latin typeface="+mn-lt"/>
              </a:rPr>
              <a:t>,</a:t>
            </a:r>
            <a:r>
              <a:rPr lang="x-es-XL" sz="1400" baseline="30000" dirty="0">
                <a:latin typeface="+mn-lt"/>
              </a:rPr>
              <a:t> 4 </a:t>
            </a:r>
            <a:r>
              <a:rPr lang="x-es-XL" sz="1400" u="sng" dirty="0">
                <a:solidFill>
                  <a:schemeClr val="hlink"/>
                </a:solidFill>
                <a:latin typeface="+mn-lt"/>
                <a:hlinkClick r:id="rId11"/>
              </a:rPr>
              <a:t>Clodagh S. O’Gorman</a:t>
            </a:r>
            <a:r>
              <a:rPr lang="x-es-XL" sz="1400" dirty="0">
                <a:latin typeface="+mn-lt"/>
              </a:rPr>
              <a:t>,</a:t>
            </a:r>
            <a:r>
              <a:rPr lang="x-es-XL" sz="1400" baseline="30000" dirty="0">
                <a:latin typeface="+mn-lt"/>
              </a:rPr>
              <a:t> 5 , 6 </a:t>
            </a:r>
            <a:r>
              <a:rPr lang="x-es-XL" sz="1400" u="sng" dirty="0">
                <a:solidFill>
                  <a:schemeClr val="hlink"/>
                </a:solidFill>
                <a:latin typeface="+mn-lt"/>
                <a:hlinkClick r:id="rId12"/>
              </a:rPr>
              <a:t>Susan M. Smith</a:t>
            </a:r>
            <a:r>
              <a:rPr lang="x-es-XL" sz="1400" dirty="0">
                <a:latin typeface="+mn-lt"/>
              </a:rPr>
              <a:t>,</a:t>
            </a:r>
            <a:r>
              <a:rPr lang="x-es-XL" sz="1400" baseline="30000" dirty="0">
                <a:latin typeface="+mn-lt"/>
              </a:rPr>
              <a:t> 7 </a:t>
            </a:r>
            <a:r>
              <a:rPr lang="x-es-XL" sz="1400" u="sng" dirty="0">
                <a:solidFill>
                  <a:schemeClr val="hlink"/>
                </a:solidFill>
                <a:latin typeface="+mn-lt"/>
                <a:hlinkClick r:id="rId13"/>
              </a:rPr>
              <a:t>Aisling Walsh</a:t>
            </a:r>
            <a:r>
              <a:rPr lang="x-es-XL" sz="1400" dirty="0">
                <a:latin typeface="+mn-lt"/>
              </a:rPr>
              <a:t>,</a:t>
            </a:r>
            <a:r>
              <a:rPr lang="x-es-XL" sz="1400" baseline="30000" dirty="0">
                <a:latin typeface="+mn-lt"/>
              </a:rPr>
              <a:t> 8 </a:t>
            </a:r>
            <a:r>
              <a:rPr lang="x-es-XL" sz="1400" u="sng" dirty="0">
                <a:solidFill>
                  <a:schemeClr val="hlink"/>
                </a:solidFill>
                <a:latin typeface="+mn-lt"/>
                <a:hlinkClick r:id="rId14"/>
              </a:rPr>
              <a:t>Fiona Ward</a:t>
            </a:r>
            <a:r>
              <a:rPr lang="x-es-XL" sz="1400" baseline="30000" dirty="0">
                <a:latin typeface="+mn-lt"/>
              </a:rPr>
              <a:t> 9 </a:t>
            </a:r>
            <a:r>
              <a:rPr lang="x-es-XL" sz="1400" dirty="0">
                <a:latin typeface="+mn-lt"/>
              </a:rPr>
              <a:t>y </a:t>
            </a:r>
            <a:r>
              <a:rPr lang="x-es-XL" sz="1400" u="sng" dirty="0">
                <a:solidFill>
                  <a:schemeClr val="hlink"/>
                </a:solidFill>
                <a:latin typeface="+mn-lt"/>
                <a:hlinkClick r:id="rId15"/>
              </a:rPr>
              <a:t>Grace O’Malley</a:t>
            </a:r>
            <a:r>
              <a:rPr lang="x-es-XL" sz="1400" baseline="30000" dirty="0">
                <a:latin typeface="+mn-lt"/>
              </a:rPr>
              <a:t> 1 , 2 </a:t>
            </a:r>
          </a:p>
          <a:p>
            <a:pPr marL="76200" lvl="0" indent="0" algn="l" rtl="0">
              <a:spcBef>
                <a:spcPts val="600"/>
              </a:spcBef>
              <a:spcAft>
                <a:spcPts val="0"/>
              </a:spcAft>
              <a:buClr>
                <a:schemeClr val="dk1"/>
              </a:buClr>
              <a:buSzPts val="2400"/>
              <a:buNone/>
            </a:pPr>
            <a:endParaRPr sz="1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3"/>
          <p:cNvSpPr txBox="1">
            <a:spLocks noGrp="1"/>
          </p:cNvSpPr>
          <p:nvPr>
            <p:ph type="title"/>
          </p:nvPr>
        </p:nvSpPr>
        <p:spPr>
          <a:xfrm>
            <a:off x="614975" y="521800"/>
            <a:ext cx="6757800" cy="12260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Clr>
                <a:schemeClr val="dk1"/>
              </a:buClr>
              <a:buSzPts val="3000"/>
              <a:buFont typeface="Calibri"/>
              <a:buNone/>
            </a:pPr>
            <a:r>
              <a:rPr lang="x-es-XL" dirty="0">
                <a:solidFill>
                  <a:schemeClr val="bg1"/>
                </a:solidFill>
                <a:latin typeface="+mj-lt"/>
              </a:rPr>
              <a:t>Definiciones</a:t>
            </a:r>
          </a:p>
        </p:txBody>
      </p:sp>
      <p:sp>
        <p:nvSpPr>
          <p:cNvPr id="154" name="Google Shape;154;p3"/>
          <p:cNvSpPr txBox="1">
            <a:spLocks noGrp="1"/>
          </p:cNvSpPr>
          <p:nvPr>
            <p:ph type="body" idx="1"/>
          </p:nvPr>
        </p:nvSpPr>
        <p:spPr>
          <a:xfrm>
            <a:off x="614975" y="2080867"/>
            <a:ext cx="7309800" cy="4269000"/>
          </a:xfrm>
          <a:prstGeom prst="rect">
            <a:avLst/>
          </a:prstGeom>
          <a:noFill/>
          <a:ln>
            <a:noFill/>
          </a:ln>
        </p:spPr>
        <p:txBody>
          <a:bodyPr spcFirstLastPara="1" wrap="square" lIns="0" tIns="0" rIns="0" bIns="0" anchor="t" anchorCtr="0">
            <a:noAutofit/>
          </a:bodyPr>
          <a:lstStyle/>
          <a:p>
            <a:pPr lvl="0">
              <a:buFont typeface="Noto Sans Symbols"/>
              <a:buChar char="❖"/>
            </a:pPr>
            <a:r>
              <a:rPr lang="es-ES" sz="2400" b="1" dirty="0">
                <a:latin typeface="+mn-lt"/>
              </a:rPr>
              <a:t>Actividad física</a:t>
            </a:r>
          </a:p>
          <a:p>
            <a:pPr marL="457200" lvl="0" indent="-152400" algn="just" rtl="0">
              <a:spcBef>
                <a:spcPts val="0"/>
              </a:spcBef>
              <a:spcAft>
                <a:spcPts val="0"/>
              </a:spcAft>
              <a:buClr>
                <a:schemeClr val="dk1"/>
              </a:buClr>
              <a:buSzPts val="2400"/>
              <a:buFont typeface="Noto Sans Symbols"/>
              <a:buChar char="▪"/>
            </a:pPr>
            <a:r>
              <a:rPr lang="es-ES" sz="1800" i="1" dirty="0" smtClean="0">
                <a:latin typeface="+mn-lt"/>
              </a:rPr>
              <a:t>Cualquier movimiento corporal</a:t>
            </a:r>
            <a:r>
              <a:rPr lang="es-ES" sz="1800" dirty="0" smtClean="0">
                <a:latin typeface="+mn-lt"/>
              </a:rPr>
              <a:t> producido por los músculos esqueléticos que se traduce en un gasto calórico superior a los niveles (basales) en reposo.</a:t>
            </a:r>
          </a:p>
          <a:p>
            <a:pPr marL="457200" lvl="0" indent="-152400" algn="just" rtl="0">
              <a:spcBef>
                <a:spcPts val="0"/>
              </a:spcBef>
              <a:spcAft>
                <a:spcPts val="0"/>
              </a:spcAft>
              <a:buClr>
                <a:schemeClr val="dk1"/>
              </a:buClr>
              <a:buSzPts val="2400"/>
              <a:buFont typeface="Noto Sans Symbols"/>
              <a:buChar char="▪"/>
            </a:pPr>
            <a:r>
              <a:rPr lang="es-ES" sz="1800" dirty="0" smtClean="0">
                <a:latin typeface="+mn-lt"/>
              </a:rPr>
              <a:t>El </a:t>
            </a:r>
            <a:r>
              <a:rPr lang="es-ES" sz="1800" b="1" dirty="0" smtClean="0">
                <a:latin typeface="+mn-lt"/>
              </a:rPr>
              <a:t>gasto calórico</a:t>
            </a:r>
            <a:r>
              <a:rPr lang="es-ES" sz="1800" dirty="0" smtClean="0">
                <a:latin typeface="+mn-lt"/>
              </a:rPr>
              <a:t> se mide en dos unidades: MET (equivalentes metabólicos de la actividad) y kcal (kilocalorías).</a:t>
            </a:r>
          </a:p>
          <a:p>
            <a:pPr marL="457200" lvl="0" indent="-152400" algn="just" rtl="0">
              <a:spcBef>
                <a:spcPts val="0"/>
              </a:spcBef>
              <a:spcAft>
                <a:spcPts val="0"/>
              </a:spcAft>
              <a:buClr>
                <a:schemeClr val="dk1"/>
              </a:buClr>
              <a:buSzPts val="2400"/>
              <a:buFont typeface="Noto Sans Symbols"/>
              <a:buChar char="▪"/>
            </a:pPr>
            <a:r>
              <a:rPr lang="es-ES" sz="1800" dirty="0" smtClean="0">
                <a:latin typeface="+mn-lt"/>
              </a:rPr>
              <a:t>En líneas generales, incluye ejercicio, deporte y actividades físicas que se practiquen como parte de la vida cotidiana, el trabajo, el placer y el desplazamiento activo.</a:t>
            </a:r>
          </a:p>
          <a:p>
            <a:pPr marL="457200" lvl="0" indent="-152400" algn="just" rtl="0">
              <a:spcBef>
                <a:spcPts val="0"/>
              </a:spcBef>
              <a:spcAft>
                <a:spcPts val="0"/>
              </a:spcAft>
              <a:buClr>
                <a:schemeClr val="dk1"/>
              </a:buClr>
              <a:buSzPts val="2400"/>
              <a:buFont typeface="Noto Sans Symbols"/>
              <a:buChar char="▪"/>
            </a:pPr>
            <a:endParaRPr lang="es-ES" sz="1800" dirty="0" smtClean="0">
              <a:latin typeface="+mn-lt"/>
            </a:endParaRPr>
          </a:p>
          <a:p>
            <a:pPr>
              <a:buFont typeface="Noto Sans Symbols"/>
              <a:buChar char="❖"/>
            </a:pPr>
            <a:r>
              <a:rPr lang="es-ES" sz="2400" b="1" dirty="0">
                <a:latin typeface="+mn-lt"/>
              </a:rPr>
              <a:t> Ejercicio</a:t>
            </a:r>
          </a:p>
          <a:p>
            <a:pPr indent="-152400" algn="just">
              <a:spcBef>
                <a:spcPts val="0"/>
              </a:spcBef>
              <a:buFont typeface="Noto Sans Symbols"/>
              <a:buChar char="▪"/>
            </a:pPr>
            <a:r>
              <a:rPr lang="es-ES" sz="1800" dirty="0">
                <a:latin typeface="+mn-lt"/>
              </a:rPr>
              <a:t>Actividad física </a:t>
            </a:r>
            <a:r>
              <a:rPr lang="es-ES" sz="1800" b="1" dirty="0">
                <a:latin typeface="+mn-lt"/>
              </a:rPr>
              <a:t>planificada, estructurada y repetitiva </a:t>
            </a:r>
            <a:r>
              <a:rPr lang="es-ES" sz="1800" dirty="0">
                <a:latin typeface="+mn-lt"/>
              </a:rPr>
              <a:t>cuyo </a:t>
            </a:r>
            <a:r>
              <a:rPr lang="es-ES" sz="1800" b="1" dirty="0">
                <a:latin typeface="+mn-lt"/>
              </a:rPr>
              <a:t>objetivo</a:t>
            </a:r>
            <a:r>
              <a:rPr lang="es-ES" sz="1800" dirty="0">
                <a:latin typeface="+mn-lt"/>
              </a:rPr>
              <a:t> último o intermedio es la mejora o el mantenimiento de la </a:t>
            </a:r>
            <a:r>
              <a:rPr lang="es-ES" sz="1800" b="1" dirty="0">
                <a:latin typeface="+mn-lt"/>
              </a:rPr>
              <a:t>forma física</a:t>
            </a:r>
            <a:r>
              <a:rPr lang="es-ES" sz="1800" dirty="0">
                <a:latin typeface="+mn-lt"/>
              </a:rPr>
              <a:t>.</a:t>
            </a:r>
          </a:p>
          <a:p>
            <a:pPr marL="457200" lvl="0" indent="0" algn="just" rtl="0">
              <a:spcBef>
                <a:spcPts val="0"/>
              </a:spcBef>
              <a:spcAft>
                <a:spcPts val="0"/>
              </a:spcAft>
              <a:buClr>
                <a:schemeClr val="dk1"/>
              </a:buClr>
              <a:buSzPts val="2400"/>
              <a:buFont typeface="Noto Sans Symbols"/>
              <a:buNone/>
            </a:pPr>
            <a:endParaRPr sz="2000" b="1" dirty="0"/>
          </a:p>
          <a:p>
            <a:pPr marL="457200" lvl="0" indent="0" algn="just" rtl="0">
              <a:spcBef>
                <a:spcPts val="0"/>
              </a:spcBef>
              <a:spcAft>
                <a:spcPts val="0"/>
              </a:spcAft>
              <a:buClr>
                <a:schemeClr val="dk1"/>
              </a:buClr>
              <a:buSzPts val="2400"/>
              <a:buNone/>
            </a:pPr>
            <a:endParaRPr sz="2800" b="1" dirty="0"/>
          </a:p>
          <a:p>
            <a:pPr marL="457200" lvl="0" indent="0" algn="ctr" rtl="0">
              <a:spcBef>
                <a:spcPts val="0"/>
              </a:spcBef>
              <a:spcAft>
                <a:spcPts val="0"/>
              </a:spcAft>
              <a:buClr>
                <a:schemeClr val="dk1"/>
              </a:buClr>
              <a:buSzPts val="2400"/>
              <a:buFont typeface="Noto Sans Symbols"/>
              <a:buNone/>
            </a:pPr>
            <a:endParaRPr sz="2000" dirty="0"/>
          </a:p>
          <a:p>
            <a:pPr marL="457200" lvl="0" indent="-381000" algn="l" rtl="0">
              <a:spcBef>
                <a:spcPts val="600"/>
              </a:spcBef>
              <a:spcAft>
                <a:spcPts val="0"/>
              </a:spcAft>
              <a:buClr>
                <a:schemeClr val="dk1"/>
              </a:buClr>
              <a:buSzPts val="2400"/>
              <a:buNone/>
            </a:pPr>
            <a:endParaRPr dirty="0"/>
          </a:p>
        </p:txBody>
      </p:sp>
      <p:sp>
        <p:nvSpPr>
          <p:cNvPr id="155" name="Google Shape;155;p3"/>
          <p:cNvSpPr txBox="1">
            <a:spLocks noGrp="1"/>
          </p:cNvSpPr>
          <p:nvPr>
            <p:ph type="sldNum" idx="12"/>
          </p:nvPr>
        </p:nvSpPr>
        <p:spPr>
          <a:xfrm>
            <a:off x="0" y="6349867"/>
            <a:ext cx="381000" cy="515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Clr>
                <a:srgbClr val="888888"/>
              </a:buClr>
              <a:buSzPts val="1200"/>
              <a:buFont typeface="Calibri"/>
              <a:buNone/>
            </a:pPr>
            <a:fld id="{00000000-1234-1234-1234-123412341234}" type="slidenum">
              <a:rPr lang="en-US"/>
              <a:t>3</a:t>
            </a:fld>
            <a:endParaRPr lang="en-US" dirty="0"/>
          </a:p>
        </p:txBody>
      </p:sp>
      <p:grpSp>
        <p:nvGrpSpPr>
          <p:cNvPr id="156" name="Google Shape;156;p3"/>
          <p:cNvGrpSpPr/>
          <p:nvPr/>
        </p:nvGrpSpPr>
        <p:grpSpPr>
          <a:xfrm>
            <a:off x="8436324" y="363484"/>
            <a:ext cx="361474" cy="636193"/>
            <a:chOff x="4276825" y="487236"/>
            <a:chExt cx="317500" cy="419100"/>
          </a:xfrm>
        </p:grpSpPr>
        <p:sp>
          <p:nvSpPr>
            <p:cNvPr id="157" name="Google Shape;157;p3"/>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4901"/>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lt1"/>
                </a:solidFill>
                <a:latin typeface="Calibri"/>
                <a:ea typeface="Calibri"/>
                <a:cs typeface="Calibri"/>
                <a:sym typeface="Calibri"/>
              </a:endParaRPr>
            </a:p>
          </p:txBody>
        </p:sp>
        <p:sp>
          <p:nvSpPr>
            <p:cNvPr id="158" name="Google Shape;158;p3"/>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4901"/>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lt1"/>
                </a:solidFill>
                <a:latin typeface="Calibri"/>
                <a:ea typeface="Calibri"/>
                <a:cs typeface="Calibri"/>
                <a:sym typeface="Calibri"/>
              </a:endParaRPr>
            </a:p>
          </p:txBody>
        </p:sp>
      </p:grpSp>
      <p:pic>
        <p:nvPicPr>
          <p:cNvPr id="159" name="Google Shape;159;p3" descr="loving your body as an overweight cyclist"/>
          <p:cNvPicPr preferRelativeResize="0"/>
          <p:nvPr/>
        </p:nvPicPr>
        <p:blipFill rotWithShape="1">
          <a:blip r:embed="rId3">
            <a:alphaModFix/>
          </a:blip>
          <a:srcRect/>
          <a:stretch/>
        </p:blipFill>
        <p:spPr>
          <a:xfrm>
            <a:off x="7584749" y="1508760"/>
            <a:ext cx="1371600" cy="990600"/>
          </a:xfrm>
          <a:prstGeom prst="rect">
            <a:avLst/>
          </a:prstGeom>
          <a:noFill/>
          <a:ln>
            <a:noFill/>
          </a:ln>
        </p:spPr>
      </p:pic>
      <p:pic>
        <p:nvPicPr>
          <p:cNvPr id="160" name="Google Shape;160;p3" descr="Exercise and Children: The Benefits"/>
          <p:cNvPicPr preferRelativeResize="0"/>
          <p:nvPr/>
        </p:nvPicPr>
        <p:blipFill rotWithShape="1">
          <a:blip r:embed="rId4">
            <a:alphaModFix/>
          </a:blip>
          <a:srcRect/>
          <a:stretch/>
        </p:blipFill>
        <p:spPr>
          <a:xfrm>
            <a:off x="7508550" y="6096000"/>
            <a:ext cx="1447799" cy="762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4"/>
          <p:cNvSpPr txBox="1">
            <a:spLocks noGrp="1"/>
          </p:cNvSpPr>
          <p:nvPr>
            <p:ph type="title"/>
          </p:nvPr>
        </p:nvSpPr>
        <p:spPr>
          <a:xfrm>
            <a:off x="614975" y="521800"/>
            <a:ext cx="6757800" cy="12260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Clr>
                <a:schemeClr val="dk1"/>
              </a:buClr>
              <a:buSzPts val="3000"/>
              <a:buFont typeface="Calibri"/>
              <a:buNone/>
            </a:pPr>
            <a:r>
              <a:rPr lang="x-es-XL" dirty="0">
                <a:solidFill>
                  <a:schemeClr val="bg1"/>
                </a:solidFill>
                <a:latin typeface="+mj-lt"/>
              </a:rPr>
              <a:t>Definiciones </a:t>
            </a:r>
          </a:p>
        </p:txBody>
      </p:sp>
      <p:sp>
        <p:nvSpPr>
          <p:cNvPr id="166" name="Google Shape;166;p4"/>
          <p:cNvSpPr txBox="1">
            <a:spLocks noGrp="1"/>
          </p:cNvSpPr>
          <p:nvPr>
            <p:ph type="body" idx="1"/>
          </p:nvPr>
        </p:nvSpPr>
        <p:spPr>
          <a:xfrm>
            <a:off x="381000" y="1828800"/>
            <a:ext cx="7696200" cy="4648200"/>
          </a:xfrm>
          <a:prstGeom prst="rect">
            <a:avLst/>
          </a:prstGeom>
          <a:noFill/>
          <a:ln>
            <a:noFill/>
          </a:ln>
        </p:spPr>
        <p:txBody>
          <a:bodyPr spcFirstLastPara="1" wrap="square" lIns="0" tIns="0" rIns="0" bIns="0" anchor="t" anchorCtr="0">
            <a:noAutofit/>
          </a:bodyPr>
          <a:lstStyle/>
          <a:p>
            <a:pPr marL="457200" lvl="0" indent="-381000" algn="l" rtl="0">
              <a:spcBef>
                <a:spcPts val="600"/>
              </a:spcBef>
              <a:spcAft>
                <a:spcPts val="0"/>
              </a:spcAft>
              <a:buClr>
                <a:schemeClr val="dk1"/>
              </a:buClr>
              <a:buSzPts val="2400"/>
              <a:buFont typeface="Noto Sans Symbols"/>
              <a:buChar char="❖"/>
            </a:pPr>
            <a:r>
              <a:rPr lang="x-es-XL" sz="2400" b="1" dirty="0">
                <a:latin typeface="+mn-lt"/>
              </a:rPr>
              <a:t>Forma física</a:t>
            </a:r>
          </a:p>
          <a:p>
            <a:pPr marL="457200" lvl="0" indent="-152400" algn="just" rtl="0">
              <a:spcBef>
                <a:spcPts val="0"/>
              </a:spcBef>
              <a:spcAft>
                <a:spcPts val="0"/>
              </a:spcAft>
              <a:buClr>
                <a:schemeClr val="dk1"/>
              </a:buClr>
              <a:buSzPts val="2400"/>
              <a:buFont typeface="Noto Sans Symbols"/>
              <a:buChar char="▪"/>
            </a:pPr>
            <a:r>
              <a:rPr lang="x-es-XL" sz="1800" b="1" dirty="0">
                <a:latin typeface="+mn-lt"/>
              </a:rPr>
              <a:t>Capacidad de llevar a cabo las tareas cotidianas</a:t>
            </a:r>
            <a:r>
              <a:rPr lang="x-es-XL" sz="1800" dirty="0">
                <a:latin typeface="+mn-lt"/>
              </a:rPr>
              <a:t> con vigor y agilidad, sin fatigarse demasiado y con energía suficiente para disfrutar de las actividades [de ocio] y hacer frente a situaciones de emergencia inesperadas.</a:t>
            </a:r>
          </a:p>
          <a:p>
            <a:pPr marL="457200" lvl="0" indent="-152400" algn="just" rtl="0">
              <a:spcBef>
                <a:spcPts val="0"/>
              </a:spcBef>
              <a:spcAft>
                <a:spcPts val="0"/>
              </a:spcAft>
              <a:buClr>
                <a:schemeClr val="dk1"/>
              </a:buClr>
              <a:buSzPts val="2400"/>
              <a:buFont typeface="Noto Sans Symbols"/>
              <a:buChar char="▪"/>
            </a:pPr>
            <a:r>
              <a:rPr lang="x-es-XL" sz="1800" dirty="0">
                <a:latin typeface="+mn-lt"/>
              </a:rPr>
              <a:t>Se mide en atributos cuantificables relacionados con la salud y las habilidades, como </a:t>
            </a:r>
            <a:r>
              <a:rPr lang="x-es-XL" sz="1800" b="1" dirty="0">
                <a:latin typeface="+mn-lt"/>
              </a:rPr>
              <a:t>la capacidad cardiopulmonar, la fuerza y la resistencia musculares, la composición y la flexibilidad del cuerpo, el equilibrio, la agilidad, el tiempo de reacción y la potencia</a:t>
            </a:r>
            <a:r>
              <a:rPr lang="x-es-XL" sz="1800" dirty="0" smtClean="0">
                <a:latin typeface="+mn-lt"/>
              </a:rPr>
              <a:t>.</a:t>
            </a:r>
            <a:endParaRPr lang="ca-ES" sz="1800" dirty="0" smtClean="0">
              <a:latin typeface="+mn-lt"/>
            </a:endParaRPr>
          </a:p>
          <a:p>
            <a:pPr marL="457200" lvl="0" indent="-152400" algn="just" rtl="0">
              <a:spcBef>
                <a:spcPts val="0"/>
              </a:spcBef>
              <a:spcAft>
                <a:spcPts val="0"/>
              </a:spcAft>
              <a:buClr>
                <a:schemeClr val="dk1"/>
              </a:buClr>
              <a:buSzPts val="2400"/>
              <a:buFont typeface="Noto Sans Symbols"/>
              <a:buChar char="▪"/>
            </a:pPr>
            <a:endParaRPr lang="x-es-XL" sz="1800" dirty="0">
              <a:latin typeface="+mn-lt"/>
            </a:endParaRPr>
          </a:p>
          <a:p>
            <a:pPr>
              <a:buFont typeface="Noto Sans Symbols"/>
              <a:buChar char="❖"/>
            </a:pPr>
            <a:r>
              <a:rPr lang="x-es-XL" sz="2400" b="1" smtClean="0">
                <a:latin typeface="+mn-lt"/>
              </a:rPr>
              <a:t>Falta </a:t>
            </a:r>
            <a:r>
              <a:rPr lang="x-es-XL" sz="2400" b="1" dirty="0">
                <a:latin typeface="+mn-lt"/>
              </a:rPr>
              <a:t>de actividad física</a:t>
            </a:r>
          </a:p>
          <a:p>
            <a:pPr marL="457200" lvl="0" indent="-152400" rtl="0">
              <a:spcBef>
                <a:spcPts val="0"/>
              </a:spcBef>
              <a:spcAft>
                <a:spcPts val="0"/>
              </a:spcAft>
              <a:buClr>
                <a:schemeClr val="dk1"/>
              </a:buClr>
              <a:buSzPts val="2400"/>
              <a:buFont typeface="Noto Sans Symbols"/>
              <a:buChar char="▪"/>
            </a:pPr>
            <a:r>
              <a:rPr lang="x-es-XL" sz="1800" dirty="0">
                <a:latin typeface="+mn-lt"/>
              </a:rPr>
              <a:t>Nivel de actividad física insuficiente para cumplir </a:t>
            </a:r>
            <a:r>
              <a:rPr lang="x-es-XL" sz="1800" dirty="0" smtClean="0">
                <a:latin typeface="+mn-lt"/>
              </a:rPr>
              <a:t>las</a:t>
            </a:r>
            <a:r>
              <a:rPr lang="ca-ES" sz="1800" dirty="0" smtClean="0">
                <a:latin typeface="+mn-lt"/>
              </a:rPr>
              <a:t/>
            </a:r>
            <a:br>
              <a:rPr lang="ca-ES" sz="1800" dirty="0" smtClean="0">
                <a:latin typeface="+mn-lt"/>
              </a:rPr>
            </a:br>
            <a:r>
              <a:rPr lang="x-es-XL" sz="1800" dirty="0" smtClean="0">
                <a:latin typeface="+mn-lt"/>
              </a:rPr>
              <a:t>recomendaciones </a:t>
            </a:r>
            <a:r>
              <a:rPr lang="x-es-XL" sz="1800" dirty="0">
                <a:latin typeface="+mn-lt"/>
              </a:rPr>
              <a:t>actuales de actividad física.</a:t>
            </a:r>
          </a:p>
          <a:p>
            <a:pPr marL="457200" lvl="0" indent="0" algn="just" rtl="0">
              <a:spcBef>
                <a:spcPts val="0"/>
              </a:spcBef>
              <a:spcAft>
                <a:spcPts val="0"/>
              </a:spcAft>
              <a:buClr>
                <a:schemeClr val="dk1"/>
              </a:buClr>
              <a:buSzPts val="2400"/>
              <a:buNone/>
            </a:pPr>
            <a:endParaRPr sz="1800" b="1" dirty="0">
              <a:latin typeface="+mn-lt"/>
            </a:endParaRPr>
          </a:p>
          <a:p>
            <a:pPr marL="457200" lvl="0" indent="0" algn="just" rtl="0">
              <a:spcBef>
                <a:spcPts val="0"/>
              </a:spcBef>
              <a:spcAft>
                <a:spcPts val="0"/>
              </a:spcAft>
              <a:buClr>
                <a:schemeClr val="dk1"/>
              </a:buClr>
              <a:buSzPts val="2400"/>
              <a:buNone/>
            </a:pPr>
            <a:r>
              <a:rPr lang="x-es-XL" sz="1600" dirty="0" smtClean="0">
                <a:latin typeface="+mn-lt"/>
              </a:rPr>
              <a:t>&lt; </a:t>
            </a:r>
            <a:r>
              <a:rPr lang="x-es-XL" sz="1600" dirty="0">
                <a:latin typeface="+mn-lt"/>
              </a:rPr>
              <a:t>60 min diarios de actividad física de moderada a vigorosa (AFMV)</a:t>
            </a:r>
          </a:p>
          <a:p>
            <a:pPr marL="457200" lvl="0" indent="0" algn="just" rtl="0">
              <a:spcBef>
                <a:spcPts val="0"/>
              </a:spcBef>
              <a:spcAft>
                <a:spcPts val="0"/>
              </a:spcAft>
              <a:buClr>
                <a:schemeClr val="dk1"/>
              </a:buClr>
              <a:buSzPts val="2400"/>
              <a:buFont typeface="Noto Sans Symbols"/>
              <a:buNone/>
            </a:pPr>
            <a:endParaRPr sz="1800" b="1" dirty="0"/>
          </a:p>
          <a:p>
            <a:pPr marL="457200" lvl="0" indent="0" algn="just" rtl="0">
              <a:spcBef>
                <a:spcPts val="0"/>
              </a:spcBef>
              <a:spcAft>
                <a:spcPts val="0"/>
              </a:spcAft>
              <a:buClr>
                <a:schemeClr val="dk1"/>
              </a:buClr>
              <a:buSzPts val="2400"/>
              <a:buFont typeface="Noto Sans Symbols"/>
              <a:buNone/>
            </a:pPr>
            <a:endParaRPr sz="2000" b="1" dirty="0"/>
          </a:p>
          <a:p>
            <a:pPr marL="457200" lvl="0" indent="0" algn="just" rtl="0">
              <a:spcBef>
                <a:spcPts val="0"/>
              </a:spcBef>
              <a:spcAft>
                <a:spcPts val="0"/>
              </a:spcAft>
              <a:buClr>
                <a:schemeClr val="dk1"/>
              </a:buClr>
              <a:buSzPts val="2400"/>
              <a:buFont typeface="Noto Sans Symbols"/>
              <a:buNone/>
            </a:pPr>
            <a:endParaRPr sz="2000" b="1" dirty="0"/>
          </a:p>
          <a:p>
            <a:pPr marL="457200" lvl="0" indent="0" algn="l" rtl="0">
              <a:spcBef>
                <a:spcPts val="0"/>
              </a:spcBef>
              <a:spcAft>
                <a:spcPts val="0"/>
              </a:spcAft>
              <a:buClr>
                <a:schemeClr val="dk1"/>
              </a:buClr>
              <a:buSzPts val="2400"/>
              <a:buFont typeface="Noto Sans Symbols"/>
              <a:buNone/>
            </a:pPr>
            <a:endParaRPr sz="2800" b="1" dirty="0"/>
          </a:p>
          <a:p>
            <a:pPr marL="457200" lvl="0" indent="0" algn="l" rtl="0">
              <a:spcBef>
                <a:spcPts val="0"/>
              </a:spcBef>
              <a:spcAft>
                <a:spcPts val="0"/>
              </a:spcAft>
              <a:buClr>
                <a:schemeClr val="dk1"/>
              </a:buClr>
              <a:buSzPts val="2400"/>
              <a:buFont typeface="Noto Sans Symbols"/>
              <a:buNone/>
            </a:pPr>
            <a:endParaRPr sz="2000" dirty="0"/>
          </a:p>
        </p:txBody>
      </p:sp>
      <p:grpSp>
        <p:nvGrpSpPr>
          <p:cNvPr id="167" name="Google Shape;167;p4"/>
          <p:cNvGrpSpPr/>
          <p:nvPr/>
        </p:nvGrpSpPr>
        <p:grpSpPr>
          <a:xfrm>
            <a:off x="8436324" y="384504"/>
            <a:ext cx="361474" cy="636193"/>
            <a:chOff x="4276825" y="487236"/>
            <a:chExt cx="317500" cy="419100"/>
          </a:xfrm>
        </p:grpSpPr>
        <p:sp>
          <p:nvSpPr>
            <p:cNvPr id="168" name="Google Shape;168;p4"/>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4901"/>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lt1"/>
                </a:solidFill>
                <a:latin typeface="Calibri"/>
                <a:ea typeface="Calibri"/>
                <a:cs typeface="Calibri"/>
                <a:sym typeface="Calibri"/>
              </a:endParaRPr>
            </a:p>
          </p:txBody>
        </p:sp>
        <p:sp>
          <p:nvSpPr>
            <p:cNvPr id="169" name="Google Shape;169;p4"/>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4901"/>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lt1"/>
                </a:solidFill>
                <a:latin typeface="Calibri"/>
                <a:ea typeface="Calibri"/>
                <a:cs typeface="Calibri"/>
                <a:sym typeface="Calibri"/>
              </a:endParaRPr>
            </a:p>
          </p:txBody>
        </p:sp>
      </p:grpSp>
      <p:pic>
        <p:nvPicPr>
          <p:cNvPr id="170" name="Google Shape;170;p4"/>
          <p:cNvPicPr preferRelativeResize="0"/>
          <p:nvPr/>
        </p:nvPicPr>
        <p:blipFill rotWithShape="1">
          <a:blip r:embed="rId3">
            <a:alphaModFix/>
          </a:blip>
          <a:srcRect/>
          <a:stretch/>
        </p:blipFill>
        <p:spPr>
          <a:xfrm>
            <a:off x="7372775" y="5110200"/>
            <a:ext cx="1371600" cy="14478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5"/>
          <p:cNvSpPr txBox="1">
            <a:spLocks noGrp="1"/>
          </p:cNvSpPr>
          <p:nvPr>
            <p:ph type="title"/>
          </p:nvPr>
        </p:nvSpPr>
        <p:spPr>
          <a:xfrm>
            <a:off x="614975" y="521800"/>
            <a:ext cx="6757800" cy="12260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Clr>
                <a:schemeClr val="dk1"/>
              </a:buClr>
              <a:buSzPts val="3000"/>
              <a:buFont typeface="Calibri"/>
              <a:buNone/>
            </a:pPr>
            <a:r>
              <a:rPr lang="es-ES" dirty="0" smtClean="0">
                <a:solidFill>
                  <a:schemeClr val="bg1"/>
                </a:solidFill>
                <a:latin typeface="+mj-lt"/>
              </a:rPr>
              <a:t>Definiciones</a:t>
            </a:r>
            <a:endParaRPr lang="es-ES" dirty="0">
              <a:solidFill>
                <a:schemeClr val="bg1"/>
              </a:solidFill>
              <a:latin typeface="+mj-lt"/>
            </a:endParaRPr>
          </a:p>
        </p:txBody>
      </p:sp>
      <p:sp>
        <p:nvSpPr>
          <p:cNvPr id="176" name="Google Shape;176;p5"/>
          <p:cNvSpPr txBox="1">
            <a:spLocks noGrp="1"/>
          </p:cNvSpPr>
          <p:nvPr>
            <p:ph type="body" idx="1"/>
          </p:nvPr>
        </p:nvSpPr>
        <p:spPr>
          <a:xfrm>
            <a:off x="381000" y="1905000"/>
            <a:ext cx="7696199" cy="4419600"/>
          </a:xfrm>
          <a:prstGeom prst="rect">
            <a:avLst/>
          </a:prstGeom>
          <a:noFill/>
          <a:ln>
            <a:noFill/>
          </a:ln>
        </p:spPr>
        <p:txBody>
          <a:bodyPr spcFirstLastPara="1" wrap="square" lIns="0" tIns="0" rIns="0" bIns="0" anchor="t" anchorCtr="0">
            <a:noAutofit/>
          </a:bodyPr>
          <a:lstStyle/>
          <a:p>
            <a:pPr lvl="0">
              <a:buFont typeface="Noto Sans Symbols"/>
              <a:buChar char="❖"/>
            </a:pPr>
            <a:r>
              <a:rPr lang="ca-ES" sz="2400" b="1" dirty="0">
                <a:latin typeface="+mn-lt"/>
              </a:rPr>
              <a:t> </a:t>
            </a:r>
            <a:r>
              <a:rPr lang="es-ES" sz="2400" b="1" dirty="0" smtClean="0">
                <a:latin typeface="+mn-lt"/>
              </a:rPr>
              <a:t>Gasto calórico</a:t>
            </a:r>
          </a:p>
          <a:p>
            <a:pPr marL="457200" lvl="0" indent="-152400" algn="just" rtl="0">
              <a:spcBef>
                <a:spcPts val="0"/>
              </a:spcBef>
              <a:spcAft>
                <a:spcPts val="0"/>
              </a:spcAft>
              <a:buClr>
                <a:schemeClr val="dk1"/>
              </a:buClr>
              <a:buSzPts val="2400"/>
              <a:buFont typeface="Noto Sans Symbols"/>
              <a:buChar char="▪"/>
            </a:pPr>
            <a:r>
              <a:rPr lang="es-ES" sz="1800" b="1" dirty="0" smtClean="0">
                <a:latin typeface="+mn-lt"/>
              </a:rPr>
              <a:t>MET:</a:t>
            </a:r>
            <a:r>
              <a:rPr lang="es-ES" sz="1800" dirty="0" smtClean="0">
                <a:latin typeface="+mn-lt"/>
              </a:rPr>
              <a:t> relación del gasto calórico durante una actividad con el gasto calórico en reposo.</a:t>
            </a:r>
          </a:p>
          <a:p>
            <a:pPr marL="457200" lvl="0" indent="-152400" algn="just" rtl="0">
              <a:spcBef>
                <a:spcPts val="0"/>
              </a:spcBef>
              <a:spcAft>
                <a:spcPts val="0"/>
              </a:spcAft>
              <a:buClr>
                <a:schemeClr val="dk1"/>
              </a:buClr>
              <a:buSzPts val="2400"/>
              <a:buFont typeface="Noto Sans Symbols"/>
              <a:buChar char="✔"/>
            </a:pPr>
            <a:r>
              <a:rPr lang="es-ES" sz="1800" b="1" dirty="0" smtClean="0">
                <a:latin typeface="+mn-lt"/>
              </a:rPr>
              <a:t> </a:t>
            </a:r>
            <a:r>
              <a:rPr lang="es-ES" sz="1800" dirty="0" smtClean="0">
                <a:latin typeface="+mn-lt"/>
              </a:rPr>
              <a:t>Un MET es el </a:t>
            </a:r>
            <a:r>
              <a:rPr lang="es-ES" sz="1800" b="1" dirty="0" smtClean="0">
                <a:latin typeface="+mn-lt"/>
              </a:rPr>
              <a:t>gasto calórico en reposo</a:t>
            </a:r>
            <a:r>
              <a:rPr lang="es-ES" sz="1800" dirty="0" smtClean="0">
                <a:latin typeface="+mn-lt"/>
              </a:rPr>
              <a:t>; equivale a un consumo de oxígeno de </a:t>
            </a:r>
            <a:r>
              <a:rPr lang="es-ES" sz="1800" b="1" i="1" dirty="0" smtClean="0">
                <a:latin typeface="+mn-lt"/>
              </a:rPr>
              <a:t>3,5 mL ∙ kg</a:t>
            </a:r>
            <a:r>
              <a:rPr lang="es-ES" sz="1800" b="1" i="1" baseline="30000" dirty="0" smtClean="0">
                <a:latin typeface="+mn-lt"/>
              </a:rPr>
              <a:t>−1</a:t>
            </a:r>
            <a:r>
              <a:rPr lang="es-ES" sz="1800" b="1" i="1" dirty="0" smtClean="0">
                <a:latin typeface="+mn-lt"/>
              </a:rPr>
              <a:t> ∙ min</a:t>
            </a:r>
            <a:r>
              <a:rPr lang="es-ES" sz="1800" b="1" i="1" baseline="30000" dirty="0" smtClean="0">
                <a:latin typeface="+mn-lt"/>
              </a:rPr>
              <a:t>−1</a:t>
            </a:r>
            <a:r>
              <a:rPr lang="es-ES" sz="1800" dirty="0" smtClean="0">
                <a:latin typeface="+mn-lt"/>
              </a:rPr>
              <a:t>.</a:t>
            </a:r>
            <a:r>
              <a:rPr lang="es-ES" sz="1800" b="1" i="1" baseline="30000" dirty="0" smtClean="0">
                <a:latin typeface="+mn-lt"/>
              </a:rPr>
              <a:t> </a:t>
            </a:r>
          </a:p>
          <a:p>
            <a:pPr marL="457200" lvl="0" indent="-152400" algn="just" rtl="0">
              <a:spcBef>
                <a:spcPts val="0"/>
              </a:spcBef>
              <a:spcAft>
                <a:spcPts val="0"/>
              </a:spcAft>
              <a:buClr>
                <a:schemeClr val="dk1"/>
              </a:buClr>
              <a:buSzPts val="2400"/>
              <a:buFont typeface="Noto Sans Symbols"/>
              <a:buChar char="▪"/>
            </a:pPr>
            <a:r>
              <a:rPr lang="es-ES" sz="1800" b="1" dirty="0" smtClean="0">
                <a:latin typeface="+mn-lt"/>
              </a:rPr>
              <a:t>kcal: </a:t>
            </a:r>
            <a:r>
              <a:rPr lang="es-ES" sz="1800" dirty="0" smtClean="0">
                <a:latin typeface="+mn-lt"/>
              </a:rPr>
              <a:t>energía necesaria para que la temperatura de 1 kg de agua aumente 1 ℃.</a:t>
            </a:r>
          </a:p>
          <a:p>
            <a:pPr marL="457200" lvl="0" indent="-152400" algn="just" rtl="0">
              <a:spcBef>
                <a:spcPts val="0"/>
              </a:spcBef>
              <a:spcAft>
                <a:spcPts val="0"/>
              </a:spcAft>
              <a:buClr>
                <a:schemeClr val="dk1"/>
              </a:buClr>
              <a:buSzPts val="2400"/>
              <a:buFont typeface="Noto Sans Symbols"/>
              <a:buChar char="✔"/>
            </a:pPr>
            <a:r>
              <a:rPr lang="es-ES" sz="1800" dirty="0" smtClean="0">
                <a:latin typeface="+mn-lt"/>
              </a:rPr>
              <a:t>Los MET se pueden convertir a kcal ∙</a:t>
            </a:r>
            <a:r>
              <a:rPr lang="es-ES" sz="1800" b="1" dirty="0" smtClean="0">
                <a:latin typeface="+mn-lt"/>
              </a:rPr>
              <a:t> </a:t>
            </a:r>
            <a:r>
              <a:rPr lang="es-ES" sz="1800" dirty="0" smtClean="0">
                <a:latin typeface="+mn-lt"/>
              </a:rPr>
              <a:t>min</a:t>
            </a:r>
            <a:r>
              <a:rPr lang="es-ES" sz="1800" baseline="30000" dirty="0" smtClean="0">
                <a:latin typeface="+mn-lt"/>
              </a:rPr>
              <a:t>−1</a:t>
            </a:r>
            <a:r>
              <a:rPr lang="es-ES" sz="1800" dirty="0" smtClean="0">
                <a:latin typeface="+mn-lt"/>
              </a:rPr>
              <a:t> :</a:t>
            </a:r>
          </a:p>
          <a:p>
            <a:pPr marL="457200" lvl="0" indent="0" algn="just" rtl="0">
              <a:spcBef>
                <a:spcPts val="0"/>
              </a:spcBef>
              <a:spcAft>
                <a:spcPts val="0"/>
              </a:spcAft>
              <a:buClr>
                <a:schemeClr val="dk1"/>
              </a:buClr>
              <a:buSzPts val="2400"/>
              <a:buNone/>
            </a:pPr>
            <a:r>
              <a:rPr lang="es-ES" sz="1800" dirty="0" smtClean="0">
                <a:latin typeface="+mn-lt"/>
              </a:rPr>
              <a:t>	kcal · min</a:t>
            </a:r>
            <a:r>
              <a:rPr lang="es-ES" sz="1800" baseline="30000" dirty="0" smtClean="0">
                <a:latin typeface="+mn-lt"/>
              </a:rPr>
              <a:t>−1</a:t>
            </a:r>
            <a:r>
              <a:rPr lang="es-ES" sz="1800" dirty="0" smtClean="0">
                <a:latin typeface="+mn-lt"/>
              </a:rPr>
              <a:t> = [(MET × 3,5 mL ∙</a:t>
            </a:r>
            <a:r>
              <a:rPr lang="es-ES" sz="1800" b="1" dirty="0" smtClean="0">
                <a:latin typeface="+mn-lt"/>
              </a:rPr>
              <a:t> </a:t>
            </a:r>
            <a:r>
              <a:rPr lang="es-ES" sz="1800" dirty="0" smtClean="0">
                <a:latin typeface="+mn-lt"/>
              </a:rPr>
              <a:t>kg</a:t>
            </a:r>
            <a:r>
              <a:rPr lang="es-ES" sz="1800" baseline="30000" dirty="0" smtClean="0">
                <a:latin typeface="+mn-lt"/>
              </a:rPr>
              <a:t>−1</a:t>
            </a:r>
            <a:r>
              <a:rPr lang="es-ES" sz="1800" dirty="0" smtClean="0">
                <a:latin typeface="+mn-lt"/>
              </a:rPr>
              <a:t> ∙</a:t>
            </a:r>
            <a:r>
              <a:rPr lang="es-ES" sz="1800" b="1" dirty="0" smtClean="0">
                <a:latin typeface="+mn-lt"/>
              </a:rPr>
              <a:t> </a:t>
            </a:r>
            <a:r>
              <a:rPr lang="es-ES" sz="1800" dirty="0" smtClean="0">
                <a:latin typeface="+mn-lt"/>
              </a:rPr>
              <a:t>min</a:t>
            </a:r>
            <a:r>
              <a:rPr lang="es-ES" sz="1800" baseline="30000" dirty="0" smtClean="0">
                <a:latin typeface="+mn-lt"/>
              </a:rPr>
              <a:t>−1</a:t>
            </a:r>
            <a:r>
              <a:rPr lang="es-ES" sz="1800" dirty="0" smtClean="0">
                <a:latin typeface="+mn-lt"/>
              </a:rPr>
              <a:t> × peso corporal en kg) ÷ 1000)] × 5</a:t>
            </a:r>
          </a:p>
          <a:p>
            <a:pPr marL="457200" lvl="0" indent="-152400" algn="just" rtl="0">
              <a:spcBef>
                <a:spcPts val="0"/>
              </a:spcBef>
              <a:spcAft>
                <a:spcPts val="0"/>
              </a:spcAft>
              <a:buClr>
                <a:schemeClr val="dk1"/>
              </a:buClr>
              <a:buSzPts val="2400"/>
              <a:buFont typeface="Noto Sans Symbols"/>
              <a:buChar char="▪"/>
            </a:pPr>
            <a:r>
              <a:rPr lang="es-ES" sz="1800" dirty="0" smtClean="0">
                <a:latin typeface="+mn-lt"/>
              </a:rPr>
              <a:t>EJEMPLO de gasto calórico: </a:t>
            </a:r>
          </a:p>
          <a:p>
            <a:pPr marL="457200" lvl="0" indent="-152400" algn="just" rtl="0">
              <a:spcBef>
                <a:spcPts val="0"/>
              </a:spcBef>
              <a:spcAft>
                <a:spcPts val="0"/>
              </a:spcAft>
              <a:buClr>
                <a:schemeClr val="dk1"/>
              </a:buClr>
              <a:buSzPts val="2400"/>
              <a:buFont typeface="Noto Sans Symbols"/>
              <a:buChar char="✔"/>
            </a:pPr>
            <a:r>
              <a:rPr lang="es-ES" sz="1800" b="1" i="1" dirty="0" smtClean="0">
                <a:latin typeface="+mn-lt"/>
              </a:rPr>
              <a:t>Correr (a ~7 MET) durante 30 min 3 d </a:t>
            </a:r>
            <a:r>
              <a:rPr lang="es-ES" sz="1800" b="1" dirty="0" smtClean="0">
                <a:latin typeface="+mn-lt"/>
              </a:rPr>
              <a:t>∙ </a:t>
            </a:r>
            <a:r>
              <a:rPr lang="es-ES" sz="1800" b="1" i="1" dirty="0" smtClean="0">
                <a:latin typeface="+mn-lt"/>
              </a:rPr>
              <a:t>sem</a:t>
            </a:r>
            <a:r>
              <a:rPr lang="es-ES" sz="1800" b="1" baseline="30000" dirty="0" smtClean="0">
                <a:latin typeface="+mn-lt"/>
              </a:rPr>
              <a:t>−</a:t>
            </a:r>
            <a:r>
              <a:rPr lang="es-ES" sz="1800" b="1" i="1" baseline="30000" dirty="0" smtClean="0">
                <a:latin typeface="+mn-lt"/>
              </a:rPr>
              <a:t>1</a:t>
            </a:r>
            <a:r>
              <a:rPr lang="es-ES" sz="1800" b="1" i="1" dirty="0" smtClean="0">
                <a:latin typeface="+mn-lt"/>
              </a:rPr>
              <a:t> en el caso de un varón de 50 kg:</a:t>
            </a:r>
          </a:p>
          <a:p>
            <a:pPr marL="457200" lvl="0" indent="0" algn="just" rtl="0">
              <a:spcBef>
                <a:spcPts val="0"/>
              </a:spcBef>
              <a:spcAft>
                <a:spcPts val="0"/>
              </a:spcAft>
              <a:buClr>
                <a:schemeClr val="dk1"/>
              </a:buClr>
              <a:buSzPts val="2400"/>
              <a:buNone/>
            </a:pPr>
            <a:r>
              <a:rPr lang="x-es-XL" sz="1800" b="1" i="1" dirty="0"/>
              <a:t>	</a:t>
            </a:r>
            <a:r>
              <a:rPr lang="es-ES" sz="1400" i="1" dirty="0" smtClean="0">
                <a:latin typeface="+mn-lt"/>
              </a:rPr>
              <a:t> 7 MET ×</a:t>
            </a:r>
            <a:r>
              <a:rPr lang="es-ES" sz="1400" dirty="0" smtClean="0">
                <a:latin typeface="+mn-lt"/>
              </a:rPr>
              <a:t> </a:t>
            </a:r>
            <a:r>
              <a:rPr lang="es-ES" sz="1400" i="1" dirty="0" smtClean="0">
                <a:latin typeface="+mn-lt"/>
              </a:rPr>
              <a:t>30 min ×</a:t>
            </a:r>
            <a:r>
              <a:rPr lang="es-ES" sz="1400" dirty="0" smtClean="0">
                <a:latin typeface="+mn-lt"/>
              </a:rPr>
              <a:t> </a:t>
            </a:r>
            <a:r>
              <a:rPr lang="es-ES" sz="1400" i="1" dirty="0" smtClean="0">
                <a:latin typeface="+mn-lt"/>
              </a:rPr>
              <a:t>3 veces a la semana =</a:t>
            </a:r>
            <a:r>
              <a:rPr lang="es-ES" sz="1400" dirty="0" smtClean="0">
                <a:latin typeface="+mn-lt"/>
              </a:rPr>
              <a:t> </a:t>
            </a:r>
            <a:r>
              <a:rPr lang="es-ES" sz="1400" b="1" i="1" dirty="0" smtClean="0">
                <a:latin typeface="+mn-lt"/>
              </a:rPr>
              <a:t>630 MET-min · sem</a:t>
            </a:r>
            <a:r>
              <a:rPr lang="es-ES" sz="1400" b="1" baseline="30000" dirty="0" smtClean="0">
                <a:latin typeface="+mn-lt"/>
              </a:rPr>
              <a:t>−</a:t>
            </a:r>
            <a:r>
              <a:rPr lang="es-ES" sz="1400" b="1" i="1" baseline="30000" dirty="0" smtClean="0">
                <a:latin typeface="+mn-lt"/>
              </a:rPr>
              <a:t>1</a:t>
            </a:r>
          </a:p>
          <a:p>
            <a:pPr marL="457200" lvl="0" indent="0" algn="just" rtl="0">
              <a:spcBef>
                <a:spcPts val="0"/>
              </a:spcBef>
              <a:spcAft>
                <a:spcPts val="0"/>
              </a:spcAft>
              <a:buClr>
                <a:schemeClr val="dk1"/>
              </a:buClr>
              <a:buSzPts val="2400"/>
              <a:buNone/>
            </a:pPr>
            <a:r>
              <a:rPr lang="es-ES" sz="1400" b="1" i="1" baseline="30000" dirty="0" smtClean="0">
                <a:latin typeface="+mn-lt"/>
              </a:rPr>
              <a:t>	</a:t>
            </a:r>
            <a:r>
              <a:rPr lang="es-ES" sz="1400" i="1" dirty="0" smtClean="0">
                <a:latin typeface="+mn-lt"/>
              </a:rPr>
              <a:t>[(7 MET ×</a:t>
            </a:r>
            <a:r>
              <a:rPr lang="es-ES" sz="1400" dirty="0" smtClean="0">
                <a:latin typeface="+mn-lt"/>
              </a:rPr>
              <a:t> </a:t>
            </a:r>
            <a:r>
              <a:rPr lang="es-ES" sz="1400" i="1" dirty="0" smtClean="0">
                <a:latin typeface="+mn-lt"/>
              </a:rPr>
              <a:t>3,5 mL </a:t>
            </a:r>
            <a:r>
              <a:rPr lang="es-ES" sz="1400" dirty="0" smtClean="0">
                <a:latin typeface="+mn-lt"/>
              </a:rPr>
              <a:t>∙</a:t>
            </a:r>
            <a:r>
              <a:rPr lang="es-ES" sz="1400" b="1" dirty="0" smtClean="0">
                <a:latin typeface="+mn-lt"/>
              </a:rPr>
              <a:t> </a:t>
            </a:r>
            <a:r>
              <a:rPr lang="es-ES" sz="1400" i="1" dirty="0" smtClean="0">
                <a:latin typeface="+mn-lt"/>
              </a:rPr>
              <a:t>kg</a:t>
            </a:r>
            <a:r>
              <a:rPr lang="es-ES" sz="1400" baseline="30000" dirty="0" smtClean="0">
                <a:latin typeface="+mn-lt"/>
              </a:rPr>
              <a:t>−</a:t>
            </a:r>
            <a:r>
              <a:rPr lang="es-ES" sz="1400" i="1" baseline="30000" dirty="0" smtClean="0">
                <a:latin typeface="+mn-lt"/>
              </a:rPr>
              <a:t>1</a:t>
            </a:r>
            <a:r>
              <a:rPr lang="es-ES" sz="1400" i="1" dirty="0" smtClean="0">
                <a:latin typeface="+mn-lt"/>
              </a:rPr>
              <a:t> </a:t>
            </a:r>
            <a:r>
              <a:rPr lang="es-ES" sz="1400" dirty="0" smtClean="0">
                <a:latin typeface="+mn-lt"/>
              </a:rPr>
              <a:t>∙</a:t>
            </a:r>
            <a:r>
              <a:rPr lang="es-ES" sz="1400" b="1" dirty="0" smtClean="0">
                <a:latin typeface="+mn-lt"/>
              </a:rPr>
              <a:t> </a:t>
            </a:r>
            <a:r>
              <a:rPr lang="es-ES" sz="1400" i="1" dirty="0" smtClean="0">
                <a:latin typeface="+mn-lt"/>
              </a:rPr>
              <a:t>min</a:t>
            </a:r>
            <a:r>
              <a:rPr lang="es-ES" sz="1400" baseline="30000" dirty="0" smtClean="0">
                <a:latin typeface="+mn-lt"/>
              </a:rPr>
              <a:t>−</a:t>
            </a:r>
            <a:r>
              <a:rPr lang="es-ES" sz="1400" i="1" baseline="30000" dirty="0" smtClean="0">
                <a:latin typeface="+mn-lt"/>
              </a:rPr>
              <a:t>1</a:t>
            </a:r>
            <a:r>
              <a:rPr lang="es-ES" sz="1400" i="1" dirty="0" smtClean="0">
                <a:latin typeface="+mn-lt"/>
              </a:rPr>
              <a:t> ×</a:t>
            </a:r>
            <a:r>
              <a:rPr lang="es-ES" sz="1400" dirty="0" smtClean="0">
                <a:latin typeface="+mn-lt"/>
              </a:rPr>
              <a:t> </a:t>
            </a:r>
            <a:r>
              <a:rPr lang="es-ES" sz="1400" i="1" dirty="0" smtClean="0">
                <a:latin typeface="+mn-lt"/>
              </a:rPr>
              <a:t>50 kg) </a:t>
            </a:r>
            <a:r>
              <a:rPr lang="es-ES" sz="1400" dirty="0" smtClean="0">
                <a:latin typeface="+mn-lt"/>
              </a:rPr>
              <a:t>÷ </a:t>
            </a:r>
            <a:r>
              <a:rPr lang="es-ES" sz="1400" i="1" dirty="0" smtClean="0">
                <a:latin typeface="+mn-lt"/>
              </a:rPr>
              <a:t>1000)] ×</a:t>
            </a:r>
            <a:r>
              <a:rPr lang="es-ES" sz="1400" dirty="0" smtClean="0">
                <a:latin typeface="+mn-lt"/>
              </a:rPr>
              <a:t> </a:t>
            </a:r>
            <a:r>
              <a:rPr lang="es-ES" sz="1400" b="1" i="1" dirty="0" smtClean="0">
                <a:solidFill>
                  <a:schemeClr val="tx1"/>
                </a:solidFill>
                <a:latin typeface="+mn-lt"/>
              </a:rPr>
              <a:t>5</a:t>
            </a:r>
            <a:r>
              <a:rPr lang="es-ES" sz="1400" b="1" i="1" dirty="0" smtClean="0">
                <a:solidFill>
                  <a:srgbClr val="C00000"/>
                </a:solidFill>
                <a:latin typeface="+mn-lt"/>
              </a:rPr>
              <a:t> </a:t>
            </a:r>
            <a:r>
              <a:rPr lang="es-ES" sz="1400" i="1" dirty="0" smtClean="0">
                <a:latin typeface="+mn-lt"/>
              </a:rPr>
              <a:t>=</a:t>
            </a:r>
            <a:r>
              <a:rPr lang="es-ES" sz="1400" dirty="0" smtClean="0">
                <a:latin typeface="+mn-lt"/>
              </a:rPr>
              <a:t> </a:t>
            </a:r>
            <a:r>
              <a:rPr lang="es-ES" sz="1400" b="1" i="1" dirty="0" smtClean="0">
                <a:latin typeface="+mn-lt"/>
              </a:rPr>
              <a:t>6,125 kcal · min</a:t>
            </a:r>
            <a:r>
              <a:rPr lang="es-ES" sz="1400" b="1" baseline="30000" dirty="0" smtClean="0">
                <a:latin typeface="+mn-lt"/>
              </a:rPr>
              <a:t>−</a:t>
            </a:r>
            <a:r>
              <a:rPr lang="es-ES" sz="1400" b="1" i="1" baseline="30000" dirty="0" smtClean="0">
                <a:latin typeface="+mn-lt"/>
              </a:rPr>
              <a:t>1</a:t>
            </a:r>
          </a:p>
          <a:p>
            <a:pPr marL="457200" lvl="0" indent="0" algn="just" rtl="0">
              <a:spcBef>
                <a:spcPts val="0"/>
              </a:spcBef>
              <a:spcAft>
                <a:spcPts val="0"/>
              </a:spcAft>
              <a:buClr>
                <a:schemeClr val="dk1"/>
              </a:buClr>
              <a:buSzPts val="2400"/>
              <a:buNone/>
            </a:pPr>
            <a:r>
              <a:rPr lang="es-ES" sz="1400" b="1" i="1" baseline="30000" dirty="0" smtClean="0">
                <a:latin typeface="+mn-lt"/>
              </a:rPr>
              <a:t>	</a:t>
            </a:r>
            <a:r>
              <a:rPr lang="es-ES" sz="1400" i="1" dirty="0" smtClean="0">
                <a:latin typeface="+mn-lt"/>
              </a:rPr>
              <a:t>6,125 kcal </a:t>
            </a:r>
            <a:r>
              <a:rPr lang="es-ES" sz="1400" dirty="0" smtClean="0">
                <a:latin typeface="+mn-lt"/>
              </a:rPr>
              <a:t>∙</a:t>
            </a:r>
            <a:r>
              <a:rPr lang="es-ES" sz="1400" b="1" dirty="0" smtClean="0">
                <a:latin typeface="+mn-lt"/>
              </a:rPr>
              <a:t> </a:t>
            </a:r>
            <a:r>
              <a:rPr lang="es-ES" sz="1400" i="1" dirty="0" smtClean="0">
                <a:latin typeface="+mn-lt"/>
              </a:rPr>
              <a:t>min</a:t>
            </a:r>
            <a:r>
              <a:rPr lang="es-ES" sz="1400" baseline="30000" dirty="0" smtClean="0">
                <a:latin typeface="+mn-lt"/>
              </a:rPr>
              <a:t>−</a:t>
            </a:r>
            <a:r>
              <a:rPr lang="es-ES" sz="1400" i="1" baseline="30000" dirty="0" smtClean="0">
                <a:latin typeface="+mn-lt"/>
              </a:rPr>
              <a:t>1</a:t>
            </a:r>
            <a:r>
              <a:rPr lang="es-ES" sz="1400" i="1" dirty="0" smtClean="0">
                <a:latin typeface="+mn-lt"/>
              </a:rPr>
              <a:t> ×</a:t>
            </a:r>
            <a:r>
              <a:rPr lang="es-ES" sz="1400" dirty="0" smtClean="0">
                <a:latin typeface="+mn-lt"/>
              </a:rPr>
              <a:t> </a:t>
            </a:r>
            <a:r>
              <a:rPr lang="es-ES" sz="1400" i="1" dirty="0" smtClean="0">
                <a:latin typeface="+mn-lt"/>
              </a:rPr>
              <a:t>30 min ×</a:t>
            </a:r>
            <a:r>
              <a:rPr lang="es-ES" sz="1400" dirty="0" smtClean="0">
                <a:latin typeface="+mn-lt"/>
              </a:rPr>
              <a:t> </a:t>
            </a:r>
            <a:r>
              <a:rPr lang="es-ES" sz="1400" i="1" dirty="0" smtClean="0">
                <a:latin typeface="+mn-lt"/>
              </a:rPr>
              <a:t>3 veces a la semana =</a:t>
            </a:r>
            <a:r>
              <a:rPr lang="es-ES" sz="1400" dirty="0" smtClean="0">
                <a:latin typeface="+mn-lt"/>
              </a:rPr>
              <a:t> </a:t>
            </a:r>
            <a:r>
              <a:rPr lang="es-ES" sz="1400" b="1" i="1" dirty="0" smtClean="0">
                <a:latin typeface="+mn-lt"/>
              </a:rPr>
              <a:t>551,25 kcal · sem</a:t>
            </a:r>
            <a:r>
              <a:rPr lang="es-ES" sz="1400" b="1" baseline="30000" dirty="0" smtClean="0">
                <a:latin typeface="+mn-lt"/>
              </a:rPr>
              <a:t>−</a:t>
            </a:r>
            <a:r>
              <a:rPr lang="es-ES" sz="1400" b="1" i="1" baseline="30000" dirty="0" smtClean="0">
                <a:latin typeface="+mn-lt"/>
              </a:rPr>
              <a:t>1</a:t>
            </a:r>
          </a:p>
          <a:p>
            <a:pPr marL="457200" lvl="0" indent="0" algn="just" rtl="0">
              <a:spcBef>
                <a:spcPts val="0"/>
              </a:spcBef>
              <a:spcAft>
                <a:spcPts val="0"/>
              </a:spcAft>
              <a:buClr>
                <a:schemeClr val="dk1"/>
              </a:buClr>
              <a:buSzPts val="2400"/>
              <a:buNone/>
            </a:pPr>
            <a:endParaRPr sz="1800" b="1" i="1" baseline="30000" dirty="0"/>
          </a:p>
          <a:p>
            <a:pPr marL="457200" lvl="0" indent="0" algn="just" rtl="0">
              <a:spcBef>
                <a:spcPts val="0"/>
              </a:spcBef>
              <a:spcAft>
                <a:spcPts val="0"/>
              </a:spcAft>
              <a:buClr>
                <a:schemeClr val="dk1"/>
              </a:buClr>
              <a:buSzPts val="2400"/>
              <a:buNone/>
            </a:pPr>
            <a:endParaRPr sz="1800" b="1" i="1" baseline="30000" dirty="0"/>
          </a:p>
          <a:p>
            <a:pPr marL="457200" lvl="0" indent="0" algn="just" rtl="0">
              <a:spcBef>
                <a:spcPts val="0"/>
              </a:spcBef>
              <a:spcAft>
                <a:spcPts val="0"/>
              </a:spcAft>
              <a:buClr>
                <a:schemeClr val="dk1"/>
              </a:buClr>
              <a:buSzPts val="2400"/>
              <a:buNone/>
            </a:pPr>
            <a:endParaRPr sz="1800" b="1" i="1" baseline="30000" dirty="0"/>
          </a:p>
          <a:p>
            <a:pPr marL="457200" lvl="0" indent="0" algn="just" rtl="0">
              <a:spcBef>
                <a:spcPts val="0"/>
              </a:spcBef>
              <a:spcAft>
                <a:spcPts val="0"/>
              </a:spcAft>
              <a:buClr>
                <a:schemeClr val="dk1"/>
              </a:buClr>
              <a:buSzPts val="2400"/>
              <a:buNone/>
            </a:pPr>
            <a:endParaRPr sz="1800" b="1" i="1" dirty="0"/>
          </a:p>
          <a:p>
            <a:pPr marL="457200" lvl="0" indent="0" algn="just" rtl="0">
              <a:spcBef>
                <a:spcPts val="0"/>
              </a:spcBef>
              <a:spcAft>
                <a:spcPts val="0"/>
              </a:spcAft>
              <a:buClr>
                <a:schemeClr val="dk1"/>
              </a:buClr>
              <a:buSzPts val="2400"/>
              <a:buNone/>
            </a:pPr>
            <a:endParaRPr sz="1800" dirty="0"/>
          </a:p>
          <a:p>
            <a:pPr marL="457200" lvl="0" indent="-381000" algn="l" rtl="0">
              <a:spcBef>
                <a:spcPts val="600"/>
              </a:spcBef>
              <a:spcAft>
                <a:spcPts val="0"/>
              </a:spcAft>
              <a:buClr>
                <a:schemeClr val="dk1"/>
              </a:buClr>
              <a:buSzPts val="2400"/>
              <a:buNone/>
            </a:pPr>
            <a:endParaRPr dirty="0"/>
          </a:p>
        </p:txBody>
      </p:sp>
      <p:grpSp>
        <p:nvGrpSpPr>
          <p:cNvPr id="177" name="Google Shape;177;p5"/>
          <p:cNvGrpSpPr/>
          <p:nvPr/>
        </p:nvGrpSpPr>
        <p:grpSpPr>
          <a:xfrm>
            <a:off x="8436324" y="384504"/>
            <a:ext cx="361474" cy="636193"/>
            <a:chOff x="4276825" y="487236"/>
            <a:chExt cx="317500" cy="419100"/>
          </a:xfrm>
        </p:grpSpPr>
        <p:sp>
          <p:nvSpPr>
            <p:cNvPr id="178" name="Google Shape;178;p5"/>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4901"/>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lt1"/>
                </a:solidFill>
                <a:latin typeface="Calibri"/>
                <a:ea typeface="Calibri"/>
                <a:cs typeface="Calibri"/>
                <a:sym typeface="Calibri"/>
              </a:endParaRPr>
            </a:p>
          </p:txBody>
        </p:sp>
        <p:sp>
          <p:nvSpPr>
            <p:cNvPr id="179" name="Google Shape;179;p5"/>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4901"/>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lt1"/>
                </a:solidFill>
                <a:latin typeface="Calibri"/>
                <a:ea typeface="Calibri"/>
                <a:cs typeface="Calibri"/>
                <a:sym typeface="Calibri"/>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6"/>
          <p:cNvSpPr txBox="1">
            <a:spLocks noGrp="1"/>
          </p:cNvSpPr>
          <p:nvPr>
            <p:ph type="title"/>
          </p:nvPr>
        </p:nvSpPr>
        <p:spPr>
          <a:xfrm>
            <a:off x="614975" y="521800"/>
            <a:ext cx="6757800" cy="12260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Clr>
                <a:schemeClr val="dk1"/>
              </a:buClr>
              <a:buSzPts val="3000"/>
              <a:buFont typeface="Calibri"/>
              <a:buNone/>
            </a:pPr>
            <a:endParaRPr dirty="0"/>
          </a:p>
        </p:txBody>
      </p:sp>
      <p:sp>
        <p:nvSpPr>
          <p:cNvPr id="185" name="Google Shape;185;p6"/>
          <p:cNvSpPr txBox="1">
            <a:spLocks noGrp="1"/>
          </p:cNvSpPr>
          <p:nvPr>
            <p:ph type="body" idx="1"/>
          </p:nvPr>
        </p:nvSpPr>
        <p:spPr>
          <a:xfrm>
            <a:off x="228600" y="1905000"/>
            <a:ext cx="8686800" cy="4572000"/>
          </a:xfrm>
          <a:prstGeom prst="rect">
            <a:avLst/>
          </a:prstGeom>
          <a:noFill/>
          <a:ln>
            <a:noFill/>
          </a:ln>
        </p:spPr>
        <p:txBody>
          <a:bodyPr spcFirstLastPara="1" wrap="square" lIns="0" tIns="0" rIns="0" bIns="0" anchor="t" anchorCtr="0">
            <a:noAutofit/>
          </a:bodyPr>
          <a:lstStyle/>
          <a:p>
            <a:pPr marL="457200" lvl="0" indent="-381000" algn="l" rtl="0">
              <a:spcBef>
                <a:spcPts val="600"/>
              </a:spcBef>
              <a:spcAft>
                <a:spcPts val="0"/>
              </a:spcAft>
              <a:buClr>
                <a:schemeClr val="dk1"/>
              </a:buClr>
              <a:buSzPts val="2400"/>
              <a:buNone/>
            </a:pPr>
            <a:endParaRPr dirty="0"/>
          </a:p>
        </p:txBody>
      </p:sp>
      <p:pic>
        <p:nvPicPr>
          <p:cNvPr id="186" name="Google Shape;186;p6" descr="How much physical activity do children need? | Physical Activity | DNPAO |  CDC"/>
          <p:cNvPicPr preferRelativeResize="0"/>
          <p:nvPr/>
        </p:nvPicPr>
        <p:blipFill rotWithShape="1">
          <a:blip r:embed="rId3">
            <a:alphaModFix/>
          </a:blip>
          <a:srcRect/>
          <a:stretch/>
        </p:blipFill>
        <p:spPr>
          <a:xfrm>
            <a:off x="1066800" y="1981200"/>
            <a:ext cx="2819401" cy="1828799"/>
          </a:xfrm>
          <a:prstGeom prst="rect">
            <a:avLst/>
          </a:prstGeom>
          <a:noFill/>
          <a:ln>
            <a:noFill/>
          </a:ln>
        </p:spPr>
      </p:pic>
      <p:pic>
        <p:nvPicPr>
          <p:cNvPr id="187" name="Google Shape;187;p6" descr="Kids Bike Size Chart: The Definitive Guide to Kids Bike Sizes + Infographic"/>
          <p:cNvPicPr preferRelativeResize="0"/>
          <p:nvPr/>
        </p:nvPicPr>
        <p:blipFill rotWithShape="1">
          <a:blip r:embed="rId4">
            <a:alphaModFix/>
          </a:blip>
          <a:srcRect/>
          <a:stretch/>
        </p:blipFill>
        <p:spPr>
          <a:xfrm>
            <a:off x="4191000" y="1981200"/>
            <a:ext cx="2667000" cy="1828800"/>
          </a:xfrm>
          <a:prstGeom prst="rect">
            <a:avLst/>
          </a:prstGeom>
          <a:noFill/>
          <a:ln>
            <a:noFill/>
          </a:ln>
        </p:spPr>
      </p:pic>
      <p:pic>
        <p:nvPicPr>
          <p:cNvPr id="188" name="Google Shape;188;p6" descr="Safe exercise for children | healthdirect"/>
          <p:cNvPicPr preferRelativeResize="0"/>
          <p:nvPr/>
        </p:nvPicPr>
        <p:blipFill rotWithShape="1">
          <a:blip r:embed="rId5">
            <a:alphaModFix/>
          </a:blip>
          <a:srcRect/>
          <a:stretch/>
        </p:blipFill>
        <p:spPr>
          <a:xfrm>
            <a:off x="838200" y="4114800"/>
            <a:ext cx="6934201" cy="1981200"/>
          </a:xfrm>
          <a:prstGeom prst="rect">
            <a:avLst/>
          </a:prstGeom>
          <a:noFill/>
          <a:ln>
            <a:noFill/>
          </a:ln>
        </p:spPr>
      </p:pic>
      <p:grpSp>
        <p:nvGrpSpPr>
          <p:cNvPr id="189" name="Google Shape;189;p6"/>
          <p:cNvGrpSpPr/>
          <p:nvPr/>
        </p:nvGrpSpPr>
        <p:grpSpPr>
          <a:xfrm>
            <a:off x="8436324" y="384504"/>
            <a:ext cx="361474" cy="636193"/>
            <a:chOff x="4276825" y="487236"/>
            <a:chExt cx="317500" cy="419100"/>
          </a:xfrm>
        </p:grpSpPr>
        <p:sp>
          <p:nvSpPr>
            <p:cNvPr id="190" name="Google Shape;190;p6"/>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4901"/>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lt1"/>
                </a:solidFill>
                <a:latin typeface="Calibri"/>
                <a:ea typeface="Calibri"/>
                <a:cs typeface="Calibri"/>
                <a:sym typeface="Calibri"/>
              </a:endParaRPr>
            </a:p>
          </p:txBody>
        </p:sp>
        <p:sp>
          <p:nvSpPr>
            <p:cNvPr id="191" name="Google Shape;191;p6"/>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4901"/>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lt1"/>
                </a:solidFill>
                <a:latin typeface="Calibri"/>
                <a:ea typeface="Calibri"/>
                <a:cs typeface="Calibri"/>
                <a:sym typeface="Calibri"/>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7"/>
          <p:cNvSpPr txBox="1">
            <a:spLocks noGrp="1"/>
          </p:cNvSpPr>
          <p:nvPr>
            <p:ph type="title"/>
          </p:nvPr>
        </p:nvSpPr>
        <p:spPr>
          <a:xfrm>
            <a:off x="458221" y="478884"/>
            <a:ext cx="6757800" cy="12260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Clr>
                <a:schemeClr val="dk1"/>
              </a:buClr>
              <a:buSzPts val="3000"/>
              <a:buFont typeface="Calibri"/>
              <a:buNone/>
            </a:pPr>
            <a:r>
              <a:rPr lang="es-ES" sz="4200" dirty="0" smtClean="0">
                <a:solidFill>
                  <a:schemeClr val="bg1"/>
                </a:solidFill>
                <a:latin typeface="+mj-lt"/>
              </a:rPr>
              <a:t>Efectos de la actividad física</a:t>
            </a:r>
            <a:endParaRPr lang="es-ES" sz="4200" dirty="0">
              <a:solidFill>
                <a:schemeClr val="bg1"/>
              </a:solidFill>
              <a:latin typeface="+mj-lt"/>
            </a:endParaRPr>
          </a:p>
        </p:txBody>
      </p:sp>
      <p:sp>
        <p:nvSpPr>
          <p:cNvPr id="197" name="Google Shape;197;p7"/>
          <p:cNvSpPr txBox="1">
            <a:spLocks noGrp="1"/>
          </p:cNvSpPr>
          <p:nvPr>
            <p:ph type="body" idx="1"/>
          </p:nvPr>
        </p:nvSpPr>
        <p:spPr>
          <a:xfrm>
            <a:off x="614975" y="2273567"/>
            <a:ext cx="6757800" cy="3768800"/>
          </a:xfrm>
          <a:prstGeom prst="rect">
            <a:avLst/>
          </a:prstGeom>
          <a:noFill/>
          <a:ln>
            <a:noFill/>
          </a:ln>
        </p:spPr>
        <p:txBody>
          <a:bodyPr spcFirstLastPara="1" wrap="square" lIns="0" tIns="0" rIns="0" bIns="0" anchor="t" anchorCtr="0">
            <a:noAutofit/>
          </a:bodyPr>
          <a:lstStyle/>
          <a:p>
            <a:pPr marL="457200" lvl="0" indent="-228600" algn="l" rtl="0">
              <a:spcBef>
                <a:spcPts val="600"/>
              </a:spcBef>
              <a:spcAft>
                <a:spcPts val="0"/>
              </a:spcAft>
              <a:buClr>
                <a:schemeClr val="dk1"/>
              </a:buClr>
              <a:buSzPts val="2400"/>
              <a:buNone/>
            </a:pPr>
            <a:endParaRPr dirty="0"/>
          </a:p>
        </p:txBody>
      </p:sp>
      <p:pic>
        <p:nvPicPr>
          <p:cNvPr id="198" name="Google Shape;198;p7"/>
          <p:cNvPicPr preferRelativeResize="0">
            <a:picLocks noGrp="1"/>
          </p:cNvPicPr>
          <p:nvPr>
            <p:ph type="body" idx="1"/>
          </p:nvPr>
        </p:nvPicPr>
        <p:blipFill rotWithShape="1">
          <a:blip r:embed="rId3">
            <a:alphaModFix/>
          </a:blip>
          <a:srcRect/>
          <a:stretch/>
        </p:blipFill>
        <p:spPr>
          <a:xfrm>
            <a:off x="1447800" y="2362200"/>
            <a:ext cx="5486400" cy="3733800"/>
          </a:xfrm>
          <a:prstGeom prst="rect">
            <a:avLst/>
          </a:prstGeom>
          <a:noFill/>
          <a:ln>
            <a:noFill/>
          </a:ln>
        </p:spPr>
      </p:pic>
      <p:grpSp>
        <p:nvGrpSpPr>
          <p:cNvPr id="200" name="Google Shape;200;p7"/>
          <p:cNvGrpSpPr/>
          <p:nvPr/>
        </p:nvGrpSpPr>
        <p:grpSpPr>
          <a:xfrm>
            <a:off x="8436324" y="384504"/>
            <a:ext cx="361474" cy="636193"/>
            <a:chOff x="4276825" y="487236"/>
            <a:chExt cx="317500" cy="419100"/>
          </a:xfrm>
        </p:grpSpPr>
        <p:sp>
          <p:nvSpPr>
            <p:cNvPr id="201" name="Google Shape;201;p7"/>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4901"/>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lt1"/>
                </a:solidFill>
                <a:latin typeface="Calibri"/>
                <a:ea typeface="Calibri"/>
                <a:cs typeface="Calibri"/>
                <a:sym typeface="Calibri"/>
              </a:endParaRPr>
            </a:p>
          </p:txBody>
        </p:sp>
        <p:sp>
          <p:nvSpPr>
            <p:cNvPr id="202" name="Google Shape;202;p7"/>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4901"/>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lt1"/>
                </a:solidFill>
                <a:latin typeface="Calibri"/>
                <a:ea typeface="Calibri"/>
                <a:cs typeface="Calibri"/>
                <a:sym typeface="Calibri"/>
              </a:endParaRPr>
            </a:p>
          </p:txBody>
        </p:sp>
      </p:grpSp>
      <p:sp>
        <p:nvSpPr>
          <p:cNvPr id="3" name="Text Placeholder 2">
            <a:extLst>
              <a:ext uri="{FF2B5EF4-FFF2-40B4-BE49-F238E27FC236}">
                <a16:creationId xmlns="" xmlns:a16="http://schemas.microsoft.com/office/drawing/2014/main" id="{A7727829-4441-6B62-5B75-56C73DEC0ECE}"/>
              </a:ext>
            </a:extLst>
          </p:cNvPr>
          <p:cNvSpPr>
            <a:spLocks noGrp="1"/>
          </p:cNvSpPr>
          <p:nvPr>
            <p:ph type="body" idx="1"/>
          </p:nvPr>
        </p:nvSpPr>
        <p:spPr/>
        <p:txBody>
          <a:bodyPr/>
          <a:lstStyle/>
          <a:p>
            <a:pPr marL="76200" indent="0">
              <a:buNone/>
            </a:pPr>
            <a:endParaRPr lang="sr-Latn-R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8"/>
          <p:cNvSpPr txBox="1">
            <a:spLocks noGrp="1"/>
          </p:cNvSpPr>
          <p:nvPr>
            <p:ph type="title"/>
          </p:nvPr>
        </p:nvSpPr>
        <p:spPr>
          <a:xfrm>
            <a:off x="484346" y="440784"/>
            <a:ext cx="6757800" cy="1226000"/>
          </a:xfrm>
          <a:prstGeom prst="rect">
            <a:avLst/>
          </a:prstGeom>
          <a:noFill/>
          <a:ln>
            <a:noFill/>
          </a:ln>
        </p:spPr>
        <p:txBody>
          <a:bodyPr spcFirstLastPara="1" wrap="square" lIns="0" tIns="0" rIns="0" bIns="0" anchor="ctr" anchorCtr="0">
            <a:noAutofit/>
          </a:bodyPr>
          <a:lstStyle/>
          <a:p>
            <a:pPr lvl="0" algn="l"/>
            <a:r>
              <a:rPr lang="es-ES" sz="4200" dirty="0">
                <a:solidFill>
                  <a:schemeClr val="bg1"/>
                </a:solidFill>
                <a:latin typeface="+mj-lt"/>
              </a:rPr>
              <a:t>Efectos de la actividad física</a:t>
            </a:r>
            <a:endParaRPr lang="x-es-XL" sz="4200" dirty="0">
              <a:latin typeface="+mj-lt"/>
            </a:endParaRPr>
          </a:p>
        </p:txBody>
      </p:sp>
      <p:sp>
        <p:nvSpPr>
          <p:cNvPr id="208" name="Google Shape;208;p8"/>
          <p:cNvSpPr txBox="1">
            <a:spLocks noGrp="1"/>
          </p:cNvSpPr>
          <p:nvPr>
            <p:ph type="body" idx="1"/>
          </p:nvPr>
        </p:nvSpPr>
        <p:spPr>
          <a:xfrm>
            <a:off x="614975" y="2273567"/>
            <a:ext cx="6757800" cy="3768800"/>
          </a:xfrm>
          <a:prstGeom prst="rect">
            <a:avLst/>
          </a:prstGeom>
          <a:noFill/>
          <a:ln>
            <a:noFill/>
          </a:ln>
        </p:spPr>
        <p:txBody>
          <a:bodyPr spcFirstLastPara="1" wrap="square" lIns="0" tIns="0" rIns="0" bIns="0" anchor="t" anchorCtr="0">
            <a:noAutofit/>
          </a:bodyPr>
          <a:lstStyle/>
          <a:p>
            <a:pPr marL="457200" lvl="0" indent="-228600" algn="l" rtl="0">
              <a:spcBef>
                <a:spcPts val="600"/>
              </a:spcBef>
              <a:spcAft>
                <a:spcPts val="0"/>
              </a:spcAft>
              <a:buClr>
                <a:schemeClr val="dk1"/>
              </a:buClr>
              <a:buSzPts val="2400"/>
              <a:buNone/>
            </a:pPr>
            <a:endParaRPr dirty="0"/>
          </a:p>
        </p:txBody>
      </p:sp>
      <p:pic>
        <p:nvPicPr>
          <p:cNvPr id="209" name="Google Shape;209;p8" descr="See the source image"/>
          <p:cNvPicPr preferRelativeResize="0"/>
          <p:nvPr/>
        </p:nvPicPr>
        <p:blipFill rotWithShape="1">
          <a:blip r:embed="rId3">
            <a:alphaModFix/>
          </a:blip>
          <a:srcRect/>
          <a:stretch/>
        </p:blipFill>
        <p:spPr>
          <a:xfrm>
            <a:off x="609600" y="2286000"/>
            <a:ext cx="7315200" cy="3810000"/>
          </a:xfrm>
          <a:prstGeom prst="rect">
            <a:avLst/>
          </a:prstGeom>
          <a:noFill/>
          <a:ln>
            <a:noFill/>
          </a:ln>
        </p:spPr>
      </p:pic>
      <p:grpSp>
        <p:nvGrpSpPr>
          <p:cNvPr id="210" name="Google Shape;210;p8"/>
          <p:cNvGrpSpPr/>
          <p:nvPr/>
        </p:nvGrpSpPr>
        <p:grpSpPr>
          <a:xfrm>
            <a:off x="8436324" y="384504"/>
            <a:ext cx="361474" cy="636193"/>
            <a:chOff x="4276825" y="487236"/>
            <a:chExt cx="317500" cy="419100"/>
          </a:xfrm>
        </p:grpSpPr>
        <p:sp>
          <p:nvSpPr>
            <p:cNvPr id="211" name="Google Shape;211;p8"/>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4901"/>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lt1"/>
                </a:solidFill>
                <a:latin typeface="Calibri"/>
                <a:ea typeface="Calibri"/>
                <a:cs typeface="Calibri"/>
                <a:sym typeface="Calibri"/>
              </a:endParaRPr>
            </a:p>
          </p:txBody>
        </p:sp>
        <p:sp>
          <p:nvSpPr>
            <p:cNvPr id="212" name="Google Shape;212;p8"/>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4901"/>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lt1"/>
                </a:solidFill>
                <a:latin typeface="Calibri"/>
                <a:ea typeface="Calibri"/>
                <a:cs typeface="Calibri"/>
                <a:sym typeface="Calibri"/>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9"/>
          <p:cNvSpPr txBox="1">
            <a:spLocks noGrp="1"/>
          </p:cNvSpPr>
          <p:nvPr>
            <p:ph type="title"/>
          </p:nvPr>
        </p:nvSpPr>
        <p:spPr>
          <a:xfrm>
            <a:off x="614975" y="521800"/>
            <a:ext cx="6757800" cy="12260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Clr>
                <a:schemeClr val="dk1"/>
              </a:buClr>
              <a:buSzPts val="3000"/>
              <a:buFont typeface="Calibri"/>
              <a:buNone/>
            </a:pPr>
            <a:r>
              <a:rPr lang="x-es-XL" sz="4000" dirty="0">
                <a:solidFill>
                  <a:schemeClr val="bg1"/>
                </a:solidFill>
                <a:latin typeface="+mj-lt"/>
              </a:rPr>
              <a:t>Actividad física: recomendaciones generales</a:t>
            </a:r>
          </a:p>
        </p:txBody>
      </p:sp>
      <p:sp>
        <p:nvSpPr>
          <p:cNvPr id="218" name="Google Shape;218;p9"/>
          <p:cNvSpPr txBox="1">
            <a:spLocks noGrp="1"/>
          </p:cNvSpPr>
          <p:nvPr>
            <p:ph type="body" idx="1"/>
          </p:nvPr>
        </p:nvSpPr>
        <p:spPr>
          <a:xfrm>
            <a:off x="381000" y="1905000"/>
            <a:ext cx="8077200" cy="4495800"/>
          </a:xfrm>
          <a:prstGeom prst="rect">
            <a:avLst/>
          </a:prstGeom>
          <a:noFill/>
          <a:ln>
            <a:noFill/>
          </a:ln>
        </p:spPr>
        <p:txBody>
          <a:bodyPr spcFirstLastPara="1" wrap="square" lIns="0" tIns="0" rIns="0" bIns="0" anchor="t" anchorCtr="0">
            <a:noAutofit/>
          </a:bodyPr>
          <a:lstStyle/>
          <a:p>
            <a:pPr>
              <a:buFont typeface="Noto Sans Symbols"/>
              <a:buChar char="❖"/>
            </a:pPr>
            <a:r>
              <a:rPr lang="es-ES" sz="2400" b="1" dirty="0" smtClean="0">
                <a:latin typeface="+mn-lt"/>
              </a:rPr>
              <a:t>Recomendaciones generales sobre actividad física para la salud, OMS, 2011 </a:t>
            </a:r>
          </a:p>
          <a:p>
            <a:pPr marL="457200" lvl="0" indent="-152400" algn="just" rtl="0">
              <a:spcBef>
                <a:spcPts val="0"/>
              </a:spcBef>
              <a:spcAft>
                <a:spcPts val="0"/>
              </a:spcAft>
              <a:buClr>
                <a:schemeClr val="dk1"/>
              </a:buClr>
              <a:buSzPts val="2400"/>
              <a:buFont typeface="Noto Sans Symbols"/>
              <a:buChar char="▪"/>
            </a:pPr>
            <a:r>
              <a:rPr lang="x-es-XL" sz="2800" b="1" dirty="0" smtClean="0"/>
              <a:t> </a:t>
            </a:r>
            <a:r>
              <a:rPr lang="es-ES" sz="1800" u="sng" dirty="0" smtClean="0">
                <a:latin typeface="+mn-lt"/>
              </a:rPr>
              <a:t>La actividad física no debe confundirse con el deporte</a:t>
            </a:r>
          </a:p>
          <a:p>
            <a:pPr marL="457200" lvl="0" indent="-152400" algn="just" rtl="0">
              <a:spcBef>
                <a:spcPts val="0"/>
              </a:spcBef>
              <a:spcAft>
                <a:spcPts val="0"/>
              </a:spcAft>
              <a:buClr>
                <a:schemeClr val="dk1"/>
              </a:buClr>
              <a:buSzPts val="2400"/>
              <a:buFont typeface="Noto Sans Symbols"/>
              <a:buChar char="✔"/>
            </a:pPr>
            <a:r>
              <a:rPr lang="es-ES" sz="1800" dirty="0" smtClean="0">
                <a:latin typeface="+mn-lt"/>
              </a:rPr>
              <a:t>Incluye practicar deporte, hacer ejercicio, jugar, andar, hacer las tareas domésticas.</a:t>
            </a:r>
          </a:p>
          <a:p>
            <a:pPr marL="457200" lvl="0" indent="-152400" algn="just" rtl="0">
              <a:spcBef>
                <a:spcPts val="0"/>
              </a:spcBef>
              <a:spcAft>
                <a:spcPts val="0"/>
              </a:spcAft>
              <a:buClr>
                <a:schemeClr val="dk1"/>
              </a:buClr>
              <a:buSzPts val="2400"/>
              <a:buFont typeface="Noto Sans Symbols"/>
              <a:buChar char="▪"/>
            </a:pPr>
            <a:r>
              <a:rPr lang="es-ES" sz="1800" u="sng" dirty="0" smtClean="0">
                <a:latin typeface="+mn-lt"/>
              </a:rPr>
              <a:t>Actividad física de intensidad moderada o vigorosa</a:t>
            </a:r>
          </a:p>
          <a:p>
            <a:pPr marL="457200" lvl="0" indent="-152400" algn="just" rtl="0">
              <a:spcBef>
                <a:spcPts val="0"/>
              </a:spcBef>
              <a:spcAft>
                <a:spcPts val="0"/>
              </a:spcAft>
              <a:buClr>
                <a:schemeClr val="dk1"/>
              </a:buClr>
              <a:buSzPts val="2400"/>
              <a:buFont typeface="Noto Sans Symbols"/>
              <a:buChar char="✔"/>
            </a:pPr>
            <a:r>
              <a:rPr lang="es-ES" sz="1800" dirty="0" smtClean="0">
                <a:latin typeface="+mn-lt"/>
              </a:rPr>
              <a:t>«Cuánto se esfuerza una persona para hacer una actividad física».</a:t>
            </a:r>
          </a:p>
          <a:p>
            <a:pPr marL="457200" lvl="0" indent="-152400" algn="just" rtl="0">
              <a:spcBef>
                <a:spcPts val="0"/>
              </a:spcBef>
              <a:spcAft>
                <a:spcPts val="0"/>
              </a:spcAft>
              <a:buClr>
                <a:schemeClr val="dk1"/>
              </a:buClr>
              <a:buSzPts val="2400"/>
              <a:buFont typeface="Noto Sans Symbols"/>
              <a:buChar char="✔"/>
            </a:pPr>
            <a:r>
              <a:rPr lang="es-ES" sz="1800" dirty="0" smtClean="0">
                <a:latin typeface="+mn-lt"/>
              </a:rPr>
              <a:t>Actividades de intensidad moderada: bailar, caminar a paso ligero, hacer tareas domésticas.</a:t>
            </a:r>
          </a:p>
          <a:p>
            <a:pPr marL="457200" lvl="0" indent="-152400" algn="just" rtl="0">
              <a:spcBef>
                <a:spcPts val="0"/>
              </a:spcBef>
              <a:spcAft>
                <a:spcPts val="0"/>
              </a:spcAft>
              <a:buClr>
                <a:schemeClr val="dk1"/>
              </a:buClr>
              <a:buSzPts val="2400"/>
              <a:buFont typeface="Noto Sans Symbols"/>
              <a:buChar char="✔"/>
            </a:pPr>
            <a:r>
              <a:rPr lang="es-ES" sz="1800" dirty="0" smtClean="0">
                <a:latin typeface="+mn-lt"/>
              </a:rPr>
              <a:t>Actividades de intensidad vigorosa: correr, ir en bicicleta o nadar rápido.</a:t>
            </a:r>
          </a:p>
          <a:p>
            <a:pPr marL="457200" lvl="0" indent="-152400" algn="just" rtl="0">
              <a:spcBef>
                <a:spcPts val="0"/>
              </a:spcBef>
              <a:spcAft>
                <a:spcPts val="0"/>
              </a:spcAft>
              <a:buClr>
                <a:schemeClr val="dk1"/>
              </a:buClr>
              <a:buSzPts val="2400"/>
              <a:buFont typeface="Noto Sans Symbols"/>
              <a:buChar char="▪"/>
            </a:pPr>
            <a:r>
              <a:rPr lang="es-ES" sz="1800" u="sng" dirty="0" smtClean="0">
                <a:latin typeface="+mn-lt"/>
              </a:rPr>
              <a:t>Acumular actividad física a lo largo de la semana</a:t>
            </a:r>
          </a:p>
          <a:p>
            <a:pPr marL="457200" lvl="0" indent="-152400" algn="just" rtl="0">
              <a:spcBef>
                <a:spcPts val="0"/>
              </a:spcBef>
              <a:spcAft>
                <a:spcPts val="0"/>
              </a:spcAft>
              <a:buClr>
                <a:schemeClr val="dk1"/>
              </a:buClr>
              <a:buSzPts val="2400"/>
              <a:buFont typeface="Noto Sans Symbols"/>
              <a:buChar char="✔"/>
            </a:pPr>
            <a:r>
              <a:rPr lang="es-ES" sz="1800" dirty="0" smtClean="0">
                <a:latin typeface="+mn-lt"/>
              </a:rPr>
              <a:t>Alcanzar el objetivo de 60 minutos diarios o 150 minutos semanales haciendo las actividades en varios intervalos más breves.</a:t>
            </a:r>
          </a:p>
          <a:p>
            <a:pPr marL="457200" lvl="0" indent="-152400" algn="just" rtl="0">
              <a:spcBef>
                <a:spcPts val="0"/>
              </a:spcBef>
              <a:spcAft>
                <a:spcPts val="0"/>
              </a:spcAft>
              <a:buClr>
                <a:schemeClr val="dk1"/>
              </a:buClr>
              <a:buSzPts val="2400"/>
              <a:buFont typeface="Noto Sans Symbols"/>
              <a:buChar char="▪"/>
            </a:pPr>
            <a:r>
              <a:rPr lang="es-ES" sz="1800" u="sng" dirty="0" smtClean="0">
                <a:latin typeface="+mn-lt"/>
              </a:rPr>
              <a:t>Hacer algo de actividad física es mejor que no hacer nada</a:t>
            </a:r>
          </a:p>
          <a:p>
            <a:pPr marL="457200" lvl="0" indent="-152400" algn="just" rtl="0">
              <a:spcBef>
                <a:spcPts val="0"/>
              </a:spcBef>
              <a:spcAft>
                <a:spcPts val="0"/>
              </a:spcAft>
              <a:buClr>
                <a:schemeClr val="dk1"/>
              </a:buClr>
              <a:buSzPts val="2400"/>
              <a:buFont typeface="Noto Sans Symbols"/>
              <a:buChar char="✔"/>
            </a:pPr>
            <a:r>
              <a:rPr lang="es-ES" sz="1800" dirty="0" smtClean="0">
                <a:latin typeface="+mn-lt"/>
              </a:rPr>
              <a:t>Cuanta más actividad, más beneficios para la salud.</a:t>
            </a:r>
          </a:p>
          <a:p>
            <a:pPr marL="457200" lvl="0" indent="0" algn="just" rtl="0">
              <a:spcBef>
                <a:spcPts val="0"/>
              </a:spcBef>
              <a:spcAft>
                <a:spcPts val="0"/>
              </a:spcAft>
              <a:buClr>
                <a:schemeClr val="dk1"/>
              </a:buClr>
              <a:buSzPts val="2400"/>
              <a:buNone/>
            </a:pPr>
            <a:endParaRPr sz="2000" u="sng" dirty="0"/>
          </a:p>
          <a:p>
            <a:pPr marL="457200" lvl="0" indent="0" algn="l" rtl="0">
              <a:spcBef>
                <a:spcPts val="0"/>
              </a:spcBef>
              <a:spcAft>
                <a:spcPts val="0"/>
              </a:spcAft>
              <a:buClr>
                <a:schemeClr val="dk1"/>
              </a:buClr>
              <a:buSzPts val="2400"/>
              <a:buFont typeface="Noto Sans Symbols"/>
              <a:buNone/>
            </a:pPr>
            <a:endParaRPr sz="2000" dirty="0"/>
          </a:p>
          <a:p>
            <a:pPr marL="457200" lvl="0" indent="0" algn="l" rtl="0">
              <a:spcBef>
                <a:spcPts val="0"/>
              </a:spcBef>
              <a:spcAft>
                <a:spcPts val="0"/>
              </a:spcAft>
              <a:buClr>
                <a:schemeClr val="dk1"/>
              </a:buClr>
              <a:buSzPts val="2400"/>
              <a:buNone/>
            </a:pPr>
            <a:endParaRPr sz="2800" b="1" dirty="0"/>
          </a:p>
        </p:txBody>
      </p:sp>
      <p:grpSp>
        <p:nvGrpSpPr>
          <p:cNvPr id="219" name="Google Shape;219;p9"/>
          <p:cNvGrpSpPr/>
          <p:nvPr/>
        </p:nvGrpSpPr>
        <p:grpSpPr>
          <a:xfrm>
            <a:off x="8436324" y="384504"/>
            <a:ext cx="361474" cy="636193"/>
            <a:chOff x="4276825" y="487236"/>
            <a:chExt cx="317500" cy="419100"/>
          </a:xfrm>
        </p:grpSpPr>
        <p:sp>
          <p:nvSpPr>
            <p:cNvPr id="220" name="Google Shape;220;p9"/>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4901"/>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lt1"/>
                </a:solidFill>
                <a:latin typeface="Calibri"/>
                <a:ea typeface="Calibri"/>
                <a:cs typeface="Calibri"/>
                <a:sym typeface="Calibri"/>
              </a:endParaRPr>
            </a:p>
          </p:txBody>
        </p:sp>
        <p:sp>
          <p:nvSpPr>
            <p:cNvPr id="221" name="Google Shape;221;p9"/>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4901"/>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lt1"/>
                </a:solidFill>
                <a:latin typeface="Calibri"/>
                <a:ea typeface="Calibri"/>
                <a:cs typeface="Calibri"/>
                <a:sym typeface="Calibri"/>
              </a:endParaRPr>
            </a:p>
          </p:txBody>
        </p:sp>
      </p:grpSp>
    </p:spTree>
  </p:cSld>
  <p:clrMapOvr>
    <a:masterClrMapping/>
  </p:clrMapOvr>
</p:sld>
</file>

<file path=ppt/theme/theme1.xml><?xml version="1.0" encoding="utf-8"?>
<a:theme xmlns:a="http://schemas.openxmlformats.org/drawingml/2006/main" name="Office Theme">
  <a:themeElements>
    <a:clrScheme name="Flow">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214</TotalTime>
  <Words>1674</Words>
  <Application>Microsoft Office PowerPoint</Application>
  <PresentationFormat>Presentación en pantalla (4:3)</PresentationFormat>
  <Paragraphs>168</Paragraphs>
  <Slides>25</Slides>
  <Notes>25</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25</vt:i4>
      </vt:variant>
    </vt:vector>
  </HeadingPairs>
  <TitlesOfParts>
    <vt:vector size="30" baseType="lpstr">
      <vt:lpstr>Arial</vt:lpstr>
      <vt:lpstr>Barlow SemiBold</vt:lpstr>
      <vt:lpstr>Noto Sans Symbols</vt:lpstr>
      <vt:lpstr>Calibri</vt:lpstr>
      <vt:lpstr>Office Theme</vt:lpstr>
      <vt:lpstr> Cinesioterapia para el tratamiento de la obesidad: definición, importancia y aplicación  Sanja Mazić, Danka Sinadinović, Stevan Mijomanović, Irena Aleksić-Hajduković</vt:lpstr>
      <vt:lpstr>Número de proyecto: 2021-1-RO01- KA220-HED-38B739A3</vt:lpstr>
      <vt:lpstr>Definiciones</vt:lpstr>
      <vt:lpstr>Definiciones </vt:lpstr>
      <vt:lpstr>Definiciones</vt:lpstr>
      <vt:lpstr>Presentación de PowerPoint</vt:lpstr>
      <vt:lpstr>Efectos de la actividad física</vt:lpstr>
      <vt:lpstr>Efectos de la actividad física</vt:lpstr>
      <vt:lpstr>Actividad física: recomendaciones generales</vt:lpstr>
      <vt:lpstr>Recomendaciones para niños de entre 5 y 17 años</vt:lpstr>
      <vt:lpstr>Actividad física: recomendaciones para niños con preobesidad u obesidad</vt:lpstr>
      <vt:lpstr>Actividad física: recomendaciones para niños con preobesidad u obesidad</vt:lpstr>
      <vt:lpstr>Actividad física: recomendaciones para niños con preobesidad u obesidad</vt:lpstr>
      <vt:lpstr>Principio FITT</vt:lpstr>
      <vt:lpstr>Ejemplo</vt:lpstr>
      <vt:lpstr>Cálculo: gasto calórico del ejercicio</vt:lpstr>
      <vt:lpstr>Principio FITT</vt:lpstr>
      <vt:lpstr>Tipos de actividad física</vt:lpstr>
      <vt:lpstr>Tipos de actividad física</vt:lpstr>
      <vt:lpstr>Tipos de actividad física</vt:lpstr>
      <vt:lpstr>Consejos para la aplicación</vt:lpstr>
      <vt:lpstr>Resultado</vt:lpstr>
      <vt:lpstr>Presentación de PowerPoint</vt:lpstr>
      <vt:lpstr>Bibliografía</vt:lpstr>
      <vt:lpstr>Bibliografía</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Exercise therapy  in treating obesity – definition, significance and application  Sanja Mazić·Danka Sinadinović· Stevan Mijomanović· Irena Aleksić-Hajduković</dc:title>
  <dc:creator>Korisnik</dc:creator>
  <cp:lastModifiedBy>Eva Peribáñez</cp:lastModifiedBy>
  <cp:revision>9</cp:revision>
  <dcterms:created xsi:type="dcterms:W3CDTF">2022-10-29T12:02:35Z</dcterms:created>
  <dcterms:modified xsi:type="dcterms:W3CDTF">2023-07-07T08:31:30Z</dcterms:modified>
</cp:coreProperties>
</file>