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2"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Barlow" panose="00000500000000000000" pitchFamily="2" charset="0"/>
      <p:regular r:id="rId23"/>
      <p:bold r:id="rId24"/>
      <p:italic r:id="rId25"/>
      <p:boldItalic r:id="rId26"/>
    </p:embeddedFont>
    <p:embeddedFont>
      <p:font typeface="Barlow Light" panose="00000400000000000000" pitchFamily="2" charset="0"/>
      <p:regular r:id="rId27"/>
      <p:bold r:id="rId28"/>
      <p:italic r:id="rId29"/>
      <p:boldItalic r:id="rId30"/>
    </p:embeddedFont>
    <p:embeddedFont>
      <p:font typeface="Barlow SemiBold" panose="00000700000000000000" pitchFamily="2"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46274"/>
                </a:srgbClr>
              </a:gs>
              <a:gs pos="50000">
                <a:srgbClr val="FFFFFF">
                  <a:alpha val="46274"/>
                </a:srgbClr>
              </a:gs>
              <a:gs pos="100000">
                <a:srgbClr val="FFFFFF">
                  <a:alpha val="46274"/>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2"/>
          <p:cNvGrpSpPr/>
          <p:nvPr/>
        </p:nvGrpSpPr>
        <p:grpSpPr>
          <a:xfrm rot="10800000" flipH="1">
            <a:off x="341403" y="3124854"/>
            <a:ext cx="8801750" cy="2018724"/>
            <a:chOff x="-4395163" y="751996"/>
            <a:chExt cx="13539072" cy="3105253"/>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0980"/>
              </a:srgbClr>
            </a:solidFill>
            <a:ln>
              <a:noFill/>
            </a:ln>
          </p:spPr>
        </p:sp>
        <p:sp>
          <p:nvSpPr>
            <p:cNvPr id="16" name="Google Shape;16;p2"/>
            <p:cNvSpPr/>
            <p:nvPr/>
          </p:nvSpPr>
          <p:spPr>
            <a:xfrm>
              <a:off x="6572284" y="752119"/>
              <a:ext cx="2571600" cy="2115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4395163" y="1285742"/>
              <a:ext cx="10228800" cy="2118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 name="Google Shape;18;p2"/>
          <p:cNvSpPr txBox="1">
            <a:spLocks noGrp="1"/>
          </p:cNvSpPr>
          <p:nvPr>
            <p:ph type="ctrTitle"/>
          </p:nvPr>
        </p:nvSpPr>
        <p:spPr>
          <a:xfrm>
            <a:off x="614975" y="3124850"/>
            <a:ext cx="6058800" cy="1532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pic>
        <p:nvPicPr>
          <p:cNvPr id="19" name="Google Shape;19;p2"/>
          <p:cNvPicPr preferRelativeResize="0"/>
          <p:nvPr/>
        </p:nvPicPr>
        <p:blipFill rotWithShape="1">
          <a:blip r:embed="rId3">
            <a:alphaModFix/>
          </a:blip>
          <a:srcRect/>
          <a:stretch/>
        </p:blipFill>
        <p:spPr>
          <a:xfrm>
            <a:off x="7740352" y="3932866"/>
            <a:ext cx="1164637" cy="6551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0"/>
        <p:cNvGrpSpPr/>
        <p:nvPr/>
      </p:nvGrpSpPr>
      <p:grpSpPr>
        <a:xfrm>
          <a:off x="0" y="0"/>
          <a:ext cx="0" cy="0"/>
          <a:chOff x="0" y="0"/>
          <a:chExt cx="0" cy="0"/>
        </a:xfrm>
      </p:grpSpPr>
      <p:grpSp>
        <p:nvGrpSpPr>
          <p:cNvPr id="21" name="Google Shape;21;p3"/>
          <p:cNvGrpSpPr/>
          <p:nvPr/>
        </p:nvGrpSpPr>
        <p:grpSpPr>
          <a:xfrm>
            <a:off x="0" y="4762400"/>
            <a:ext cx="603997" cy="381100"/>
            <a:chOff x="0" y="4762400"/>
            <a:chExt cx="603997" cy="381100"/>
          </a:xfrm>
        </p:grpSpPr>
        <p:sp>
          <p:nvSpPr>
            <p:cNvPr id="22" name="Google Shape;22;p3"/>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 name="Google Shape;24;p3"/>
          <p:cNvGrpSpPr/>
          <p:nvPr/>
        </p:nvGrpSpPr>
        <p:grpSpPr>
          <a:xfrm>
            <a:off x="381000" y="0"/>
            <a:ext cx="8763111" cy="1310918"/>
            <a:chOff x="381000" y="0"/>
            <a:chExt cx="8763111" cy="1310918"/>
          </a:xfrm>
        </p:grpSpPr>
        <p:grpSp>
          <p:nvGrpSpPr>
            <p:cNvPr id="25" name="Google Shape;25;p3"/>
            <p:cNvGrpSpPr/>
            <p:nvPr/>
          </p:nvGrpSpPr>
          <p:grpSpPr>
            <a:xfrm>
              <a:off x="381000" y="0"/>
              <a:ext cx="8763111" cy="1310300"/>
              <a:chOff x="381000" y="0"/>
              <a:chExt cx="8763111" cy="1310300"/>
            </a:xfrm>
          </p:grpSpPr>
          <p:sp>
            <p:nvSpPr>
              <p:cNvPr id="26" name="Google Shape;26;p3"/>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27" name="Google Shape;27;p3"/>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 name="Google Shape;29;p3"/>
            <p:cNvGrpSpPr/>
            <p:nvPr/>
          </p:nvGrpSpPr>
          <p:grpSpPr>
            <a:xfrm>
              <a:off x="381000" y="967217"/>
              <a:ext cx="8763100" cy="343701"/>
              <a:chOff x="381000" y="862358"/>
              <a:chExt cx="8763100" cy="576872"/>
            </a:xfrm>
          </p:grpSpPr>
          <p:sp>
            <p:nvSpPr>
              <p:cNvPr id="30" name="Google Shape;30;p3"/>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31" name="Google Shape;31;p3"/>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3" name="Google Shape;33;p3"/>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4" name="Google Shape;34;p3"/>
          <p:cNvSpPr txBox="1">
            <a:spLocks noGrp="1"/>
          </p:cNvSpPr>
          <p:nvPr>
            <p:ph type="body" idx="1"/>
          </p:nvPr>
        </p:nvSpPr>
        <p:spPr>
          <a:xfrm>
            <a:off x="604000" y="1705175"/>
            <a:ext cx="3185400" cy="27156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35" name="Google Shape;35;p3"/>
          <p:cNvSpPr txBox="1">
            <a:spLocks noGrp="1"/>
          </p:cNvSpPr>
          <p:nvPr>
            <p:ph type="body" idx="2"/>
          </p:nvPr>
        </p:nvSpPr>
        <p:spPr>
          <a:xfrm>
            <a:off x="4187378" y="1705175"/>
            <a:ext cx="3185400" cy="27156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36" name="Google Shape;36;p3"/>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US"/>
              <a:t>‹#›</a:t>
            </a:fld>
            <a:endParaRPr/>
          </a:p>
        </p:txBody>
      </p:sp>
      <p:pic>
        <p:nvPicPr>
          <p:cNvPr id="37" name="Google Shape;37;p3"/>
          <p:cNvPicPr preferRelativeResize="0"/>
          <p:nvPr/>
        </p:nvPicPr>
        <p:blipFill rotWithShape="1">
          <a:blip r:embed="rId2">
            <a:alphaModFix/>
          </a:blip>
          <a:srcRect/>
          <a:stretch/>
        </p:blipFill>
        <p:spPr>
          <a:xfrm>
            <a:off x="539552" y="4691655"/>
            <a:ext cx="796962" cy="4482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8"/>
        <p:cNvGrpSpPr/>
        <p:nvPr/>
      </p:nvGrpSpPr>
      <p:grpSpPr>
        <a:xfrm>
          <a:off x="0" y="0"/>
          <a:ext cx="0" cy="0"/>
          <a:chOff x="0" y="0"/>
          <a:chExt cx="0" cy="0"/>
        </a:xfrm>
      </p:grpSpPr>
      <p:grpSp>
        <p:nvGrpSpPr>
          <p:cNvPr id="39" name="Google Shape;39;p4"/>
          <p:cNvGrpSpPr/>
          <p:nvPr/>
        </p:nvGrpSpPr>
        <p:grpSpPr>
          <a:xfrm>
            <a:off x="0" y="4762400"/>
            <a:ext cx="603997" cy="381100"/>
            <a:chOff x="0" y="4762400"/>
            <a:chExt cx="603997" cy="381100"/>
          </a:xfrm>
        </p:grpSpPr>
        <p:sp>
          <p:nvSpPr>
            <p:cNvPr id="40" name="Google Shape;40;p4"/>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 name="Google Shape;42;p4"/>
          <p:cNvGrpSpPr/>
          <p:nvPr/>
        </p:nvGrpSpPr>
        <p:grpSpPr>
          <a:xfrm>
            <a:off x="381000" y="0"/>
            <a:ext cx="8763111" cy="1310918"/>
            <a:chOff x="381000" y="0"/>
            <a:chExt cx="8763111" cy="1310918"/>
          </a:xfrm>
        </p:grpSpPr>
        <p:grpSp>
          <p:nvGrpSpPr>
            <p:cNvPr id="43" name="Google Shape;43;p4"/>
            <p:cNvGrpSpPr/>
            <p:nvPr/>
          </p:nvGrpSpPr>
          <p:grpSpPr>
            <a:xfrm>
              <a:off x="381000" y="0"/>
              <a:ext cx="8763111" cy="1310300"/>
              <a:chOff x="381000" y="0"/>
              <a:chExt cx="8763111" cy="1310300"/>
            </a:xfrm>
          </p:grpSpPr>
          <p:sp>
            <p:nvSpPr>
              <p:cNvPr id="44" name="Google Shape;44;p4"/>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45" name="Google Shape;45;p4"/>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7" name="Google Shape;47;p4"/>
            <p:cNvGrpSpPr/>
            <p:nvPr/>
          </p:nvGrpSpPr>
          <p:grpSpPr>
            <a:xfrm>
              <a:off x="381000" y="967217"/>
              <a:ext cx="8763100" cy="343701"/>
              <a:chOff x="381000" y="862358"/>
              <a:chExt cx="8763100" cy="576872"/>
            </a:xfrm>
          </p:grpSpPr>
          <p:sp>
            <p:nvSpPr>
              <p:cNvPr id="48" name="Google Shape;48;p4"/>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49" name="Google Shape;49;p4"/>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1" name="Google Shape;51;p4"/>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52" name="Google Shape;52;p4"/>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53" name="Google Shape;53;p4"/>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US"/>
              <a:t>‹#›</a:t>
            </a:fld>
            <a:endParaRPr/>
          </a:p>
        </p:txBody>
      </p:sp>
      <p:pic>
        <p:nvPicPr>
          <p:cNvPr id="54" name="Google Shape;54;p4"/>
          <p:cNvPicPr preferRelativeResize="0"/>
          <p:nvPr/>
        </p:nvPicPr>
        <p:blipFill rotWithShape="1">
          <a:blip r:embed="rId2">
            <a:alphaModFix/>
          </a:blip>
          <a:srcRect/>
          <a:stretch/>
        </p:blipFill>
        <p:spPr>
          <a:xfrm>
            <a:off x="539552" y="4691655"/>
            <a:ext cx="796962" cy="44829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5"/>
        <p:cNvGrpSpPr/>
        <p:nvPr/>
      </p:nvGrpSpPr>
      <p:grpSpPr>
        <a:xfrm>
          <a:off x="0" y="0"/>
          <a:ext cx="0" cy="0"/>
          <a:chOff x="0" y="0"/>
          <a:chExt cx="0" cy="0"/>
        </a:xfrm>
      </p:grpSpPr>
      <p:grpSp>
        <p:nvGrpSpPr>
          <p:cNvPr id="56" name="Google Shape;56;p5"/>
          <p:cNvGrpSpPr/>
          <p:nvPr/>
        </p:nvGrpSpPr>
        <p:grpSpPr>
          <a:xfrm>
            <a:off x="0" y="4762400"/>
            <a:ext cx="603997" cy="381100"/>
            <a:chOff x="0" y="4762400"/>
            <a:chExt cx="603997" cy="381100"/>
          </a:xfrm>
        </p:grpSpPr>
        <p:sp>
          <p:nvSpPr>
            <p:cNvPr id="57" name="Google Shape;57;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 name="Google Shape;59;p5"/>
          <p:cNvSpPr txBox="1">
            <a:spLocks noGrp="1"/>
          </p:cNvSpPr>
          <p:nvPr>
            <p:ph type="title"/>
          </p:nvPr>
        </p:nvSpPr>
        <p:spPr>
          <a:xfrm>
            <a:off x="614975" y="391350"/>
            <a:ext cx="3613200" cy="9195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000"/>
              <a:buNone/>
              <a:defRPr>
                <a:solidFill>
                  <a:schemeClr val="accent1"/>
                </a:solidFill>
              </a:defRPr>
            </a:lvl1pPr>
            <a:lvl2pPr lvl="1" algn="l">
              <a:lnSpc>
                <a:spcPct val="90000"/>
              </a:lnSpc>
              <a:spcBef>
                <a:spcPts val="0"/>
              </a:spcBef>
              <a:spcAft>
                <a:spcPts val="0"/>
              </a:spcAft>
              <a:buClr>
                <a:schemeClr val="accent1"/>
              </a:buClr>
              <a:buSzPts val="3000"/>
              <a:buNone/>
              <a:defRPr>
                <a:solidFill>
                  <a:schemeClr val="accent1"/>
                </a:solidFill>
              </a:defRPr>
            </a:lvl2pPr>
            <a:lvl3pPr lvl="2" algn="l">
              <a:lnSpc>
                <a:spcPct val="90000"/>
              </a:lnSpc>
              <a:spcBef>
                <a:spcPts val="0"/>
              </a:spcBef>
              <a:spcAft>
                <a:spcPts val="0"/>
              </a:spcAft>
              <a:buClr>
                <a:schemeClr val="accent1"/>
              </a:buClr>
              <a:buSzPts val="3000"/>
              <a:buNone/>
              <a:defRPr>
                <a:solidFill>
                  <a:schemeClr val="accent1"/>
                </a:solidFill>
              </a:defRPr>
            </a:lvl3pPr>
            <a:lvl4pPr lvl="3" algn="l">
              <a:lnSpc>
                <a:spcPct val="90000"/>
              </a:lnSpc>
              <a:spcBef>
                <a:spcPts val="0"/>
              </a:spcBef>
              <a:spcAft>
                <a:spcPts val="0"/>
              </a:spcAft>
              <a:buClr>
                <a:schemeClr val="accent1"/>
              </a:buClr>
              <a:buSzPts val="3000"/>
              <a:buNone/>
              <a:defRPr>
                <a:solidFill>
                  <a:schemeClr val="accent1"/>
                </a:solidFill>
              </a:defRPr>
            </a:lvl4pPr>
            <a:lvl5pPr lvl="4" algn="l">
              <a:lnSpc>
                <a:spcPct val="90000"/>
              </a:lnSpc>
              <a:spcBef>
                <a:spcPts val="0"/>
              </a:spcBef>
              <a:spcAft>
                <a:spcPts val="0"/>
              </a:spcAft>
              <a:buClr>
                <a:schemeClr val="accent1"/>
              </a:buClr>
              <a:buSzPts val="3000"/>
              <a:buNone/>
              <a:defRPr>
                <a:solidFill>
                  <a:schemeClr val="accent1"/>
                </a:solidFill>
              </a:defRPr>
            </a:lvl5pPr>
            <a:lvl6pPr lvl="5" algn="l">
              <a:lnSpc>
                <a:spcPct val="90000"/>
              </a:lnSpc>
              <a:spcBef>
                <a:spcPts val="0"/>
              </a:spcBef>
              <a:spcAft>
                <a:spcPts val="0"/>
              </a:spcAft>
              <a:buClr>
                <a:schemeClr val="accent1"/>
              </a:buClr>
              <a:buSzPts val="3000"/>
              <a:buNone/>
              <a:defRPr>
                <a:solidFill>
                  <a:schemeClr val="accent1"/>
                </a:solidFill>
              </a:defRPr>
            </a:lvl6pPr>
            <a:lvl7pPr lvl="6" algn="l">
              <a:lnSpc>
                <a:spcPct val="90000"/>
              </a:lnSpc>
              <a:spcBef>
                <a:spcPts val="0"/>
              </a:spcBef>
              <a:spcAft>
                <a:spcPts val="0"/>
              </a:spcAft>
              <a:buClr>
                <a:schemeClr val="accent1"/>
              </a:buClr>
              <a:buSzPts val="3000"/>
              <a:buNone/>
              <a:defRPr>
                <a:solidFill>
                  <a:schemeClr val="accent1"/>
                </a:solidFill>
              </a:defRPr>
            </a:lvl7pPr>
            <a:lvl8pPr lvl="7" algn="l">
              <a:lnSpc>
                <a:spcPct val="90000"/>
              </a:lnSpc>
              <a:spcBef>
                <a:spcPts val="0"/>
              </a:spcBef>
              <a:spcAft>
                <a:spcPts val="0"/>
              </a:spcAft>
              <a:buClr>
                <a:schemeClr val="accent1"/>
              </a:buClr>
              <a:buSzPts val="3000"/>
              <a:buNone/>
              <a:defRPr>
                <a:solidFill>
                  <a:schemeClr val="accent1"/>
                </a:solidFill>
              </a:defRPr>
            </a:lvl8pPr>
            <a:lvl9pPr lvl="8" algn="l">
              <a:lnSpc>
                <a:spcPct val="90000"/>
              </a:lnSpc>
              <a:spcBef>
                <a:spcPts val="0"/>
              </a:spcBef>
              <a:spcAft>
                <a:spcPts val="0"/>
              </a:spcAft>
              <a:buClr>
                <a:schemeClr val="accent1"/>
              </a:buClr>
              <a:buSzPts val="3000"/>
              <a:buNone/>
              <a:defRPr>
                <a:solidFill>
                  <a:schemeClr val="accent1"/>
                </a:solidFill>
              </a:defRPr>
            </a:lvl9pPr>
          </a:lstStyle>
          <a:p>
            <a:endParaRPr/>
          </a:p>
        </p:txBody>
      </p:sp>
      <p:sp>
        <p:nvSpPr>
          <p:cNvPr id="60" name="Google Shape;60;p5"/>
          <p:cNvSpPr txBox="1">
            <a:spLocks noGrp="1"/>
          </p:cNvSpPr>
          <p:nvPr>
            <p:ph type="body" idx="1"/>
          </p:nvPr>
        </p:nvSpPr>
        <p:spPr>
          <a:xfrm>
            <a:off x="614975" y="1476575"/>
            <a:ext cx="3613200" cy="28266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61" name="Google Shape;61;p5"/>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US"/>
              <a:t>‹#›</a:t>
            </a:fld>
            <a:endParaRPr/>
          </a:p>
        </p:txBody>
      </p:sp>
      <p:grpSp>
        <p:nvGrpSpPr>
          <p:cNvPr id="62" name="Google Shape;62;p5"/>
          <p:cNvGrpSpPr/>
          <p:nvPr/>
        </p:nvGrpSpPr>
        <p:grpSpPr>
          <a:xfrm rot="10800000">
            <a:off x="4572000" y="-47"/>
            <a:ext cx="4572000" cy="5157522"/>
            <a:chOff x="8" y="-13862"/>
            <a:chExt cx="4572000" cy="5157522"/>
          </a:xfrm>
        </p:grpSpPr>
        <p:sp>
          <p:nvSpPr>
            <p:cNvPr id="63" name="Google Shape;63;p5"/>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5"/>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5" name="Google Shape;65;p5"/>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6" name="Google Shape;66;p5"/>
          <p:cNvPicPr preferRelativeResize="0"/>
          <p:nvPr/>
        </p:nvPicPr>
        <p:blipFill rotWithShape="1">
          <a:blip r:embed="rId2">
            <a:alphaModFix/>
          </a:blip>
          <a:srcRect/>
          <a:stretch/>
        </p:blipFill>
        <p:spPr>
          <a:xfrm>
            <a:off x="539552" y="4691655"/>
            <a:ext cx="796962" cy="4482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US"/>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6"/>
          <p:cNvSpPr txBox="1">
            <a:spLocks noGrp="1"/>
          </p:cNvSpPr>
          <p:nvPr>
            <p:ph type="ctrTitle"/>
          </p:nvPr>
        </p:nvSpPr>
        <p:spPr>
          <a:xfrm>
            <a:off x="539552" y="3219822"/>
            <a:ext cx="6480720" cy="1368152"/>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4800"/>
              <a:buNone/>
            </a:pPr>
            <a:br>
              <a:rPr lang="en-US" sz="2400">
                <a:solidFill>
                  <a:schemeClr val="accent1"/>
                </a:solidFill>
              </a:rPr>
            </a:br>
            <a:r>
              <a:rPr lang="en-US" sz="2800"/>
              <a:t>Nutritivna dijagnoza i lečenje</a:t>
            </a:r>
            <a:br>
              <a:rPr lang="en-US" sz="1800"/>
            </a:br>
            <a:r>
              <a:rPr lang="en-US" sz="1800"/>
              <a:t>Politehnički Institut Bragança</a:t>
            </a:r>
            <a:endParaRPr sz="1800"/>
          </a:p>
        </p:txBody>
      </p:sp>
      <p:sp>
        <p:nvSpPr>
          <p:cNvPr id="72" name="Google Shape;72;p6"/>
          <p:cNvSpPr/>
          <p:nvPr/>
        </p:nvSpPr>
        <p:spPr>
          <a:xfrm>
            <a:off x="683569" y="908015"/>
            <a:ext cx="7644340" cy="10156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6000" b="1" i="0" u="none" strike="noStrike" cap="none">
                <a:solidFill>
                  <a:schemeClr val="accent2"/>
                </a:solidFill>
                <a:latin typeface="Arial"/>
                <a:ea typeface="Arial"/>
                <a:cs typeface="Arial"/>
                <a:sym typeface="Arial"/>
              </a:rPr>
              <a:t>Connected 4 Health</a:t>
            </a:r>
            <a:endParaRPr sz="60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5"/>
          <p:cNvSpPr txBox="1">
            <a:spLocks noGrp="1"/>
          </p:cNvSpPr>
          <p:nvPr>
            <p:ph type="body" idx="1"/>
          </p:nvPr>
        </p:nvSpPr>
        <p:spPr>
          <a:xfrm>
            <a:off x="395536" y="1705175"/>
            <a:ext cx="8568952"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a:t>Za gojaznost II i III stepena (&gt;35 kg/m2), cilj bi trebalo da bude trajno smanjenje težine od 10-20%; od BMI &gt;40 kg/m2 10% do čak 30%.</a:t>
            </a:r>
            <a:endParaRPr/>
          </a:p>
          <a:p>
            <a:pPr marL="457200" lvl="0" indent="-381000" algn="l" rtl="0">
              <a:lnSpc>
                <a:spcPct val="100000"/>
              </a:lnSpc>
              <a:spcBef>
                <a:spcPts val="1000"/>
              </a:spcBef>
              <a:spcAft>
                <a:spcPts val="0"/>
              </a:spcAft>
              <a:buSzPts val="2400"/>
              <a:buChar char="▸"/>
            </a:pPr>
            <a:r>
              <a:rPr lang="en-US" sz="2000"/>
              <a:t>Postoje samo dva načina da se postigne ovaj dugoročni gubitak težine: multimodalna konzervativna terapija (programi za smanjenje telesne težine) ili barijatrijska hirurgija</a:t>
            </a:r>
            <a:endParaRPr/>
          </a:p>
          <a:p>
            <a:pPr marL="457200" lvl="0" indent="-381000" algn="l" rtl="0">
              <a:lnSpc>
                <a:spcPct val="100000"/>
              </a:lnSpc>
              <a:spcBef>
                <a:spcPts val="1000"/>
              </a:spcBef>
              <a:spcAft>
                <a:spcPts val="0"/>
              </a:spcAft>
              <a:buSzPts val="2400"/>
              <a:buChar char="▸"/>
            </a:pPr>
            <a:r>
              <a:rPr lang="en-US" sz="2000"/>
              <a:t>Sprovođenje ovakvih preporuka o ishrani zahteva propratne veštine iskusnog dijetetičara</a:t>
            </a:r>
            <a:endParaRPr/>
          </a:p>
        </p:txBody>
      </p:sp>
      <p:sp>
        <p:nvSpPr>
          <p:cNvPr id="161" name="Google Shape;161;p15"/>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10</a:t>
            </a:fld>
            <a:endParaRPr/>
          </a:p>
        </p:txBody>
      </p:sp>
      <p:grpSp>
        <p:nvGrpSpPr>
          <p:cNvPr id="162" name="Google Shape;162;p15"/>
          <p:cNvGrpSpPr/>
          <p:nvPr/>
        </p:nvGrpSpPr>
        <p:grpSpPr>
          <a:xfrm>
            <a:off x="8436324" y="288377"/>
            <a:ext cx="361474" cy="477145"/>
            <a:chOff x="4276825" y="487236"/>
            <a:chExt cx="317500" cy="419100"/>
          </a:xfrm>
        </p:grpSpPr>
        <p:sp>
          <p:nvSpPr>
            <p:cNvPr id="163" name="Google Shape;163;p15"/>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15"/>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65" name="Google Shape;165;p15"/>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US"/>
              <a:t>Nutritivna terapija</a:t>
            </a:r>
            <a:br>
              <a:rPr lang="en-US"/>
            </a:br>
            <a:r>
              <a:rPr lang="en-US"/>
              <a:t>Prekomerna težina/ Gojaznost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6"/>
          <p:cNvSpPr txBox="1">
            <a:spLocks noGrp="1"/>
          </p:cNvSpPr>
          <p:nvPr>
            <p:ph type="body" idx="1"/>
          </p:nvPr>
        </p:nvSpPr>
        <p:spPr>
          <a:xfrm>
            <a:off x="395536" y="1993207"/>
            <a:ext cx="8568952" cy="1442639"/>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b="1" i="1"/>
              <a:t>Svrha: vraćanje telesne težine i, za žene, vraćanje menstruacije</a:t>
            </a:r>
            <a:endParaRPr/>
          </a:p>
          <a:p>
            <a:pPr marL="457200" lvl="0" indent="-381000" algn="l" rtl="0">
              <a:lnSpc>
                <a:spcPct val="100000"/>
              </a:lnSpc>
              <a:spcBef>
                <a:spcPts val="1000"/>
              </a:spcBef>
              <a:spcAft>
                <a:spcPts val="0"/>
              </a:spcAft>
              <a:buSzPts val="2400"/>
              <a:buChar char="▸"/>
            </a:pPr>
            <a:r>
              <a:rPr lang="en-US" sz="2000"/>
              <a:t>Faza ponovnog hranjenja zahteva postepeno povećanje unosa hranljivih materija i pažljivo praćenje </a:t>
            </a:r>
            <a:endParaRPr/>
          </a:p>
        </p:txBody>
      </p:sp>
      <p:sp>
        <p:nvSpPr>
          <p:cNvPr id="171" name="Google Shape;171;p16"/>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11</a:t>
            </a:fld>
            <a:endParaRPr/>
          </a:p>
        </p:txBody>
      </p:sp>
      <p:grpSp>
        <p:nvGrpSpPr>
          <p:cNvPr id="172" name="Google Shape;172;p16"/>
          <p:cNvGrpSpPr/>
          <p:nvPr/>
        </p:nvGrpSpPr>
        <p:grpSpPr>
          <a:xfrm>
            <a:off x="8436324" y="288377"/>
            <a:ext cx="361474" cy="477145"/>
            <a:chOff x="4276825" y="487236"/>
            <a:chExt cx="317500" cy="419100"/>
          </a:xfrm>
        </p:grpSpPr>
        <p:sp>
          <p:nvSpPr>
            <p:cNvPr id="173" name="Google Shape;173;p16"/>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16"/>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75" name="Google Shape;175;p16"/>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US"/>
              <a:t>Nutritivna terapija</a:t>
            </a:r>
            <a:br>
              <a:rPr lang="en-US"/>
            </a:br>
            <a:r>
              <a:rPr lang="en-US"/>
              <a:t>Anoreksija nervoza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7"/>
          <p:cNvSpPr txBox="1">
            <a:spLocks noGrp="1"/>
          </p:cNvSpPr>
          <p:nvPr>
            <p:ph type="body" idx="1"/>
          </p:nvPr>
        </p:nvSpPr>
        <p:spPr>
          <a:xfrm>
            <a:off x="395536" y="1705175"/>
            <a:ext cx="8208912" cy="2826600"/>
          </a:xfrm>
          <a:prstGeom prst="rect">
            <a:avLst/>
          </a:prstGeom>
          <a:noFill/>
          <a:ln>
            <a:noFill/>
          </a:ln>
        </p:spPr>
        <p:txBody>
          <a:bodyPr spcFirstLastPara="1" wrap="square" lIns="0" tIns="0" rIns="0" bIns="0" anchor="t" anchorCtr="0">
            <a:noAutofit/>
          </a:bodyPr>
          <a:lstStyle/>
          <a:p>
            <a:pPr marL="457200" lvl="0" indent="-381000" algn="just" rtl="0">
              <a:lnSpc>
                <a:spcPct val="100000"/>
              </a:lnSpc>
              <a:spcBef>
                <a:spcPts val="1000"/>
              </a:spcBef>
              <a:spcAft>
                <a:spcPts val="0"/>
              </a:spcAft>
              <a:buSzPts val="2400"/>
              <a:buChar char="▸"/>
            </a:pPr>
            <a:r>
              <a:rPr lang="en-US" sz="2000"/>
              <a:t>Postepeno prilagođavanje unosa hranljivih materija i napretka u težini, kao što je postupno povećavanje unosa kalorija sa osnovnog nivoa između 30 i 40 kcal/kg/dan stvarne težine dnevno (može početi od 1.000 do 1.200 kcal dnevno) i inkrementalno napredovanje kako bi se postigao dobitak na težini od 0,20 do 0,45 kg nedeljno (0,5 do 1,0 lb)</a:t>
            </a:r>
            <a:endParaRPr/>
          </a:p>
        </p:txBody>
      </p:sp>
      <p:sp>
        <p:nvSpPr>
          <p:cNvPr id="181" name="Google Shape;181;p17"/>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12</a:t>
            </a:fld>
            <a:endParaRPr/>
          </a:p>
        </p:txBody>
      </p:sp>
      <p:grpSp>
        <p:nvGrpSpPr>
          <p:cNvPr id="182" name="Google Shape;182;p17"/>
          <p:cNvGrpSpPr/>
          <p:nvPr/>
        </p:nvGrpSpPr>
        <p:grpSpPr>
          <a:xfrm>
            <a:off x="8436324" y="288377"/>
            <a:ext cx="361474" cy="477145"/>
            <a:chOff x="4276825" y="487236"/>
            <a:chExt cx="317500" cy="419100"/>
          </a:xfrm>
        </p:grpSpPr>
        <p:sp>
          <p:nvSpPr>
            <p:cNvPr id="183" name="Google Shape;183;p17"/>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17"/>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5" name="Google Shape;185;p17"/>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US"/>
              <a:t>Nutritivna terapija</a:t>
            </a:r>
            <a:br>
              <a:rPr lang="en-US"/>
            </a:br>
            <a:r>
              <a:rPr lang="en-US"/>
              <a:t>Anoreksija nervoza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8"/>
          <p:cNvSpPr txBox="1">
            <a:spLocks noGrp="1"/>
          </p:cNvSpPr>
          <p:nvPr>
            <p:ph type="body" idx="1"/>
          </p:nvPr>
        </p:nvSpPr>
        <p:spPr>
          <a:xfrm>
            <a:off x="395536" y="1705175"/>
            <a:ext cx="8568952"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b="1" i="1"/>
              <a:t>Svrha: pomoći pacijentu da razvije strukturirani plan ishrane kako bi se smanjio broj  kompulsivnih/purgativnih epizoda tj. epizoda čišćenja. </a:t>
            </a:r>
            <a:endParaRPr/>
          </a:p>
          <a:p>
            <a:pPr marL="457200" lvl="0" indent="-381000" algn="l" rtl="0">
              <a:lnSpc>
                <a:spcPct val="100000"/>
              </a:lnSpc>
              <a:spcBef>
                <a:spcPts val="1000"/>
              </a:spcBef>
              <a:spcAft>
                <a:spcPts val="0"/>
              </a:spcAft>
              <a:buSzPts val="2400"/>
              <a:buChar char="▸"/>
            </a:pPr>
            <a:r>
              <a:rPr lang="en-US" sz="2000"/>
              <a:t>Abnormalnosti u ishrani za osobe sa bulimijom nervozom zavise od količine ograničenja tokom epizoda bez prejedanja.</a:t>
            </a:r>
            <a:endParaRPr/>
          </a:p>
        </p:txBody>
      </p:sp>
      <p:sp>
        <p:nvSpPr>
          <p:cNvPr id="191" name="Google Shape;191;p18"/>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13</a:t>
            </a:fld>
            <a:endParaRPr/>
          </a:p>
        </p:txBody>
      </p:sp>
      <p:grpSp>
        <p:nvGrpSpPr>
          <p:cNvPr id="192" name="Google Shape;192;p18"/>
          <p:cNvGrpSpPr/>
          <p:nvPr/>
        </p:nvGrpSpPr>
        <p:grpSpPr>
          <a:xfrm>
            <a:off x="8436324" y="288377"/>
            <a:ext cx="361474" cy="477145"/>
            <a:chOff x="4276825" y="487236"/>
            <a:chExt cx="317500" cy="419100"/>
          </a:xfrm>
        </p:grpSpPr>
        <p:sp>
          <p:nvSpPr>
            <p:cNvPr id="193" name="Google Shape;193;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95" name="Google Shape;195;p18"/>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US"/>
              <a:t>Nutritivna terapija</a:t>
            </a:r>
            <a:br>
              <a:rPr lang="en-US"/>
            </a:br>
            <a:r>
              <a:rPr lang="en-US"/>
              <a:t>Bulimija nervoza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9"/>
          <p:cNvSpPr txBox="1">
            <a:spLocks noGrp="1"/>
          </p:cNvSpPr>
          <p:nvPr>
            <p:ph type="body" idx="1"/>
          </p:nvPr>
        </p:nvSpPr>
        <p:spPr>
          <a:xfrm>
            <a:off x="395536" y="1705175"/>
            <a:ext cx="8568952"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a:t>Primarni cilj lečenja bulimije nervoze je smanjenje ili eliminisanje ponašanja povezanog sa kompulsivnim prejedanjem i pražnjenjem.</a:t>
            </a:r>
            <a:endParaRPr/>
          </a:p>
          <a:p>
            <a:pPr marL="457200" lvl="0" indent="-381000" algn="l" rtl="0">
              <a:lnSpc>
                <a:spcPct val="100000"/>
              </a:lnSpc>
              <a:spcBef>
                <a:spcPts val="1000"/>
              </a:spcBef>
              <a:spcAft>
                <a:spcPts val="0"/>
              </a:spcAft>
              <a:buSzPts val="2400"/>
              <a:buChar char="▸"/>
            </a:pPr>
            <a:r>
              <a:rPr lang="en-US" sz="2000"/>
              <a:t>Edukacija o ishrani obuhvata principe i načela normalne ishrane, psihološke i fiziološke efekte gladovanja, nutritivne potrebe, metabolizam, zablude o regulaciji telesne težine i posledice izazvane ponašanjima povezanim sa pražnjenjem.</a:t>
            </a:r>
            <a:endParaRPr/>
          </a:p>
        </p:txBody>
      </p:sp>
      <p:sp>
        <p:nvSpPr>
          <p:cNvPr id="201" name="Google Shape;201;p19"/>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14</a:t>
            </a:fld>
            <a:endParaRPr/>
          </a:p>
        </p:txBody>
      </p:sp>
      <p:grpSp>
        <p:nvGrpSpPr>
          <p:cNvPr id="202" name="Google Shape;202;p19"/>
          <p:cNvGrpSpPr/>
          <p:nvPr/>
        </p:nvGrpSpPr>
        <p:grpSpPr>
          <a:xfrm>
            <a:off x="8436324" y="288377"/>
            <a:ext cx="361474" cy="477145"/>
            <a:chOff x="4276825" y="487236"/>
            <a:chExt cx="317500" cy="419100"/>
          </a:xfrm>
        </p:grpSpPr>
        <p:sp>
          <p:nvSpPr>
            <p:cNvPr id="203" name="Google Shape;203;p19"/>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p19"/>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05" name="Google Shape;205;p19"/>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US"/>
              <a:t>Nutritivna terapija</a:t>
            </a:r>
            <a:br>
              <a:rPr lang="en-US"/>
            </a:br>
            <a:r>
              <a:rPr lang="en-US"/>
              <a:t>Bulimija nervoza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0"/>
          <p:cNvSpPr txBox="1">
            <a:spLocks noGrp="1"/>
          </p:cNvSpPr>
          <p:nvPr>
            <p:ph type="body" idx="1"/>
          </p:nvPr>
        </p:nvSpPr>
        <p:spPr>
          <a:xfrm>
            <a:off x="395536" y="1705175"/>
            <a:ext cx="8568952"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a:t>Postoje aplikacije pomoću kojih možete da brojite kalorije i makronutrijente na svom pametnom telefonu</a:t>
            </a:r>
            <a:endParaRPr/>
          </a:p>
          <a:p>
            <a:pPr marL="457200" lvl="0" indent="-228600" algn="l" rtl="0">
              <a:lnSpc>
                <a:spcPct val="100000"/>
              </a:lnSpc>
              <a:spcBef>
                <a:spcPts val="1000"/>
              </a:spcBef>
              <a:spcAft>
                <a:spcPts val="0"/>
              </a:spcAft>
              <a:buSzPts val="2400"/>
              <a:buNone/>
            </a:pPr>
            <a:endParaRPr sz="2000"/>
          </a:p>
        </p:txBody>
      </p:sp>
      <p:sp>
        <p:nvSpPr>
          <p:cNvPr id="211" name="Google Shape;211;p20"/>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15</a:t>
            </a:fld>
            <a:endParaRPr/>
          </a:p>
        </p:txBody>
      </p:sp>
      <p:grpSp>
        <p:nvGrpSpPr>
          <p:cNvPr id="212" name="Google Shape;212;p20"/>
          <p:cNvGrpSpPr/>
          <p:nvPr/>
        </p:nvGrpSpPr>
        <p:grpSpPr>
          <a:xfrm>
            <a:off x="8436324" y="288377"/>
            <a:ext cx="361474" cy="477145"/>
            <a:chOff x="4276825" y="487236"/>
            <a:chExt cx="317500" cy="419100"/>
          </a:xfrm>
        </p:grpSpPr>
        <p:sp>
          <p:nvSpPr>
            <p:cNvPr id="213" name="Google Shape;213;p20"/>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20"/>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15" name="Google Shape;215;p20"/>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Nutritivna terapija</a:t>
            </a:r>
            <a:br>
              <a:rPr lang="en-US"/>
            </a:br>
            <a:r>
              <a:rPr lang="en-US"/>
              <a:t>Aplikacije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1"/>
          <p:cNvSpPr txBox="1">
            <a:spLocks noGrp="1"/>
          </p:cNvSpPr>
          <p:nvPr>
            <p:ph type="body" idx="1"/>
          </p:nvPr>
        </p:nvSpPr>
        <p:spPr>
          <a:xfrm>
            <a:off x="395536" y="1705175"/>
            <a:ext cx="8568952"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a:t>My Fitness Pal </a:t>
            </a:r>
            <a:endParaRPr sz="2000"/>
          </a:p>
          <a:p>
            <a:pPr marL="457200" lvl="0" indent="-355600" algn="l" rtl="0">
              <a:lnSpc>
                <a:spcPct val="100000"/>
              </a:lnSpc>
              <a:spcBef>
                <a:spcPts val="1000"/>
              </a:spcBef>
              <a:spcAft>
                <a:spcPts val="0"/>
              </a:spcAft>
              <a:buSzPts val="2000"/>
              <a:buChar char="▸"/>
            </a:pPr>
            <a:r>
              <a:rPr lang="en-US" sz="2000"/>
              <a:t>(</a:t>
            </a:r>
            <a:r>
              <a:rPr lang="en-US" sz="2000" i="1"/>
              <a:t>Moj fitnes drugar</a:t>
            </a:r>
            <a:r>
              <a:rPr lang="en-US" sz="2000"/>
              <a:t>)</a:t>
            </a:r>
            <a:endParaRPr sz="2000"/>
          </a:p>
          <a:p>
            <a:pPr marL="457200" lvl="0" indent="-228600" algn="l" rtl="0">
              <a:lnSpc>
                <a:spcPct val="100000"/>
              </a:lnSpc>
              <a:spcBef>
                <a:spcPts val="1000"/>
              </a:spcBef>
              <a:spcAft>
                <a:spcPts val="0"/>
              </a:spcAft>
              <a:buSzPts val="2400"/>
              <a:buNone/>
            </a:pPr>
            <a:endParaRPr sz="2000"/>
          </a:p>
        </p:txBody>
      </p:sp>
      <p:sp>
        <p:nvSpPr>
          <p:cNvPr id="221" name="Google Shape;221;p2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16</a:t>
            </a:fld>
            <a:endParaRPr/>
          </a:p>
        </p:txBody>
      </p:sp>
      <p:grpSp>
        <p:nvGrpSpPr>
          <p:cNvPr id="222" name="Google Shape;222;p21"/>
          <p:cNvGrpSpPr/>
          <p:nvPr/>
        </p:nvGrpSpPr>
        <p:grpSpPr>
          <a:xfrm>
            <a:off x="8436324" y="288377"/>
            <a:ext cx="361474" cy="477145"/>
            <a:chOff x="4276825" y="487236"/>
            <a:chExt cx="317500" cy="419100"/>
          </a:xfrm>
        </p:grpSpPr>
        <p:sp>
          <p:nvSpPr>
            <p:cNvPr id="223" name="Google Shape;223;p21"/>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p21"/>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25" name="Google Shape;225;p2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Nutritivna terapija</a:t>
            </a:r>
            <a:br>
              <a:rPr lang="en-US"/>
            </a:br>
            <a:r>
              <a:rPr lang="en-US"/>
              <a:t>Aplikacije</a:t>
            </a:r>
            <a:endParaRPr/>
          </a:p>
        </p:txBody>
      </p:sp>
      <p:pic>
        <p:nvPicPr>
          <p:cNvPr id="226" name="Google Shape;226;p21"/>
          <p:cNvPicPr preferRelativeResize="0"/>
          <p:nvPr/>
        </p:nvPicPr>
        <p:blipFill rotWithShape="1">
          <a:blip r:embed="rId3">
            <a:alphaModFix/>
          </a:blip>
          <a:srcRect/>
          <a:stretch/>
        </p:blipFill>
        <p:spPr>
          <a:xfrm>
            <a:off x="3707904" y="1381380"/>
            <a:ext cx="4361906" cy="373429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2"/>
          <p:cNvSpPr txBox="1">
            <a:spLocks noGrp="1"/>
          </p:cNvSpPr>
          <p:nvPr>
            <p:ph type="body" idx="1"/>
          </p:nvPr>
        </p:nvSpPr>
        <p:spPr>
          <a:xfrm>
            <a:off x="395536" y="1705175"/>
            <a:ext cx="8568952"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a:t>My Plate</a:t>
            </a:r>
            <a:endParaRPr sz="2000"/>
          </a:p>
          <a:p>
            <a:pPr marL="457200" lvl="0" indent="-355600" algn="l" rtl="0">
              <a:lnSpc>
                <a:spcPct val="100000"/>
              </a:lnSpc>
              <a:spcBef>
                <a:spcPts val="1000"/>
              </a:spcBef>
              <a:spcAft>
                <a:spcPts val="0"/>
              </a:spcAft>
              <a:buSzPts val="2000"/>
              <a:buChar char="▸"/>
            </a:pPr>
            <a:r>
              <a:rPr lang="en-US" sz="2000"/>
              <a:t>(</a:t>
            </a:r>
            <a:r>
              <a:rPr lang="en-US" sz="2000" i="1"/>
              <a:t>Moj tanjir</a:t>
            </a:r>
            <a:r>
              <a:rPr lang="en-US" sz="2000"/>
              <a:t>)</a:t>
            </a:r>
            <a:endParaRPr sz="2000"/>
          </a:p>
          <a:p>
            <a:pPr marL="457200" lvl="0" indent="-228600" algn="l" rtl="0">
              <a:lnSpc>
                <a:spcPct val="100000"/>
              </a:lnSpc>
              <a:spcBef>
                <a:spcPts val="1000"/>
              </a:spcBef>
              <a:spcAft>
                <a:spcPts val="0"/>
              </a:spcAft>
              <a:buSzPts val="2400"/>
              <a:buNone/>
            </a:pPr>
            <a:endParaRPr sz="2000"/>
          </a:p>
        </p:txBody>
      </p:sp>
      <p:sp>
        <p:nvSpPr>
          <p:cNvPr id="232" name="Google Shape;232;p22"/>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17</a:t>
            </a:fld>
            <a:endParaRPr/>
          </a:p>
        </p:txBody>
      </p:sp>
      <p:grpSp>
        <p:nvGrpSpPr>
          <p:cNvPr id="233" name="Google Shape;233;p22"/>
          <p:cNvGrpSpPr/>
          <p:nvPr/>
        </p:nvGrpSpPr>
        <p:grpSpPr>
          <a:xfrm>
            <a:off x="8436324" y="288377"/>
            <a:ext cx="361474" cy="477145"/>
            <a:chOff x="4276825" y="487236"/>
            <a:chExt cx="317500" cy="419100"/>
          </a:xfrm>
        </p:grpSpPr>
        <p:sp>
          <p:nvSpPr>
            <p:cNvPr id="234" name="Google Shape;234;p22"/>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22"/>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36" name="Google Shape;236;p22"/>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US"/>
              <a:t>Nutritivna terapija</a:t>
            </a:r>
            <a:br>
              <a:rPr lang="en-US"/>
            </a:br>
            <a:r>
              <a:rPr lang="en-US"/>
              <a:t>Aplikacije</a:t>
            </a:r>
            <a:endParaRPr/>
          </a:p>
        </p:txBody>
      </p:sp>
      <p:pic>
        <p:nvPicPr>
          <p:cNvPr id="237" name="Google Shape;237;p22"/>
          <p:cNvPicPr preferRelativeResize="0"/>
          <p:nvPr/>
        </p:nvPicPr>
        <p:blipFill rotWithShape="1">
          <a:blip r:embed="rId3">
            <a:alphaModFix/>
          </a:blip>
          <a:srcRect/>
          <a:stretch/>
        </p:blipFill>
        <p:spPr>
          <a:xfrm>
            <a:off x="2206688" y="1590503"/>
            <a:ext cx="6757800" cy="324212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3"/>
          <p:cNvSpPr txBox="1">
            <a:spLocks noGrp="1"/>
          </p:cNvSpPr>
          <p:nvPr>
            <p:ph type="body" idx="1"/>
          </p:nvPr>
        </p:nvSpPr>
        <p:spPr>
          <a:xfrm>
            <a:off x="395536" y="1705175"/>
            <a:ext cx="8568952"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a:t>Fat Secret</a:t>
            </a:r>
            <a:endParaRPr sz="2000"/>
          </a:p>
          <a:p>
            <a:pPr marL="457200" lvl="0" indent="-355600" algn="l" rtl="0">
              <a:lnSpc>
                <a:spcPct val="100000"/>
              </a:lnSpc>
              <a:spcBef>
                <a:spcPts val="1000"/>
              </a:spcBef>
              <a:spcAft>
                <a:spcPts val="0"/>
              </a:spcAft>
              <a:buSzPts val="2000"/>
              <a:buChar char="▸"/>
            </a:pPr>
            <a:r>
              <a:rPr lang="en-US" sz="2000"/>
              <a:t>(</a:t>
            </a:r>
            <a:r>
              <a:rPr lang="en-US" sz="2000" i="1"/>
              <a:t>Masna tajna</a:t>
            </a:r>
            <a:r>
              <a:rPr lang="en-US" sz="2000"/>
              <a:t>)</a:t>
            </a:r>
            <a:endParaRPr sz="2000"/>
          </a:p>
          <a:p>
            <a:pPr marL="457200" lvl="0" indent="-228600" algn="l" rtl="0">
              <a:lnSpc>
                <a:spcPct val="100000"/>
              </a:lnSpc>
              <a:spcBef>
                <a:spcPts val="1000"/>
              </a:spcBef>
              <a:spcAft>
                <a:spcPts val="0"/>
              </a:spcAft>
              <a:buSzPts val="2400"/>
              <a:buNone/>
            </a:pPr>
            <a:endParaRPr sz="2000"/>
          </a:p>
        </p:txBody>
      </p:sp>
      <p:sp>
        <p:nvSpPr>
          <p:cNvPr id="243" name="Google Shape;243;p23"/>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18</a:t>
            </a:fld>
            <a:endParaRPr/>
          </a:p>
        </p:txBody>
      </p:sp>
      <p:grpSp>
        <p:nvGrpSpPr>
          <p:cNvPr id="244" name="Google Shape;244;p23"/>
          <p:cNvGrpSpPr/>
          <p:nvPr/>
        </p:nvGrpSpPr>
        <p:grpSpPr>
          <a:xfrm>
            <a:off x="8436324" y="288377"/>
            <a:ext cx="361474" cy="477145"/>
            <a:chOff x="4276825" y="487236"/>
            <a:chExt cx="317500" cy="419100"/>
          </a:xfrm>
        </p:grpSpPr>
        <p:sp>
          <p:nvSpPr>
            <p:cNvPr id="245" name="Google Shape;245;p23"/>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6" name="Google Shape;246;p23"/>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47" name="Google Shape;247;p23"/>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US"/>
              <a:t>Nutritivna terapija</a:t>
            </a:r>
            <a:br>
              <a:rPr lang="en-US"/>
            </a:br>
            <a:r>
              <a:rPr lang="en-US"/>
              <a:t>Aplikacije</a:t>
            </a:r>
            <a:endParaRPr/>
          </a:p>
        </p:txBody>
      </p:sp>
      <p:pic>
        <p:nvPicPr>
          <p:cNvPr id="248" name="Google Shape;248;p23"/>
          <p:cNvPicPr preferRelativeResize="0"/>
          <p:nvPr/>
        </p:nvPicPr>
        <p:blipFill rotWithShape="1">
          <a:blip r:embed="rId3">
            <a:alphaModFix/>
          </a:blip>
          <a:srcRect/>
          <a:stretch/>
        </p:blipFill>
        <p:spPr>
          <a:xfrm>
            <a:off x="2641371" y="1486109"/>
            <a:ext cx="1951589" cy="3469491"/>
          </a:xfrm>
          <a:prstGeom prst="rect">
            <a:avLst/>
          </a:prstGeom>
          <a:noFill/>
          <a:ln>
            <a:noFill/>
          </a:ln>
        </p:spPr>
      </p:pic>
      <p:pic>
        <p:nvPicPr>
          <p:cNvPr id="249" name="Google Shape;249;p23"/>
          <p:cNvPicPr preferRelativeResize="0"/>
          <p:nvPr/>
        </p:nvPicPr>
        <p:blipFill rotWithShape="1">
          <a:blip r:embed="rId4">
            <a:alphaModFix/>
          </a:blip>
          <a:srcRect/>
          <a:stretch/>
        </p:blipFill>
        <p:spPr>
          <a:xfrm>
            <a:off x="4690227" y="1497776"/>
            <a:ext cx="4080726" cy="338401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4"/>
          <p:cNvSpPr txBox="1">
            <a:spLocks noGrp="1"/>
          </p:cNvSpPr>
          <p:nvPr>
            <p:ph type="body" idx="1"/>
          </p:nvPr>
        </p:nvSpPr>
        <p:spPr>
          <a:xfrm>
            <a:off x="395536" y="1705175"/>
            <a:ext cx="8568952"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a:t>Hronometar</a:t>
            </a:r>
            <a:endParaRPr sz="2000"/>
          </a:p>
          <a:p>
            <a:pPr marL="457200" lvl="0" indent="-228600" algn="l" rtl="0">
              <a:lnSpc>
                <a:spcPct val="100000"/>
              </a:lnSpc>
              <a:spcBef>
                <a:spcPts val="1000"/>
              </a:spcBef>
              <a:spcAft>
                <a:spcPts val="0"/>
              </a:spcAft>
              <a:buSzPts val="2400"/>
              <a:buNone/>
            </a:pPr>
            <a:endParaRPr sz="2000"/>
          </a:p>
        </p:txBody>
      </p:sp>
      <p:sp>
        <p:nvSpPr>
          <p:cNvPr id="255" name="Google Shape;255;p24"/>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19</a:t>
            </a:fld>
            <a:endParaRPr/>
          </a:p>
        </p:txBody>
      </p:sp>
      <p:grpSp>
        <p:nvGrpSpPr>
          <p:cNvPr id="256" name="Google Shape;256;p24"/>
          <p:cNvGrpSpPr/>
          <p:nvPr/>
        </p:nvGrpSpPr>
        <p:grpSpPr>
          <a:xfrm>
            <a:off x="8436324" y="288377"/>
            <a:ext cx="361474" cy="477145"/>
            <a:chOff x="4276825" y="487236"/>
            <a:chExt cx="317500" cy="419100"/>
          </a:xfrm>
        </p:grpSpPr>
        <p:sp>
          <p:nvSpPr>
            <p:cNvPr id="257" name="Google Shape;257;p24"/>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24"/>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59" name="Google Shape;259;p24"/>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US"/>
              <a:t>Nutritivna terapija</a:t>
            </a:r>
            <a:br>
              <a:rPr lang="en-US"/>
            </a:br>
            <a:r>
              <a:rPr lang="en-US"/>
              <a:t>Aplikacije</a:t>
            </a:r>
            <a:endParaRPr/>
          </a:p>
        </p:txBody>
      </p:sp>
      <p:pic>
        <p:nvPicPr>
          <p:cNvPr id="260" name="Google Shape;260;p24"/>
          <p:cNvPicPr preferRelativeResize="0"/>
          <p:nvPr/>
        </p:nvPicPr>
        <p:blipFill rotWithShape="1">
          <a:blip r:embed="rId3">
            <a:alphaModFix/>
          </a:blip>
          <a:srcRect/>
          <a:stretch/>
        </p:blipFill>
        <p:spPr>
          <a:xfrm>
            <a:off x="4522895" y="1384550"/>
            <a:ext cx="3632912" cy="36329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139700" lvl="0" indent="0" algn="l" rtl="0">
              <a:lnSpc>
                <a:spcPct val="90000"/>
              </a:lnSpc>
              <a:spcBef>
                <a:spcPts val="0"/>
              </a:spcBef>
              <a:spcAft>
                <a:spcPts val="0"/>
              </a:spcAft>
              <a:buSzPts val="3000"/>
              <a:buNone/>
            </a:pPr>
            <a:r>
              <a:rPr lang="en-US" sz="2000">
                <a:solidFill>
                  <a:schemeClr val="lt1"/>
                </a:solidFill>
                <a:latin typeface="Barlow SemiBold"/>
                <a:ea typeface="Barlow SemiBold"/>
                <a:cs typeface="Barlow SemiBold"/>
                <a:sym typeface="Barlow SemiBold"/>
              </a:rPr>
              <a:t>Proje</a:t>
            </a:r>
            <a:r>
              <a:rPr lang="en-US" sz="2000"/>
              <a:t>ka</a:t>
            </a:r>
            <a:r>
              <a:rPr lang="en-US" sz="2000">
                <a:solidFill>
                  <a:schemeClr val="lt1"/>
                </a:solidFill>
                <a:latin typeface="Barlow SemiBold"/>
                <a:ea typeface="Barlow SemiBold"/>
                <a:cs typeface="Barlow SemiBold"/>
                <a:sym typeface="Barlow SemiBold"/>
              </a:rPr>
              <a:t>t </a:t>
            </a:r>
            <a:r>
              <a:rPr lang="en-US" sz="2000"/>
              <a:t>broj</a:t>
            </a:r>
            <a:r>
              <a:rPr lang="en-US" sz="2000">
                <a:solidFill>
                  <a:schemeClr val="lt1"/>
                </a:solidFill>
                <a:latin typeface="Barlow SemiBold"/>
                <a:ea typeface="Barlow SemiBold"/>
                <a:cs typeface="Barlow SemiBold"/>
                <a:sym typeface="Barlow SemiBold"/>
              </a:rPr>
              <a:t>: 2021-1-RO01- KA220-HED-38B739A3</a:t>
            </a:r>
            <a:endParaRPr/>
          </a:p>
        </p:txBody>
      </p:sp>
      <p:sp>
        <p:nvSpPr>
          <p:cNvPr id="78" name="Google Shape;78;p7"/>
          <p:cNvSpPr txBox="1">
            <a:spLocks noGrp="1"/>
          </p:cNvSpPr>
          <p:nvPr>
            <p:ph type="body" idx="2"/>
          </p:nvPr>
        </p:nvSpPr>
        <p:spPr>
          <a:xfrm>
            <a:off x="362794" y="2787774"/>
            <a:ext cx="4968552" cy="1224136"/>
          </a:xfrm>
          <a:prstGeom prst="rect">
            <a:avLst/>
          </a:prstGeom>
          <a:noFill/>
          <a:ln>
            <a:noFill/>
          </a:ln>
        </p:spPr>
        <p:txBody>
          <a:bodyPr spcFirstLastPara="1" wrap="square" lIns="0" tIns="0" rIns="0" bIns="0" anchor="t" anchorCtr="0">
            <a:noAutofit/>
          </a:bodyPr>
          <a:lstStyle/>
          <a:p>
            <a:pPr marL="139700" lvl="0" indent="0" algn="ctr" rtl="0">
              <a:spcBef>
                <a:spcPts val="600"/>
              </a:spcBef>
              <a:spcAft>
                <a:spcPts val="0"/>
              </a:spcAft>
              <a:buSzPts val="2200"/>
              <a:buNone/>
            </a:pPr>
            <a:r>
              <a:rPr lang="en-US" sz="1400">
                <a:latin typeface="Barlow SemiBold"/>
                <a:ea typeface="Barlow SemiBold"/>
                <a:cs typeface="Barlow SemiBold"/>
                <a:sym typeface="Barlow SemiBold"/>
              </a:rPr>
              <a:t>Podrška koju je Evropska komisija pružila pri izradi ove prezentacije ne predstavlja čin odobravanja sadržaja, koji odražava isključivo stavove autora, te se Komisija ne može smatrati odgovornom za bilo koje moguće korišćenje informacija koje su ovde sadržane.</a:t>
            </a:r>
            <a:endParaRPr/>
          </a:p>
          <a:p>
            <a:pPr marL="139700" lvl="0" indent="0" algn="ctr" rtl="0">
              <a:lnSpc>
                <a:spcPct val="100000"/>
              </a:lnSpc>
              <a:spcBef>
                <a:spcPts val="600"/>
              </a:spcBef>
              <a:spcAft>
                <a:spcPts val="0"/>
              </a:spcAft>
              <a:buSzPts val="2200"/>
              <a:buNone/>
            </a:pPr>
            <a:endParaRPr sz="1400">
              <a:latin typeface="Barlow SemiBold"/>
              <a:ea typeface="Barlow SemiBold"/>
              <a:cs typeface="Barlow SemiBold"/>
              <a:sym typeface="Barlow SemiBold"/>
            </a:endParaRPr>
          </a:p>
          <a:p>
            <a:pPr marL="0" lvl="0" indent="0" algn="l" rtl="0">
              <a:lnSpc>
                <a:spcPct val="100000"/>
              </a:lnSpc>
              <a:spcBef>
                <a:spcPts val="0"/>
              </a:spcBef>
              <a:spcAft>
                <a:spcPts val="0"/>
              </a:spcAft>
              <a:buClr>
                <a:schemeClr val="dk1"/>
              </a:buClr>
              <a:buSzPts val="1100"/>
              <a:buFont typeface="Arial"/>
              <a:buNone/>
            </a:pPr>
            <a:endParaRPr sz="1400">
              <a:solidFill>
                <a:schemeClr val="accent2"/>
              </a:solidFill>
            </a:endParaRPr>
          </a:p>
          <a:p>
            <a:pPr marL="0" lvl="0" indent="0" algn="l" rtl="0">
              <a:lnSpc>
                <a:spcPct val="100000"/>
              </a:lnSpc>
              <a:spcBef>
                <a:spcPts val="0"/>
              </a:spcBef>
              <a:spcAft>
                <a:spcPts val="0"/>
              </a:spcAft>
              <a:buSzPts val="2200"/>
              <a:buNone/>
            </a:pPr>
            <a:endParaRPr sz="1400">
              <a:solidFill>
                <a:schemeClr val="accent2"/>
              </a:solidFill>
            </a:endParaRPr>
          </a:p>
        </p:txBody>
      </p:sp>
      <p:sp>
        <p:nvSpPr>
          <p:cNvPr id="79" name="Google Shape;79;p7"/>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2</a:t>
            </a:fld>
            <a:endParaRPr/>
          </a:p>
        </p:txBody>
      </p:sp>
      <p:grpSp>
        <p:nvGrpSpPr>
          <p:cNvPr id="80" name="Google Shape;80;p7"/>
          <p:cNvGrpSpPr/>
          <p:nvPr/>
        </p:nvGrpSpPr>
        <p:grpSpPr>
          <a:xfrm>
            <a:off x="8391681" y="301593"/>
            <a:ext cx="450753" cy="450708"/>
            <a:chOff x="3277794" y="2969995"/>
            <a:chExt cx="457200" cy="457200"/>
          </a:xfrm>
        </p:grpSpPr>
        <p:sp>
          <p:nvSpPr>
            <p:cNvPr id="81" name="Google Shape;81;p7"/>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 name="Google Shape;82;p7"/>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 name="Google Shape;83;p7"/>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84" name="Google Shape;84;p7"/>
          <p:cNvPicPr preferRelativeResize="0"/>
          <p:nvPr/>
        </p:nvPicPr>
        <p:blipFill rotWithShape="1">
          <a:blip r:embed="rId3">
            <a:alphaModFix/>
          </a:blip>
          <a:srcRect/>
          <a:stretch/>
        </p:blipFill>
        <p:spPr>
          <a:xfrm>
            <a:off x="5724128" y="1923678"/>
            <a:ext cx="3196632" cy="2016224"/>
          </a:xfrm>
          <a:prstGeom prst="rect">
            <a:avLst/>
          </a:prstGeom>
          <a:noFill/>
          <a:ln>
            <a:noFill/>
          </a:ln>
        </p:spPr>
      </p:pic>
      <p:pic>
        <p:nvPicPr>
          <p:cNvPr id="85" name="Google Shape;85;p7"/>
          <p:cNvPicPr preferRelativeResize="0"/>
          <p:nvPr/>
        </p:nvPicPr>
        <p:blipFill rotWithShape="1">
          <a:blip r:embed="rId4">
            <a:alphaModFix/>
          </a:blip>
          <a:srcRect/>
          <a:stretch/>
        </p:blipFill>
        <p:spPr>
          <a:xfrm>
            <a:off x="467544" y="1707654"/>
            <a:ext cx="4759052" cy="100260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p25"/>
          <p:cNvSpPr txBox="1">
            <a:spLocks noGrp="1"/>
          </p:cNvSpPr>
          <p:nvPr>
            <p:ph type="body" idx="1"/>
          </p:nvPr>
        </p:nvSpPr>
        <p:spPr>
          <a:xfrm>
            <a:off x="611560" y="2067694"/>
            <a:ext cx="3613200" cy="186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600"/>
              </a:spcBef>
              <a:spcAft>
                <a:spcPts val="0"/>
              </a:spcAft>
              <a:buSzPts val="2400"/>
              <a:buNone/>
            </a:pPr>
            <a:r>
              <a:rPr lang="en-US" b="1">
                <a:solidFill>
                  <a:schemeClr val="accent3"/>
                </a:solidFill>
                <a:latin typeface="Barlow"/>
                <a:ea typeface="Barlow"/>
                <a:cs typeface="Barlow"/>
                <a:sym typeface="Barlow"/>
              </a:rPr>
              <a:t>Politehnički Institut Bragança</a:t>
            </a:r>
            <a:endParaRPr b="1">
              <a:solidFill>
                <a:schemeClr val="accent3"/>
              </a:solidFill>
              <a:latin typeface="Barlow"/>
              <a:ea typeface="Barlow"/>
              <a:cs typeface="Barlow"/>
              <a:sym typeface="Barlow"/>
            </a:endParaRPr>
          </a:p>
        </p:txBody>
      </p:sp>
      <p:sp>
        <p:nvSpPr>
          <p:cNvPr id="266" name="Google Shape;266;p25"/>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20</a:t>
            </a:fld>
            <a:endParaRPr/>
          </a:p>
        </p:txBody>
      </p:sp>
      <p:pic>
        <p:nvPicPr>
          <p:cNvPr id="267" name="Google Shape;267;p25"/>
          <p:cNvPicPr preferRelativeResize="0"/>
          <p:nvPr/>
        </p:nvPicPr>
        <p:blipFill rotWithShape="1">
          <a:blip r:embed="rId3">
            <a:alphaModFix/>
          </a:blip>
          <a:srcRect/>
          <a:stretch/>
        </p:blipFill>
        <p:spPr>
          <a:xfrm>
            <a:off x="4788024" y="1635646"/>
            <a:ext cx="3552394" cy="19982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8"/>
          <p:cNvSpPr txBox="1">
            <a:spLocks noGrp="1"/>
          </p:cNvSpPr>
          <p:nvPr>
            <p:ph type="body" idx="1"/>
          </p:nvPr>
        </p:nvSpPr>
        <p:spPr>
          <a:xfrm>
            <a:off x="395536" y="1705175"/>
            <a:ext cx="8568952"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a:t>Nutritivna dijagnoza se saopštava kao strukturisana rečenica pod nazivom PES tvrdnja, koja obuhvata tri različita dela:</a:t>
            </a:r>
            <a:endParaRPr/>
          </a:p>
          <a:p>
            <a:pPr marL="914400" lvl="1" indent="-381000" algn="l" rtl="0">
              <a:lnSpc>
                <a:spcPct val="100000"/>
              </a:lnSpc>
              <a:spcBef>
                <a:spcPts val="1000"/>
              </a:spcBef>
              <a:spcAft>
                <a:spcPts val="0"/>
              </a:spcAft>
              <a:buSzPts val="2400"/>
              <a:buChar char="▸"/>
            </a:pPr>
            <a:r>
              <a:rPr lang="en-US" sz="2000">
                <a:solidFill>
                  <a:srgbClr val="FF0000"/>
                </a:solidFill>
              </a:rPr>
              <a:t>Problem </a:t>
            </a:r>
            <a:endParaRPr/>
          </a:p>
          <a:p>
            <a:pPr marL="914400" lvl="1" indent="-381000" algn="l" rtl="0">
              <a:lnSpc>
                <a:spcPct val="100000"/>
              </a:lnSpc>
              <a:spcBef>
                <a:spcPts val="1000"/>
              </a:spcBef>
              <a:spcAft>
                <a:spcPts val="0"/>
              </a:spcAft>
              <a:buSzPts val="2400"/>
              <a:buChar char="▸"/>
            </a:pPr>
            <a:r>
              <a:rPr lang="en-US" sz="2000">
                <a:solidFill>
                  <a:srgbClr val="556B19"/>
                </a:solidFill>
              </a:rPr>
              <a:t>Etiologija</a:t>
            </a:r>
            <a:r>
              <a:rPr lang="en-US" sz="2000"/>
              <a:t> (osnovni uzrok tzv. koren problema)</a:t>
            </a:r>
            <a:endParaRPr/>
          </a:p>
          <a:p>
            <a:pPr marL="914400" lvl="1" indent="-381000" algn="l" rtl="0">
              <a:lnSpc>
                <a:spcPct val="100000"/>
              </a:lnSpc>
              <a:spcBef>
                <a:spcPts val="1000"/>
              </a:spcBef>
              <a:spcAft>
                <a:spcPts val="0"/>
              </a:spcAft>
              <a:buSzPts val="2400"/>
              <a:buChar char="▸"/>
            </a:pPr>
            <a:r>
              <a:rPr lang="en-US" sz="2000">
                <a:solidFill>
                  <a:srgbClr val="1270D1"/>
                </a:solidFill>
              </a:rPr>
              <a:t>Simptomatologija </a:t>
            </a:r>
            <a:r>
              <a:rPr lang="en-US" sz="2000"/>
              <a:t>(dokaz problema, dokaz iz podataka o proceni)</a:t>
            </a:r>
            <a:endParaRPr/>
          </a:p>
          <a:p>
            <a:pPr marL="533400" lvl="1" indent="0" algn="l" rtl="0">
              <a:lnSpc>
                <a:spcPct val="100000"/>
              </a:lnSpc>
              <a:spcBef>
                <a:spcPts val="1000"/>
              </a:spcBef>
              <a:spcAft>
                <a:spcPts val="0"/>
              </a:spcAft>
              <a:buSzPts val="2400"/>
              <a:buNone/>
            </a:pPr>
            <a:r>
              <a:rPr lang="en-US" sz="2000">
                <a:solidFill>
                  <a:srgbClr val="C00000"/>
                </a:solidFill>
              </a:rPr>
              <a:t>Problem</a:t>
            </a:r>
            <a:r>
              <a:rPr lang="en-US" sz="2000"/>
              <a:t> POVEZAN SA</a:t>
            </a:r>
            <a:r>
              <a:rPr lang="en-US" sz="2000">
                <a:solidFill>
                  <a:srgbClr val="556B19"/>
                </a:solidFill>
              </a:rPr>
              <a:t> etiologijom </a:t>
            </a:r>
            <a:r>
              <a:rPr lang="en-US" sz="2000"/>
              <a:t>O ČEMU SVEDOČE </a:t>
            </a:r>
            <a:r>
              <a:rPr lang="en-US" sz="2000">
                <a:solidFill>
                  <a:srgbClr val="1270D1"/>
                </a:solidFill>
              </a:rPr>
              <a:t>znaci i simptomi </a:t>
            </a:r>
            <a:endParaRPr/>
          </a:p>
          <a:p>
            <a:pPr marL="914400" lvl="1" indent="-228600" algn="l" rtl="0">
              <a:lnSpc>
                <a:spcPct val="100000"/>
              </a:lnSpc>
              <a:spcBef>
                <a:spcPts val="1000"/>
              </a:spcBef>
              <a:spcAft>
                <a:spcPts val="0"/>
              </a:spcAft>
              <a:buSzPts val="2400"/>
              <a:buNone/>
            </a:pPr>
            <a:endParaRPr sz="2000"/>
          </a:p>
          <a:p>
            <a:pPr marL="457200" lvl="0" indent="-228600" algn="l" rtl="0">
              <a:lnSpc>
                <a:spcPct val="100000"/>
              </a:lnSpc>
              <a:spcBef>
                <a:spcPts val="1000"/>
              </a:spcBef>
              <a:spcAft>
                <a:spcPts val="0"/>
              </a:spcAft>
              <a:buSzPts val="2400"/>
              <a:buNone/>
            </a:pPr>
            <a:endParaRPr sz="2000"/>
          </a:p>
        </p:txBody>
      </p:sp>
      <p:sp>
        <p:nvSpPr>
          <p:cNvPr id="91" name="Google Shape;91;p8"/>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3</a:t>
            </a:fld>
            <a:endParaRPr/>
          </a:p>
        </p:txBody>
      </p:sp>
      <p:grpSp>
        <p:nvGrpSpPr>
          <p:cNvPr id="92" name="Google Shape;92;p8"/>
          <p:cNvGrpSpPr/>
          <p:nvPr/>
        </p:nvGrpSpPr>
        <p:grpSpPr>
          <a:xfrm>
            <a:off x="8436324" y="288377"/>
            <a:ext cx="361474" cy="477145"/>
            <a:chOff x="4276825" y="487236"/>
            <a:chExt cx="317500" cy="419100"/>
          </a:xfrm>
        </p:grpSpPr>
        <p:sp>
          <p:nvSpPr>
            <p:cNvPr id="93" name="Google Shape;93;p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5" name="Google Shape;95;p8"/>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PES tvrdnja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9"/>
          <p:cNvSpPr txBox="1">
            <a:spLocks noGrp="1"/>
          </p:cNvSpPr>
          <p:nvPr>
            <p:ph type="body" idx="1"/>
          </p:nvPr>
        </p:nvSpPr>
        <p:spPr>
          <a:xfrm>
            <a:off x="395536" y="1705175"/>
            <a:ext cx="8568952"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b="1" i="1"/>
              <a:t>Svrha: planiranje i sprovođenje svrsishodnih mera koje imaju za cilj da pozitivno promene ili poboljšaju problem u vezi sa ishranom.</a:t>
            </a:r>
            <a:endParaRPr/>
          </a:p>
          <a:p>
            <a:pPr marL="76200" lvl="0" indent="0" algn="l" rtl="0">
              <a:lnSpc>
                <a:spcPct val="100000"/>
              </a:lnSpc>
              <a:spcBef>
                <a:spcPts val="1000"/>
              </a:spcBef>
              <a:spcAft>
                <a:spcPts val="0"/>
              </a:spcAft>
              <a:buSzPts val="2400"/>
              <a:buNone/>
            </a:pPr>
            <a:endParaRPr sz="2000"/>
          </a:p>
          <a:p>
            <a:pPr marL="457200" lvl="0" indent="-381000" algn="l" rtl="0">
              <a:lnSpc>
                <a:spcPct val="100000"/>
              </a:lnSpc>
              <a:spcBef>
                <a:spcPts val="1000"/>
              </a:spcBef>
              <a:spcAft>
                <a:spcPts val="0"/>
              </a:spcAft>
              <a:buSzPts val="2400"/>
              <a:buChar char="▸"/>
            </a:pPr>
            <a:r>
              <a:rPr lang="en-US" sz="2000"/>
              <a:t>Usmereno na etiologiju ili uzrok problema kako je ustanovljeno u PES-u</a:t>
            </a:r>
            <a:endParaRPr/>
          </a:p>
          <a:p>
            <a:pPr marL="914400" lvl="1" indent="-228600" algn="l" rtl="0">
              <a:lnSpc>
                <a:spcPct val="100000"/>
              </a:lnSpc>
              <a:spcBef>
                <a:spcPts val="1000"/>
              </a:spcBef>
              <a:spcAft>
                <a:spcPts val="0"/>
              </a:spcAft>
              <a:buSzPts val="2400"/>
              <a:buNone/>
            </a:pPr>
            <a:endParaRPr sz="2000"/>
          </a:p>
          <a:p>
            <a:pPr marL="457200" lvl="0" indent="-228600" algn="l" rtl="0">
              <a:lnSpc>
                <a:spcPct val="100000"/>
              </a:lnSpc>
              <a:spcBef>
                <a:spcPts val="1000"/>
              </a:spcBef>
              <a:spcAft>
                <a:spcPts val="0"/>
              </a:spcAft>
              <a:buSzPts val="2400"/>
              <a:buNone/>
            </a:pPr>
            <a:endParaRPr sz="2000"/>
          </a:p>
        </p:txBody>
      </p:sp>
      <p:sp>
        <p:nvSpPr>
          <p:cNvPr id="101" name="Google Shape;101;p9"/>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4</a:t>
            </a:fld>
            <a:endParaRPr/>
          </a:p>
        </p:txBody>
      </p:sp>
      <p:grpSp>
        <p:nvGrpSpPr>
          <p:cNvPr id="102" name="Google Shape;102;p9"/>
          <p:cNvGrpSpPr/>
          <p:nvPr/>
        </p:nvGrpSpPr>
        <p:grpSpPr>
          <a:xfrm>
            <a:off x="8436324" y="288377"/>
            <a:ext cx="361474" cy="477145"/>
            <a:chOff x="4276825" y="487236"/>
            <a:chExt cx="317500" cy="419100"/>
          </a:xfrm>
        </p:grpSpPr>
        <p:sp>
          <p:nvSpPr>
            <p:cNvPr id="103" name="Google Shape;103;p9"/>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9"/>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5" name="Google Shape;105;p9"/>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Nutritivna terapija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0"/>
          <p:cNvSpPr txBox="1">
            <a:spLocks noGrp="1"/>
          </p:cNvSpPr>
          <p:nvPr>
            <p:ph type="body" idx="1"/>
          </p:nvPr>
        </p:nvSpPr>
        <p:spPr>
          <a:xfrm>
            <a:off x="395536" y="1705175"/>
            <a:ext cx="8568952"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a:t>Planovi ishrane treba da budu:</a:t>
            </a:r>
            <a:endParaRPr/>
          </a:p>
          <a:p>
            <a:pPr marL="914400" lvl="1" indent="-381000" algn="l" rtl="0">
              <a:lnSpc>
                <a:spcPct val="100000"/>
              </a:lnSpc>
              <a:spcBef>
                <a:spcPts val="1000"/>
              </a:spcBef>
              <a:spcAft>
                <a:spcPts val="0"/>
              </a:spcAft>
              <a:buSzPts val="2400"/>
              <a:buChar char="▸"/>
            </a:pPr>
            <a:r>
              <a:rPr lang="en-US" sz="2000"/>
              <a:t>Individualizovani sa postepenim izmenama u aktuelnom unosu hrane pojedinca.</a:t>
            </a:r>
            <a:endParaRPr/>
          </a:p>
          <a:p>
            <a:pPr marL="914400" lvl="1" indent="-381000" algn="l" rtl="0">
              <a:lnSpc>
                <a:spcPct val="100000"/>
              </a:lnSpc>
              <a:spcBef>
                <a:spcPts val="1000"/>
              </a:spcBef>
              <a:spcAft>
                <a:spcPts val="0"/>
              </a:spcAft>
              <a:buSzPts val="2400"/>
              <a:buChar char="▸"/>
            </a:pPr>
            <a:r>
              <a:rPr lang="en-US" sz="2000"/>
              <a:t>Prvobitno usredsređeni na zadovoljavanje energetskih potreba, zatim na makronutrijente i mikronutrijente.</a:t>
            </a:r>
            <a:endParaRPr/>
          </a:p>
          <a:p>
            <a:pPr marL="914400" lvl="1" indent="-381000" algn="l" rtl="0">
              <a:lnSpc>
                <a:spcPct val="100000"/>
              </a:lnSpc>
              <a:spcBef>
                <a:spcPts val="1000"/>
              </a:spcBef>
              <a:spcAft>
                <a:spcPts val="0"/>
              </a:spcAft>
              <a:buSzPts val="2400"/>
              <a:buChar char="▸"/>
            </a:pPr>
            <a:r>
              <a:rPr lang="en-US" sz="2000"/>
              <a:t>Organizovani oko obroka i užina.</a:t>
            </a:r>
            <a:endParaRPr/>
          </a:p>
          <a:p>
            <a:pPr marL="914400" lvl="1" indent="-228600" algn="l" rtl="0">
              <a:lnSpc>
                <a:spcPct val="100000"/>
              </a:lnSpc>
              <a:spcBef>
                <a:spcPts val="1000"/>
              </a:spcBef>
              <a:spcAft>
                <a:spcPts val="0"/>
              </a:spcAft>
              <a:buSzPts val="2400"/>
              <a:buNone/>
            </a:pPr>
            <a:endParaRPr sz="2000"/>
          </a:p>
          <a:p>
            <a:pPr marL="457200" lvl="0" indent="-228600" algn="l" rtl="0">
              <a:lnSpc>
                <a:spcPct val="100000"/>
              </a:lnSpc>
              <a:spcBef>
                <a:spcPts val="1000"/>
              </a:spcBef>
              <a:spcAft>
                <a:spcPts val="0"/>
              </a:spcAft>
              <a:buSzPts val="2400"/>
              <a:buNone/>
            </a:pPr>
            <a:endParaRPr sz="2000"/>
          </a:p>
        </p:txBody>
      </p:sp>
      <p:sp>
        <p:nvSpPr>
          <p:cNvPr id="111" name="Google Shape;111;p10"/>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5</a:t>
            </a:fld>
            <a:endParaRPr/>
          </a:p>
        </p:txBody>
      </p:sp>
      <p:grpSp>
        <p:nvGrpSpPr>
          <p:cNvPr id="112" name="Google Shape;112;p10"/>
          <p:cNvGrpSpPr/>
          <p:nvPr/>
        </p:nvGrpSpPr>
        <p:grpSpPr>
          <a:xfrm>
            <a:off x="8436324" y="288377"/>
            <a:ext cx="361474" cy="477145"/>
            <a:chOff x="4276825" y="487236"/>
            <a:chExt cx="317500" cy="419100"/>
          </a:xfrm>
        </p:grpSpPr>
        <p:sp>
          <p:nvSpPr>
            <p:cNvPr id="113" name="Google Shape;113;p10"/>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10"/>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5" name="Google Shape;115;p10"/>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US"/>
              <a:t>Nutritivna terapija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1"/>
          <p:cNvSpPr txBox="1">
            <a:spLocks noGrp="1"/>
          </p:cNvSpPr>
          <p:nvPr>
            <p:ph type="body" idx="1"/>
          </p:nvPr>
        </p:nvSpPr>
        <p:spPr>
          <a:xfrm>
            <a:off x="395536" y="1705175"/>
            <a:ext cx="8568952"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a:t>Planovi ishrane treba da budu:</a:t>
            </a:r>
            <a:endParaRPr/>
          </a:p>
          <a:p>
            <a:pPr marL="914400" lvl="1" indent="-381000" algn="l" rtl="0">
              <a:lnSpc>
                <a:spcPct val="100000"/>
              </a:lnSpc>
              <a:spcBef>
                <a:spcPts val="1000"/>
              </a:spcBef>
              <a:spcAft>
                <a:spcPts val="0"/>
              </a:spcAft>
              <a:buSzPts val="2400"/>
              <a:buChar char="▸"/>
            </a:pPr>
            <a:r>
              <a:rPr lang="en-US" sz="2000"/>
              <a:t>Jednostavni za razumevanje.</a:t>
            </a:r>
            <a:endParaRPr/>
          </a:p>
          <a:p>
            <a:pPr marL="914400" lvl="1" indent="-381000" algn="l" rtl="0">
              <a:lnSpc>
                <a:spcPct val="100000"/>
              </a:lnSpc>
              <a:spcBef>
                <a:spcPts val="1000"/>
              </a:spcBef>
              <a:spcAft>
                <a:spcPts val="0"/>
              </a:spcAft>
              <a:buSzPts val="2400"/>
              <a:buChar char="▸"/>
            </a:pPr>
            <a:r>
              <a:rPr lang="en-US" sz="2000"/>
              <a:t>Usklađeni sa planom za postupno smanjenje sa višeg nivoa nege.</a:t>
            </a:r>
            <a:endParaRPr/>
          </a:p>
          <a:p>
            <a:pPr marL="914400" lvl="1" indent="-381000" algn="l" rtl="0">
              <a:lnSpc>
                <a:spcPct val="100000"/>
              </a:lnSpc>
              <a:spcBef>
                <a:spcPts val="1000"/>
              </a:spcBef>
              <a:spcAft>
                <a:spcPts val="0"/>
              </a:spcAft>
              <a:buSzPts val="2400"/>
              <a:buChar char="▸"/>
            </a:pPr>
            <a:r>
              <a:rPr lang="en-US" sz="2000"/>
              <a:t>Fleksibilniji i opštiji kako pojedinci ostvaruju napredak.</a:t>
            </a:r>
            <a:endParaRPr/>
          </a:p>
          <a:p>
            <a:pPr marL="914400" lvl="1" indent="-228600" algn="l" rtl="0">
              <a:lnSpc>
                <a:spcPct val="100000"/>
              </a:lnSpc>
              <a:spcBef>
                <a:spcPts val="1000"/>
              </a:spcBef>
              <a:spcAft>
                <a:spcPts val="0"/>
              </a:spcAft>
              <a:buSzPts val="2400"/>
              <a:buNone/>
            </a:pPr>
            <a:endParaRPr sz="2000"/>
          </a:p>
          <a:p>
            <a:pPr marL="457200" lvl="0" indent="-228600" algn="l" rtl="0">
              <a:lnSpc>
                <a:spcPct val="100000"/>
              </a:lnSpc>
              <a:spcBef>
                <a:spcPts val="1000"/>
              </a:spcBef>
              <a:spcAft>
                <a:spcPts val="0"/>
              </a:spcAft>
              <a:buSzPts val="2400"/>
              <a:buNone/>
            </a:pPr>
            <a:endParaRPr sz="2000"/>
          </a:p>
        </p:txBody>
      </p:sp>
      <p:sp>
        <p:nvSpPr>
          <p:cNvPr id="121" name="Google Shape;121;p1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6</a:t>
            </a:fld>
            <a:endParaRPr/>
          </a:p>
        </p:txBody>
      </p:sp>
      <p:grpSp>
        <p:nvGrpSpPr>
          <p:cNvPr id="122" name="Google Shape;122;p11"/>
          <p:cNvGrpSpPr/>
          <p:nvPr/>
        </p:nvGrpSpPr>
        <p:grpSpPr>
          <a:xfrm>
            <a:off x="8436324" y="288377"/>
            <a:ext cx="361474" cy="477145"/>
            <a:chOff x="4276825" y="487236"/>
            <a:chExt cx="317500" cy="419100"/>
          </a:xfrm>
        </p:grpSpPr>
        <p:sp>
          <p:nvSpPr>
            <p:cNvPr id="123" name="Google Shape;123;p11"/>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11"/>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25" name="Google Shape;125;p1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US"/>
              <a:t>Nutritivna terapija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2"/>
          <p:cNvSpPr txBox="1">
            <a:spLocks noGrp="1"/>
          </p:cNvSpPr>
          <p:nvPr>
            <p:ph type="body" idx="1"/>
          </p:nvPr>
        </p:nvSpPr>
        <p:spPr>
          <a:xfrm>
            <a:off x="395536" y="1705175"/>
            <a:ext cx="8568952"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b="1" i="1"/>
              <a:t>Svrha: dugoročno smanjiti telesnu težinu u kombinaciji sa promenom ponašanja, što ima za cilj poboljšanje faktora rizika povezanih sa gojaznošću.</a:t>
            </a:r>
            <a:endParaRPr/>
          </a:p>
          <a:p>
            <a:pPr marL="457200" lvl="0" indent="-381000" algn="l" rtl="0">
              <a:lnSpc>
                <a:spcPct val="100000"/>
              </a:lnSpc>
              <a:spcBef>
                <a:spcPts val="1000"/>
              </a:spcBef>
              <a:spcAft>
                <a:spcPts val="0"/>
              </a:spcAft>
              <a:buSzPts val="2400"/>
              <a:buChar char="▸"/>
            </a:pPr>
            <a:r>
              <a:rPr lang="en-US" sz="2000"/>
              <a:t>Sve promene se moraju pažljivo saopštavati i praktikovati i moraju biti izvodljive na duže staze.</a:t>
            </a:r>
            <a:endParaRPr/>
          </a:p>
          <a:p>
            <a:pPr marL="457200" lvl="0" indent="-228600" algn="l" rtl="0">
              <a:lnSpc>
                <a:spcPct val="100000"/>
              </a:lnSpc>
              <a:spcBef>
                <a:spcPts val="1000"/>
              </a:spcBef>
              <a:spcAft>
                <a:spcPts val="0"/>
              </a:spcAft>
              <a:buSzPts val="2400"/>
              <a:buNone/>
            </a:pPr>
            <a:endParaRPr sz="2000"/>
          </a:p>
        </p:txBody>
      </p:sp>
      <p:sp>
        <p:nvSpPr>
          <p:cNvPr id="131" name="Google Shape;131;p12"/>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7</a:t>
            </a:fld>
            <a:endParaRPr/>
          </a:p>
        </p:txBody>
      </p:sp>
      <p:grpSp>
        <p:nvGrpSpPr>
          <p:cNvPr id="132" name="Google Shape;132;p12"/>
          <p:cNvGrpSpPr/>
          <p:nvPr/>
        </p:nvGrpSpPr>
        <p:grpSpPr>
          <a:xfrm>
            <a:off x="8436324" y="288377"/>
            <a:ext cx="361474" cy="477145"/>
            <a:chOff x="4276825" y="487236"/>
            <a:chExt cx="317500" cy="419100"/>
          </a:xfrm>
        </p:grpSpPr>
        <p:sp>
          <p:nvSpPr>
            <p:cNvPr id="133" name="Google Shape;133;p12"/>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12"/>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35" name="Google Shape;135;p12"/>
          <p:cNvSpPr txBox="1">
            <a:spLocks noGrp="1"/>
          </p:cNvSpPr>
          <p:nvPr>
            <p:ph type="title"/>
          </p:nvPr>
        </p:nvSpPr>
        <p:spPr>
          <a:xfrm>
            <a:off x="579175" y="4271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Nutritivna terapija</a:t>
            </a:r>
            <a:br>
              <a:rPr lang="en-US"/>
            </a:br>
            <a:r>
              <a:rPr lang="en-US"/>
              <a:t>Prekomerna težina/ Gojaznost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3"/>
          <p:cNvSpPr txBox="1">
            <a:spLocks noGrp="1"/>
          </p:cNvSpPr>
          <p:nvPr>
            <p:ph type="body" idx="1"/>
          </p:nvPr>
        </p:nvSpPr>
        <p:spPr>
          <a:xfrm>
            <a:off x="395536" y="1705175"/>
            <a:ext cx="8568952"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a:t>Smanjenje težine se može postići samo negativnim energetskim bilansom.</a:t>
            </a:r>
            <a:endParaRPr/>
          </a:p>
          <a:p>
            <a:pPr marL="457200" lvl="0" indent="-381000" algn="l" rtl="0">
              <a:lnSpc>
                <a:spcPct val="100000"/>
              </a:lnSpc>
              <a:spcBef>
                <a:spcPts val="1000"/>
              </a:spcBef>
              <a:spcAft>
                <a:spcPts val="0"/>
              </a:spcAft>
              <a:buSzPts val="2400"/>
              <a:buChar char="▸"/>
            </a:pPr>
            <a:r>
              <a:rPr lang="en-US" sz="2000"/>
              <a:t>Smanjenje unosa energije za 500-1000 kcal dnevno uz stalno kretanje, smanjenje telesne težine od 0,5-1,0 kg nedeljno (ili 2-4 kg mesečno).</a:t>
            </a:r>
            <a:endParaRPr/>
          </a:p>
          <a:p>
            <a:pPr marL="457200" lvl="0" indent="-381000" algn="l" rtl="0">
              <a:lnSpc>
                <a:spcPct val="100000"/>
              </a:lnSpc>
              <a:spcBef>
                <a:spcPts val="1000"/>
              </a:spcBef>
              <a:spcAft>
                <a:spcPts val="0"/>
              </a:spcAft>
              <a:buSzPts val="2400"/>
              <a:buChar char="▸"/>
            </a:pPr>
            <a:r>
              <a:rPr lang="en-US" sz="2000"/>
              <a:t>Negativan energetski bilans treba da bude najmanje 500 kcal/dan, inače će promena težine u početku potpuno izostati zbog regulatornih mehanizama za zadržavanje telesne težine.</a:t>
            </a:r>
            <a:endParaRPr/>
          </a:p>
          <a:p>
            <a:pPr marL="457200" lvl="0" indent="-228600" algn="l" rtl="0">
              <a:lnSpc>
                <a:spcPct val="100000"/>
              </a:lnSpc>
              <a:spcBef>
                <a:spcPts val="1000"/>
              </a:spcBef>
              <a:spcAft>
                <a:spcPts val="0"/>
              </a:spcAft>
              <a:buSzPts val="2400"/>
              <a:buNone/>
            </a:pPr>
            <a:endParaRPr sz="2000"/>
          </a:p>
        </p:txBody>
      </p:sp>
      <p:sp>
        <p:nvSpPr>
          <p:cNvPr id="141" name="Google Shape;141;p13"/>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8</a:t>
            </a:fld>
            <a:endParaRPr/>
          </a:p>
        </p:txBody>
      </p:sp>
      <p:grpSp>
        <p:nvGrpSpPr>
          <p:cNvPr id="142" name="Google Shape;142;p13"/>
          <p:cNvGrpSpPr/>
          <p:nvPr/>
        </p:nvGrpSpPr>
        <p:grpSpPr>
          <a:xfrm>
            <a:off x="8436324" y="288377"/>
            <a:ext cx="361474" cy="477145"/>
            <a:chOff x="4276825" y="487236"/>
            <a:chExt cx="317500" cy="419100"/>
          </a:xfrm>
        </p:grpSpPr>
        <p:sp>
          <p:nvSpPr>
            <p:cNvPr id="143" name="Google Shape;143;p13"/>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13"/>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45" name="Google Shape;145;p13"/>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Nutritivna terapija</a:t>
            </a:r>
            <a:br>
              <a:rPr lang="en-US"/>
            </a:br>
            <a:r>
              <a:rPr lang="en-US"/>
              <a:t>Prekomerna težina/ Gojaznost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4"/>
          <p:cNvSpPr txBox="1">
            <a:spLocks noGrp="1"/>
          </p:cNvSpPr>
          <p:nvPr>
            <p:ph type="body" idx="1"/>
          </p:nvPr>
        </p:nvSpPr>
        <p:spPr>
          <a:xfrm>
            <a:off x="399864" y="2067694"/>
            <a:ext cx="8568952" cy="1658663"/>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a:t>Treba obezbediti nutritivno izbalansiranu ishranu koja omogućava snabdevanje proteinima i mikronutrijentima na zahtev.</a:t>
            </a:r>
            <a:endParaRPr/>
          </a:p>
          <a:p>
            <a:pPr marL="457200" lvl="0" indent="-381000" algn="l" rtl="0">
              <a:lnSpc>
                <a:spcPct val="100000"/>
              </a:lnSpc>
              <a:spcBef>
                <a:spcPts val="1000"/>
              </a:spcBef>
              <a:spcAft>
                <a:spcPts val="0"/>
              </a:spcAft>
              <a:buSzPts val="2400"/>
              <a:buChar char="▸"/>
            </a:pPr>
            <a:r>
              <a:rPr lang="en-US" sz="2000"/>
              <a:t>Smanjenje unosa masti ili unosa ugljenih hidrata, ili mešanih namirnica sa smanjenom energetskom vrednošću</a:t>
            </a:r>
            <a:endParaRPr/>
          </a:p>
          <a:p>
            <a:pPr marL="76200" lvl="0" indent="0" algn="l" rtl="0">
              <a:lnSpc>
                <a:spcPct val="100000"/>
              </a:lnSpc>
              <a:spcBef>
                <a:spcPts val="1000"/>
              </a:spcBef>
              <a:spcAft>
                <a:spcPts val="0"/>
              </a:spcAft>
              <a:buSzPts val="2400"/>
              <a:buNone/>
            </a:pPr>
            <a:endParaRPr sz="2000"/>
          </a:p>
          <a:p>
            <a:pPr marL="457200" lvl="0" indent="-228600" algn="l" rtl="0">
              <a:lnSpc>
                <a:spcPct val="100000"/>
              </a:lnSpc>
              <a:spcBef>
                <a:spcPts val="1000"/>
              </a:spcBef>
              <a:spcAft>
                <a:spcPts val="0"/>
              </a:spcAft>
              <a:buSzPts val="2400"/>
              <a:buNone/>
            </a:pPr>
            <a:endParaRPr sz="2000"/>
          </a:p>
        </p:txBody>
      </p:sp>
      <p:sp>
        <p:nvSpPr>
          <p:cNvPr id="151" name="Google Shape;151;p14"/>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9</a:t>
            </a:fld>
            <a:endParaRPr/>
          </a:p>
        </p:txBody>
      </p:sp>
      <p:grpSp>
        <p:nvGrpSpPr>
          <p:cNvPr id="152" name="Google Shape;152;p14"/>
          <p:cNvGrpSpPr/>
          <p:nvPr/>
        </p:nvGrpSpPr>
        <p:grpSpPr>
          <a:xfrm>
            <a:off x="8436324" y="288377"/>
            <a:ext cx="361474" cy="477145"/>
            <a:chOff x="4276825" y="487236"/>
            <a:chExt cx="317500" cy="419100"/>
          </a:xfrm>
        </p:grpSpPr>
        <p:sp>
          <p:nvSpPr>
            <p:cNvPr id="153" name="Google Shape;153;p14"/>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14"/>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55" name="Google Shape;155;p14"/>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US"/>
              <a:t>Nutritivna terapija</a:t>
            </a:r>
            <a:br>
              <a:rPr lang="en-US"/>
            </a:br>
            <a:r>
              <a:rPr lang="en-US"/>
              <a:t>Prekomerna težina/ Gojaznost</a:t>
            </a:r>
            <a:endParaRPr/>
          </a:p>
        </p:txBody>
      </p:sp>
    </p:spTree>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716</Words>
  <Application>Microsoft Office PowerPoint</Application>
  <PresentationFormat>On-screen Show (16:9)</PresentationFormat>
  <Paragraphs>83</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Barlow SemiBold</vt:lpstr>
      <vt:lpstr>Barlow Light</vt:lpstr>
      <vt:lpstr>Arial</vt:lpstr>
      <vt:lpstr>Calibri</vt:lpstr>
      <vt:lpstr>Barlow</vt:lpstr>
      <vt:lpstr>Caius template</vt:lpstr>
      <vt:lpstr> Nutritivna dijagnoza i lečenje Politehnički Institut Bragança</vt:lpstr>
      <vt:lpstr>Projekat broj: 2021-1-RO01- KA220-HED-38B739A3</vt:lpstr>
      <vt:lpstr>PES tvrdnja</vt:lpstr>
      <vt:lpstr>Nutritivna terapija</vt:lpstr>
      <vt:lpstr>Nutritivna terapija</vt:lpstr>
      <vt:lpstr>Nutritivna terapija</vt:lpstr>
      <vt:lpstr>Nutritivna terapija Prekomerna težina/ Gojaznost</vt:lpstr>
      <vt:lpstr>Nutritivna terapija Prekomerna težina/ Gojaznost</vt:lpstr>
      <vt:lpstr>Nutritivna terapija Prekomerna težina/ Gojaznost</vt:lpstr>
      <vt:lpstr>Nutritivna terapija Prekomerna težina/ Gojaznost</vt:lpstr>
      <vt:lpstr>Nutritivna terapija Anoreksija nervoza</vt:lpstr>
      <vt:lpstr>Nutritivna terapija Anoreksija nervoza</vt:lpstr>
      <vt:lpstr>Nutritivna terapija Bulimija nervoza</vt:lpstr>
      <vt:lpstr>Nutritivna terapija Bulimija nervoza</vt:lpstr>
      <vt:lpstr>Nutritivna terapija Aplikacije</vt:lpstr>
      <vt:lpstr>Nutritivna terapija Aplikacije</vt:lpstr>
      <vt:lpstr>Nutritivna terapija Aplikacije</vt:lpstr>
      <vt:lpstr>Nutritivna terapija Aplikacije</vt:lpstr>
      <vt:lpstr>Nutritivna terapija Aplikacije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Nutritivna dijagnoza i lečenje Politehnički Institut Bragança</dc:title>
  <dc:creator>Danka Sinadinović</dc:creator>
  <cp:lastModifiedBy>Danka Sinadinović</cp:lastModifiedBy>
  <cp:revision>1</cp:revision>
  <dcterms:modified xsi:type="dcterms:W3CDTF">2023-06-25T20:23:20Z</dcterms:modified>
</cp:coreProperties>
</file>