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bookmarkIdSeed="2">
  <p:sldMasterIdLst>
    <p:sldMasterId id="2147483659" r:id="rId1"/>
  </p:sldMasterIdLst>
  <p:notesMasterIdLst>
    <p:notesMasterId r:id="rId22"/>
  </p:notesMasterIdLst>
  <p:sldIdLst>
    <p:sldId id="256" r:id="rId2"/>
    <p:sldId id="257" r:id="rId3"/>
    <p:sldId id="261" r:id="rId4"/>
    <p:sldId id="279" r:id="rId5"/>
    <p:sldId id="280" r:id="rId6"/>
    <p:sldId id="281" r:id="rId7"/>
    <p:sldId id="282" r:id="rId8"/>
    <p:sldId id="283" r:id="rId9"/>
    <p:sldId id="298" r:id="rId10"/>
    <p:sldId id="286" r:id="rId11"/>
    <p:sldId id="287" r:id="rId12"/>
    <p:sldId id="288" r:id="rId13"/>
    <p:sldId id="290" r:id="rId14"/>
    <p:sldId id="297" r:id="rId15"/>
    <p:sldId id="292" r:id="rId16"/>
    <p:sldId id="293" r:id="rId17"/>
    <p:sldId id="294" r:id="rId18"/>
    <p:sldId id="295" r:id="rId19"/>
    <p:sldId id="296" r:id="rId20"/>
    <p:sldId id="278" r:id="rId21"/>
  </p:sldIdLst>
  <p:sldSz cx="9144000" cy="5143500" type="screen16x9"/>
  <p:notesSz cx="6858000" cy="9144000"/>
  <p:embeddedFontLst>
    <p:embeddedFont>
      <p:font typeface="Barlow" panose="00000500000000000000" pitchFamily="2" charset="0"/>
      <p:regular r:id="rId23"/>
      <p:bold r:id="rId24"/>
      <p:italic r:id="rId25"/>
      <p:boldItalic r:id="rId26"/>
    </p:embeddedFont>
    <p:embeddedFont>
      <p:font typeface="Barlow Light" panose="00000400000000000000" pitchFamily="2" charset="0"/>
      <p:regular r:id="rId27"/>
      <p:bold r:id="rId28"/>
      <p:italic r:id="rId29"/>
      <p:boldItalic r:id="rId30"/>
    </p:embeddedFont>
    <p:embeddedFont>
      <p:font typeface="Barlow SemiBold" panose="00000700000000000000" pitchFamily="2" charset="0"/>
      <p:regular r:id="rId31"/>
      <p:bold r:id="rId32"/>
      <p:italic r:id="rId33"/>
      <p:boldItalic r:id="rId34"/>
    </p:embeddedFont>
    <p:embeddedFont>
      <p:font typeface="Calibri" panose="020F0502020204030204" pitchFamily="3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AEA8867-561A-43F1-AA35-FFD2E45D988E}">
  <a:tblStyle styleId="{9AEA8867-561A-43F1-AA35-FFD2E45D988E}"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73FD87B-DE17-4FAB-93B8-1F322D3E5D8B}"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24"/>
    <p:restoredTop sz="94771"/>
  </p:normalViewPr>
  <p:slideViewPr>
    <p:cSldViewPr>
      <p:cViewPr varScale="1">
        <p:scale>
          <a:sx n="59" d="100"/>
          <a:sy n="59" d="100"/>
        </p:scale>
        <p:origin x="84" y="93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05533102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407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9962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9007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637287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00541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90817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08246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197785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57759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1502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747fdb7cbc_0_14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747fdb7cbc_0_14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9355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8916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106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5281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6886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91272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5143500"/>
          </a:xfrm>
          <a:prstGeom prst="rect">
            <a:avLst/>
          </a:prstGeom>
          <a:gradFill>
            <a:gsLst>
              <a:gs pos="0">
                <a:srgbClr val="FFFFFF">
                  <a:alpha val="0"/>
                  <a:alpha val="46370"/>
                </a:srgbClr>
              </a:gs>
              <a:gs pos="50000">
                <a:srgbClr val="FFFFFF">
                  <a:alpha val="0"/>
                  <a:alpha val="46370"/>
                </a:srgbClr>
              </a:gs>
              <a:gs pos="100000">
                <a:schemeClr val="lt1">
                  <a:alpha val="46370"/>
                </a:scheme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rot="10800000" flipH="1">
            <a:off x="341403" y="3124853"/>
            <a:ext cx="8801751" cy="2018725"/>
            <a:chOff x="-4395163" y="751996"/>
            <a:chExt cx="13539073" cy="3105254"/>
          </a:xfrm>
        </p:grpSpPr>
        <p:sp>
          <p:nvSpPr>
            <p:cNvPr id="12" name="Google Shape;12;p2"/>
            <p:cNvSpPr/>
            <p:nvPr/>
          </p:nvSpPr>
          <p:spPr>
            <a:xfrm>
              <a:off x="5833150" y="752100"/>
              <a:ext cx="743025" cy="3102950"/>
            </a:xfrm>
            <a:custGeom>
              <a:avLst/>
              <a:gdLst/>
              <a:ahLst/>
              <a:cxnLst/>
              <a:rect l="l" t="t" r="r" b="b"/>
              <a:pathLst>
                <a:path w="29721" h="124118" extrusionOk="0">
                  <a:moveTo>
                    <a:pt x="29559" y="0"/>
                  </a:moveTo>
                  <a:lnTo>
                    <a:pt x="0" y="21343"/>
                  </a:lnTo>
                  <a:lnTo>
                    <a:pt x="0" y="124118"/>
                  </a:lnTo>
                  <a:lnTo>
                    <a:pt x="29721" y="102879"/>
                  </a:lnTo>
                  <a:close/>
                </a:path>
              </a:pathLst>
            </a:custGeom>
            <a:solidFill>
              <a:schemeClr val="accent2"/>
            </a:solidFill>
            <a:ln>
              <a:noFill/>
            </a:ln>
          </p:spPr>
        </p:sp>
        <p:sp>
          <p:nvSpPr>
            <p:cNvPr id="13" name="Google Shape;13;p2"/>
            <p:cNvSpPr/>
            <p:nvPr/>
          </p:nvSpPr>
          <p:spPr>
            <a:xfrm>
              <a:off x="6572309" y="752088"/>
              <a:ext cx="2571600" cy="2571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395163" y="1285649"/>
              <a:ext cx="10228800" cy="25716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833500" y="751996"/>
              <a:ext cx="738775" cy="745525"/>
            </a:xfrm>
            <a:custGeom>
              <a:avLst/>
              <a:gdLst/>
              <a:ahLst/>
              <a:cxnLst/>
              <a:rect l="l" t="t" r="r" b="b"/>
              <a:pathLst>
                <a:path w="29551" h="29821" extrusionOk="0">
                  <a:moveTo>
                    <a:pt x="29397" y="0"/>
                  </a:moveTo>
                  <a:lnTo>
                    <a:pt x="64" y="21385"/>
                  </a:lnTo>
                  <a:lnTo>
                    <a:pt x="0" y="29821"/>
                  </a:lnTo>
                  <a:lnTo>
                    <a:pt x="29551" y="8625"/>
                  </a:lnTo>
                  <a:close/>
                </a:path>
              </a:pathLst>
            </a:custGeom>
            <a:solidFill>
              <a:srgbClr val="FFFFFF">
                <a:alpha val="11170"/>
              </a:srgbClr>
            </a:solidFill>
            <a:ln>
              <a:noFill/>
            </a:ln>
          </p:spPr>
        </p:sp>
        <p:sp>
          <p:nvSpPr>
            <p:cNvPr id="16" name="Google Shape;16;p2"/>
            <p:cNvSpPr/>
            <p:nvPr/>
          </p:nvSpPr>
          <p:spPr>
            <a:xfrm>
              <a:off x="6572284" y="752119"/>
              <a:ext cx="2571600" cy="2115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395163" y="1285742"/>
              <a:ext cx="10228800" cy="2118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18;p2"/>
          <p:cNvSpPr txBox="1">
            <a:spLocks noGrp="1"/>
          </p:cNvSpPr>
          <p:nvPr>
            <p:ph type="ctrTitle"/>
          </p:nvPr>
        </p:nvSpPr>
        <p:spPr>
          <a:xfrm>
            <a:off x="614975" y="3124850"/>
            <a:ext cx="6058800" cy="1532100"/>
          </a:xfrm>
          <a:prstGeom prst="rect">
            <a:avLst/>
          </a:prstGeom>
        </p:spPr>
        <p:txBody>
          <a:bodyPr spcFirstLastPara="1" wrap="square" lIns="0" tIns="0" rIns="0" bIns="0"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40352" y="3932866"/>
            <a:ext cx="1164637" cy="65510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3"/>
        <p:cNvGrpSpPr/>
        <p:nvPr/>
      </p:nvGrpSpPr>
      <p:grpSpPr>
        <a:xfrm>
          <a:off x="0" y="0"/>
          <a:ext cx="0" cy="0"/>
          <a:chOff x="0" y="0"/>
          <a:chExt cx="0" cy="0"/>
        </a:xfrm>
      </p:grpSpPr>
      <p:grpSp>
        <p:nvGrpSpPr>
          <p:cNvPr id="44" name="Google Shape;44;p5"/>
          <p:cNvGrpSpPr/>
          <p:nvPr/>
        </p:nvGrpSpPr>
        <p:grpSpPr>
          <a:xfrm>
            <a:off x="0" y="4762400"/>
            <a:ext cx="603997" cy="381100"/>
            <a:chOff x="0" y="4762400"/>
            <a:chExt cx="603997" cy="381100"/>
          </a:xfrm>
        </p:grpSpPr>
        <p:sp>
          <p:nvSpPr>
            <p:cNvPr id="45" name="Google Shape;45;p5"/>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5"/>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47;p5"/>
          <p:cNvGrpSpPr/>
          <p:nvPr/>
        </p:nvGrpSpPr>
        <p:grpSpPr>
          <a:xfrm>
            <a:off x="381000" y="0"/>
            <a:ext cx="8763111" cy="1310918"/>
            <a:chOff x="381000" y="0"/>
            <a:chExt cx="8763111" cy="1310918"/>
          </a:xfrm>
        </p:grpSpPr>
        <p:grpSp>
          <p:nvGrpSpPr>
            <p:cNvPr id="48" name="Google Shape;48;p5"/>
            <p:cNvGrpSpPr/>
            <p:nvPr/>
          </p:nvGrpSpPr>
          <p:grpSpPr>
            <a:xfrm>
              <a:off x="381000" y="0"/>
              <a:ext cx="8763111" cy="1310300"/>
              <a:chOff x="381000" y="0"/>
              <a:chExt cx="8763111" cy="1310300"/>
            </a:xfrm>
          </p:grpSpPr>
          <p:sp>
            <p:nvSpPr>
              <p:cNvPr id="49" name="Google Shape;49;p5"/>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50" name="Google Shape;50;p5"/>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52;p5"/>
            <p:cNvGrpSpPr/>
            <p:nvPr/>
          </p:nvGrpSpPr>
          <p:grpSpPr>
            <a:xfrm>
              <a:off x="381000" y="967217"/>
              <a:ext cx="8763100" cy="343701"/>
              <a:chOff x="381000" y="862358"/>
              <a:chExt cx="8763100" cy="576872"/>
            </a:xfrm>
          </p:grpSpPr>
          <p:sp>
            <p:nvSpPr>
              <p:cNvPr id="53" name="Google Shape;53;p5"/>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54" name="Google Shape;54;p5"/>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5"/>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6" name="Google Shape;56;p5"/>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7" name="Google Shape;57;p5"/>
          <p:cNvSpPr txBox="1">
            <a:spLocks noGrp="1"/>
          </p:cNvSpPr>
          <p:nvPr>
            <p:ph type="body" idx="1"/>
          </p:nvPr>
        </p:nvSpPr>
        <p:spPr>
          <a:xfrm>
            <a:off x="614975" y="1705175"/>
            <a:ext cx="6757800" cy="28266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58" name="Google Shape;58;p5"/>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 Image">
  <p:cSld name="TITLE_AND_BODY_1">
    <p:spTree>
      <p:nvGrpSpPr>
        <p:cNvPr id="1" name="Shape 59"/>
        <p:cNvGrpSpPr/>
        <p:nvPr/>
      </p:nvGrpSpPr>
      <p:grpSpPr>
        <a:xfrm>
          <a:off x="0" y="0"/>
          <a:ext cx="0" cy="0"/>
          <a:chOff x="0" y="0"/>
          <a:chExt cx="0" cy="0"/>
        </a:xfrm>
      </p:grpSpPr>
      <p:grpSp>
        <p:nvGrpSpPr>
          <p:cNvPr id="60" name="Google Shape;60;p6"/>
          <p:cNvGrpSpPr/>
          <p:nvPr/>
        </p:nvGrpSpPr>
        <p:grpSpPr>
          <a:xfrm>
            <a:off x="0" y="4762400"/>
            <a:ext cx="603997" cy="381100"/>
            <a:chOff x="0" y="4762400"/>
            <a:chExt cx="603997" cy="381100"/>
          </a:xfrm>
        </p:grpSpPr>
        <p:sp>
          <p:nvSpPr>
            <p:cNvPr id="61" name="Google Shape;61;p6"/>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6"/>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63;p6"/>
          <p:cNvSpPr txBox="1">
            <a:spLocks noGrp="1"/>
          </p:cNvSpPr>
          <p:nvPr>
            <p:ph type="title"/>
          </p:nvPr>
        </p:nvSpPr>
        <p:spPr>
          <a:xfrm>
            <a:off x="614975" y="391350"/>
            <a:ext cx="3613200" cy="919500"/>
          </a:xfrm>
          <a:prstGeom prst="rect">
            <a:avLst/>
          </a:prstGeom>
        </p:spPr>
        <p:txBody>
          <a:bodyPr spcFirstLastPara="1" wrap="square" lIns="0" tIns="0" rIns="0" bIns="0" anchor="t" anchorCtr="0">
            <a:noAutofit/>
          </a:bodyPr>
          <a:lstStyle>
            <a:lvl1pPr lvl="0" rtl="0">
              <a:spcBef>
                <a:spcPts val="0"/>
              </a:spcBef>
              <a:spcAft>
                <a:spcPts val="0"/>
              </a:spcAft>
              <a:buClr>
                <a:schemeClr val="accent1"/>
              </a:buClr>
              <a:buSzPts val="3000"/>
              <a:buNone/>
              <a:defRPr>
                <a:solidFill>
                  <a:schemeClr val="accent1"/>
                </a:solidFill>
              </a:defRPr>
            </a:lvl1pPr>
            <a:lvl2pPr lvl="1" rtl="0">
              <a:spcBef>
                <a:spcPts val="0"/>
              </a:spcBef>
              <a:spcAft>
                <a:spcPts val="0"/>
              </a:spcAft>
              <a:buClr>
                <a:schemeClr val="accent1"/>
              </a:buClr>
              <a:buSzPts val="3000"/>
              <a:buNone/>
              <a:defRPr>
                <a:solidFill>
                  <a:schemeClr val="accent1"/>
                </a:solidFill>
              </a:defRPr>
            </a:lvl2pPr>
            <a:lvl3pPr lvl="2" rtl="0">
              <a:spcBef>
                <a:spcPts val="0"/>
              </a:spcBef>
              <a:spcAft>
                <a:spcPts val="0"/>
              </a:spcAft>
              <a:buClr>
                <a:schemeClr val="accent1"/>
              </a:buClr>
              <a:buSzPts val="3000"/>
              <a:buNone/>
              <a:defRPr>
                <a:solidFill>
                  <a:schemeClr val="accent1"/>
                </a:solidFill>
              </a:defRPr>
            </a:lvl3pPr>
            <a:lvl4pPr lvl="3" rtl="0">
              <a:spcBef>
                <a:spcPts val="0"/>
              </a:spcBef>
              <a:spcAft>
                <a:spcPts val="0"/>
              </a:spcAft>
              <a:buClr>
                <a:schemeClr val="accent1"/>
              </a:buClr>
              <a:buSzPts val="3000"/>
              <a:buNone/>
              <a:defRPr>
                <a:solidFill>
                  <a:schemeClr val="accent1"/>
                </a:solidFill>
              </a:defRPr>
            </a:lvl4pPr>
            <a:lvl5pPr lvl="4" rtl="0">
              <a:spcBef>
                <a:spcPts val="0"/>
              </a:spcBef>
              <a:spcAft>
                <a:spcPts val="0"/>
              </a:spcAft>
              <a:buClr>
                <a:schemeClr val="accent1"/>
              </a:buClr>
              <a:buSzPts val="3000"/>
              <a:buNone/>
              <a:defRPr>
                <a:solidFill>
                  <a:schemeClr val="accent1"/>
                </a:solidFill>
              </a:defRPr>
            </a:lvl5pPr>
            <a:lvl6pPr lvl="5" rtl="0">
              <a:spcBef>
                <a:spcPts val="0"/>
              </a:spcBef>
              <a:spcAft>
                <a:spcPts val="0"/>
              </a:spcAft>
              <a:buClr>
                <a:schemeClr val="accent1"/>
              </a:buClr>
              <a:buSzPts val="3000"/>
              <a:buNone/>
              <a:defRPr>
                <a:solidFill>
                  <a:schemeClr val="accent1"/>
                </a:solidFill>
              </a:defRPr>
            </a:lvl6pPr>
            <a:lvl7pPr lvl="6" rtl="0">
              <a:spcBef>
                <a:spcPts val="0"/>
              </a:spcBef>
              <a:spcAft>
                <a:spcPts val="0"/>
              </a:spcAft>
              <a:buClr>
                <a:schemeClr val="accent1"/>
              </a:buClr>
              <a:buSzPts val="3000"/>
              <a:buNone/>
              <a:defRPr>
                <a:solidFill>
                  <a:schemeClr val="accent1"/>
                </a:solidFill>
              </a:defRPr>
            </a:lvl7pPr>
            <a:lvl8pPr lvl="7" rtl="0">
              <a:spcBef>
                <a:spcPts val="0"/>
              </a:spcBef>
              <a:spcAft>
                <a:spcPts val="0"/>
              </a:spcAft>
              <a:buClr>
                <a:schemeClr val="accent1"/>
              </a:buClr>
              <a:buSzPts val="3000"/>
              <a:buNone/>
              <a:defRPr>
                <a:solidFill>
                  <a:schemeClr val="accent1"/>
                </a:solidFill>
              </a:defRPr>
            </a:lvl8pPr>
            <a:lvl9pPr lvl="8" rtl="0">
              <a:spcBef>
                <a:spcPts val="0"/>
              </a:spcBef>
              <a:spcAft>
                <a:spcPts val="0"/>
              </a:spcAft>
              <a:buClr>
                <a:schemeClr val="accent1"/>
              </a:buClr>
              <a:buSzPts val="3000"/>
              <a:buNone/>
              <a:defRPr>
                <a:solidFill>
                  <a:schemeClr val="accent1"/>
                </a:solidFill>
              </a:defRPr>
            </a:lvl9pPr>
          </a:lstStyle>
          <a:p>
            <a:endParaRPr/>
          </a:p>
        </p:txBody>
      </p:sp>
      <p:sp>
        <p:nvSpPr>
          <p:cNvPr id="64" name="Google Shape;64;p6"/>
          <p:cNvSpPr txBox="1">
            <a:spLocks noGrp="1"/>
          </p:cNvSpPr>
          <p:nvPr>
            <p:ph type="body" idx="1"/>
          </p:nvPr>
        </p:nvSpPr>
        <p:spPr>
          <a:xfrm>
            <a:off x="614975" y="1476575"/>
            <a:ext cx="3613200" cy="28266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65" name="Google Shape;65;p6"/>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grpSp>
        <p:nvGrpSpPr>
          <p:cNvPr id="66" name="Google Shape;66;p6"/>
          <p:cNvGrpSpPr/>
          <p:nvPr/>
        </p:nvGrpSpPr>
        <p:grpSpPr>
          <a:xfrm rot="10800000">
            <a:off x="4572000" y="-47"/>
            <a:ext cx="4572000" cy="5157522"/>
            <a:chOff x="8" y="-13862"/>
            <a:chExt cx="4572000" cy="5157522"/>
          </a:xfrm>
        </p:grpSpPr>
        <p:sp>
          <p:nvSpPr>
            <p:cNvPr id="67" name="Google Shape;67;p6"/>
            <p:cNvSpPr/>
            <p:nvPr/>
          </p:nvSpPr>
          <p:spPr>
            <a:xfrm rot="10800000">
              <a:off x="8" y="160"/>
              <a:ext cx="377100" cy="51435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p:nvPr/>
          </p:nvSpPr>
          <p:spPr>
            <a:xfrm>
              <a:off x="366508" y="-13862"/>
              <a:ext cx="267425" cy="5157350"/>
            </a:xfrm>
            <a:custGeom>
              <a:avLst/>
              <a:gdLst/>
              <a:ahLst/>
              <a:cxnLst/>
              <a:rect l="l" t="t" r="r" b="b"/>
              <a:pathLst>
                <a:path w="10697" h="206294" extrusionOk="0">
                  <a:moveTo>
                    <a:pt x="369" y="206294"/>
                  </a:moveTo>
                  <a:lnTo>
                    <a:pt x="10697" y="190844"/>
                  </a:lnTo>
                  <a:lnTo>
                    <a:pt x="10623" y="15934"/>
                  </a:lnTo>
                  <a:lnTo>
                    <a:pt x="0" y="0"/>
                  </a:lnTo>
                  <a:close/>
                </a:path>
              </a:pathLst>
            </a:custGeom>
            <a:solidFill>
              <a:schemeClr val="accent2"/>
            </a:solidFill>
            <a:ln>
              <a:noFill/>
            </a:ln>
          </p:spPr>
        </p:sp>
        <p:sp>
          <p:nvSpPr>
            <p:cNvPr id="69" name="Google Shape;69;p6"/>
            <p:cNvSpPr/>
            <p:nvPr/>
          </p:nvSpPr>
          <p:spPr>
            <a:xfrm rot="10800000">
              <a:off x="633908" y="382913"/>
              <a:ext cx="3938100" cy="43764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70"/>
        <p:cNvGrpSpPr/>
        <p:nvPr/>
      </p:nvGrpSpPr>
      <p:grpSpPr>
        <a:xfrm>
          <a:off x="0" y="0"/>
          <a:ext cx="0" cy="0"/>
          <a:chOff x="0" y="0"/>
          <a:chExt cx="0" cy="0"/>
        </a:xfrm>
      </p:grpSpPr>
      <p:grpSp>
        <p:nvGrpSpPr>
          <p:cNvPr id="71" name="Google Shape;71;p7"/>
          <p:cNvGrpSpPr/>
          <p:nvPr/>
        </p:nvGrpSpPr>
        <p:grpSpPr>
          <a:xfrm>
            <a:off x="0" y="4762400"/>
            <a:ext cx="603997" cy="381100"/>
            <a:chOff x="0" y="4762400"/>
            <a:chExt cx="603997" cy="381100"/>
          </a:xfrm>
        </p:grpSpPr>
        <p:sp>
          <p:nvSpPr>
            <p:cNvPr id="72" name="Google Shape;72;p7"/>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74;p7"/>
          <p:cNvGrpSpPr/>
          <p:nvPr/>
        </p:nvGrpSpPr>
        <p:grpSpPr>
          <a:xfrm>
            <a:off x="381000" y="0"/>
            <a:ext cx="8763111" cy="1310918"/>
            <a:chOff x="381000" y="0"/>
            <a:chExt cx="8763111" cy="1310918"/>
          </a:xfrm>
        </p:grpSpPr>
        <p:grpSp>
          <p:nvGrpSpPr>
            <p:cNvPr id="75" name="Google Shape;75;p7"/>
            <p:cNvGrpSpPr/>
            <p:nvPr/>
          </p:nvGrpSpPr>
          <p:grpSpPr>
            <a:xfrm>
              <a:off x="381000" y="0"/>
              <a:ext cx="8763111" cy="1310300"/>
              <a:chOff x="381000" y="0"/>
              <a:chExt cx="8763111" cy="1310300"/>
            </a:xfrm>
          </p:grpSpPr>
          <p:sp>
            <p:nvSpPr>
              <p:cNvPr id="76" name="Google Shape;76;p7"/>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77" name="Google Shape;77;p7"/>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7"/>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 name="Google Shape;79;p7"/>
            <p:cNvGrpSpPr/>
            <p:nvPr/>
          </p:nvGrpSpPr>
          <p:grpSpPr>
            <a:xfrm>
              <a:off x="381000" y="967217"/>
              <a:ext cx="8763100" cy="343701"/>
              <a:chOff x="381000" y="862358"/>
              <a:chExt cx="8763100" cy="576872"/>
            </a:xfrm>
          </p:grpSpPr>
          <p:sp>
            <p:nvSpPr>
              <p:cNvPr id="80" name="Google Shape;80;p7"/>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81" name="Google Shape;81;p7"/>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7"/>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3" name="Google Shape;83;p7"/>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4" name="Google Shape;84;p7"/>
          <p:cNvSpPr txBox="1">
            <a:spLocks noGrp="1"/>
          </p:cNvSpPr>
          <p:nvPr>
            <p:ph type="body" idx="1"/>
          </p:nvPr>
        </p:nvSpPr>
        <p:spPr>
          <a:xfrm>
            <a:off x="604000" y="1705175"/>
            <a:ext cx="3185400" cy="27156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85" name="Google Shape;85;p7"/>
          <p:cNvSpPr txBox="1">
            <a:spLocks noGrp="1"/>
          </p:cNvSpPr>
          <p:nvPr>
            <p:ph type="body" idx="2"/>
          </p:nvPr>
        </p:nvSpPr>
        <p:spPr>
          <a:xfrm>
            <a:off x="4187378" y="1705175"/>
            <a:ext cx="3185400" cy="27156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86" name="Google Shape;86;p7"/>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lvl1pPr lvl="0" algn="ctr" rtl="0">
              <a:buNone/>
              <a:defRPr sz="1100">
                <a:solidFill>
                  <a:schemeClr val="dk2"/>
                </a:solidFill>
                <a:latin typeface="Barlow SemiBold"/>
                <a:ea typeface="Barlow SemiBold"/>
                <a:cs typeface="Barlow SemiBold"/>
                <a:sym typeface="Barlow SemiBold"/>
              </a:defRPr>
            </a:lvl1pPr>
            <a:lvl2pPr lvl="1" algn="ctr" rtl="0">
              <a:buNone/>
              <a:defRPr sz="1100">
                <a:solidFill>
                  <a:schemeClr val="dk2"/>
                </a:solidFill>
                <a:latin typeface="Barlow SemiBold"/>
                <a:ea typeface="Barlow SemiBold"/>
                <a:cs typeface="Barlow SemiBold"/>
                <a:sym typeface="Barlow SemiBold"/>
              </a:defRPr>
            </a:lvl2pPr>
            <a:lvl3pPr lvl="2" algn="ctr" rtl="0">
              <a:buNone/>
              <a:defRPr sz="1100">
                <a:solidFill>
                  <a:schemeClr val="dk2"/>
                </a:solidFill>
                <a:latin typeface="Barlow SemiBold"/>
                <a:ea typeface="Barlow SemiBold"/>
                <a:cs typeface="Barlow SemiBold"/>
                <a:sym typeface="Barlow SemiBold"/>
              </a:defRPr>
            </a:lvl3pPr>
            <a:lvl4pPr lvl="3" algn="ctr" rtl="0">
              <a:buNone/>
              <a:defRPr sz="1100">
                <a:solidFill>
                  <a:schemeClr val="dk2"/>
                </a:solidFill>
                <a:latin typeface="Barlow SemiBold"/>
                <a:ea typeface="Barlow SemiBold"/>
                <a:cs typeface="Barlow SemiBold"/>
                <a:sym typeface="Barlow SemiBold"/>
              </a:defRPr>
            </a:lvl4pPr>
            <a:lvl5pPr lvl="4" algn="ctr" rtl="0">
              <a:buNone/>
              <a:defRPr sz="1100">
                <a:solidFill>
                  <a:schemeClr val="dk2"/>
                </a:solidFill>
                <a:latin typeface="Barlow SemiBold"/>
                <a:ea typeface="Barlow SemiBold"/>
                <a:cs typeface="Barlow SemiBold"/>
                <a:sym typeface="Barlow SemiBold"/>
              </a:defRPr>
            </a:lvl5pPr>
            <a:lvl6pPr lvl="5" algn="ctr" rtl="0">
              <a:buNone/>
              <a:defRPr sz="1100">
                <a:solidFill>
                  <a:schemeClr val="dk2"/>
                </a:solidFill>
                <a:latin typeface="Barlow SemiBold"/>
                <a:ea typeface="Barlow SemiBold"/>
                <a:cs typeface="Barlow SemiBold"/>
                <a:sym typeface="Barlow SemiBold"/>
              </a:defRPr>
            </a:lvl6pPr>
            <a:lvl7pPr lvl="6" algn="ctr" rtl="0">
              <a:buNone/>
              <a:defRPr sz="1100">
                <a:solidFill>
                  <a:schemeClr val="dk2"/>
                </a:solidFill>
                <a:latin typeface="Barlow SemiBold"/>
                <a:ea typeface="Barlow SemiBold"/>
                <a:cs typeface="Barlow SemiBold"/>
                <a:sym typeface="Barlow SemiBold"/>
              </a:defRPr>
            </a:lvl7pPr>
            <a:lvl8pPr lvl="7" algn="ctr" rtl="0">
              <a:buNone/>
              <a:defRPr sz="1100">
                <a:solidFill>
                  <a:schemeClr val="dk2"/>
                </a:solidFill>
                <a:latin typeface="Barlow SemiBold"/>
                <a:ea typeface="Barlow SemiBold"/>
                <a:cs typeface="Barlow SemiBold"/>
                <a:sym typeface="Barlow SemiBold"/>
              </a:defRPr>
            </a:lvl8pPr>
            <a:lvl9pPr lvl="8" algn="ctr" rtl="0">
              <a:buNone/>
              <a:defRPr sz="1100">
                <a:solidFill>
                  <a:schemeClr val="dk2"/>
                </a:solidFill>
                <a:latin typeface="Barlow SemiBold"/>
                <a:ea typeface="Barlow SemiBold"/>
                <a:cs typeface="Barlow SemiBold"/>
                <a:sym typeface="Barlow SemiBold"/>
              </a:defRPr>
            </a:lvl9pPr>
          </a:lstStyle>
          <a:p>
            <a:pPr marL="0" lvl="0" indent="0" algn="ctr" rtl="0">
              <a:spcBef>
                <a:spcPts val="0"/>
              </a:spcBef>
              <a:spcAft>
                <a:spcPts val="0"/>
              </a:spcAft>
              <a:buNone/>
            </a:pPr>
            <a:fld id="{00000000-1234-1234-1234-123412341234}" type="slidenum">
              <a:rPr lang="en"/>
              <a:t>‹nº›</a:t>
            </a:fld>
            <a:endParaRPr/>
          </a:p>
        </p:txBody>
      </p:sp>
      <p:sp>
        <p:nvSpPr>
          <p:cNvPr id="7" name="Google Shape;7;p1"/>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1pPr>
            <a:lvl2pPr lvl="1"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2pPr>
            <a:lvl3pPr lvl="2"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3pPr>
            <a:lvl4pPr lvl="3"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4pPr>
            <a:lvl5pPr lvl="4"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5pPr>
            <a:lvl6pPr lvl="5"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6pPr>
            <a:lvl7pPr lvl="6"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7pPr>
            <a:lvl8pPr lvl="7"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8pPr>
            <a:lvl9pPr lvl="8"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9pPr>
          </a:lstStyle>
          <a:p>
            <a:endParaRPr/>
          </a:p>
        </p:txBody>
      </p:sp>
      <p:sp>
        <p:nvSpPr>
          <p:cNvPr id="8" name="Google Shape;8;p1"/>
          <p:cNvSpPr txBox="1">
            <a:spLocks noGrp="1"/>
          </p:cNvSpPr>
          <p:nvPr>
            <p:ph type="body" idx="1"/>
          </p:nvPr>
        </p:nvSpPr>
        <p:spPr>
          <a:xfrm>
            <a:off x="614975" y="1705175"/>
            <a:ext cx="6757800" cy="2826600"/>
          </a:xfrm>
          <a:prstGeom prst="rect">
            <a:avLst/>
          </a:prstGeom>
          <a:noFill/>
          <a:ln>
            <a:noFill/>
          </a:ln>
        </p:spPr>
        <p:txBody>
          <a:bodyPr spcFirstLastPara="1" wrap="square" lIns="0" tIns="0" rIns="0" bIns="0" anchor="t" anchorCtr="0">
            <a:noAutofit/>
          </a:bodyPr>
          <a:lstStyle>
            <a:lvl1pPr marL="457200" lvl="0" indent="-381000" rtl="0">
              <a:spcBef>
                <a:spcPts val="60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1pPr>
            <a:lvl2pPr marL="914400" lvl="1"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2pPr>
            <a:lvl3pPr marL="1371600" lvl="2"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3pPr>
            <a:lvl4pPr marL="1828800" lvl="3"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4pPr>
            <a:lvl5pPr marL="2286000" lvl="4"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5pPr>
            <a:lvl6pPr marL="2743200" lvl="5"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6pPr>
            <a:lvl7pPr marL="3200400" lvl="6"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7pPr>
            <a:lvl8pPr marL="3657600" lvl="7"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8pPr>
            <a:lvl9pPr marL="4114800" lvl="8"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8" name="Google Shape;158;p13"/>
          <p:cNvSpPr txBox="1">
            <a:spLocks noGrp="1"/>
          </p:cNvSpPr>
          <p:nvPr>
            <p:ph type="ctrTitle"/>
          </p:nvPr>
        </p:nvSpPr>
        <p:spPr>
          <a:xfrm>
            <a:off x="539552" y="3219822"/>
            <a:ext cx="6480720" cy="1368152"/>
          </a:xfrm>
          <a:prstGeom prst="rect">
            <a:avLst/>
          </a:prstGeom>
        </p:spPr>
        <p:txBody>
          <a:bodyPr spcFirstLastPara="1" wrap="square" lIns="0" tIns="0" rIns="0" bIns="0" anchor="ctr" anchorCtr="0">
            <a:noAutofit/>
          </a:bodyPr>
          <a:lstStyle/>
          <a:p>
            <a:pPr lvl="0" algn="ctr"/>
            <a:br>
              <a:rPr lang="en" sz="2400" dirty="0">
                <a:solidFill>
                  <a:schemeClr val="accent1"/>
                </a:solidFill>
              </a:rPr>
            </a:br>
            <a:r>
              <a:rPr lang="it-IT" sz="2800" dirty="0" err="1"/>
              <a:t>Diagnóstico</a:t>
            </a:r>
            <a:r>
              <a:rPr lang="it-IT" sz="2800" dirty="0"/>
              <a:t> e </a:t>
            </a:r>
            <a:r>
              <a:rPr lang="it-IT" sz="2800" dirty="0" err="1"/>
              <a:t>Tratamento</a:t>
            </a:r>
            <a:r>
              <a:rPr lang="it-IT" sz="2800" dirty="0"/>
              <a:t> </a:t>
            </a:r>
            <a:r>
              <a:rPr lang="it-IT" sz="2800" dirty="0" err="1"/>
              <a:t>Nutricional</a:t>
            </a:r>
            <a:br>
              <a:rPr lang="it-IT" sz="1800" dirty="0"/>
            </a:br>
            <a:r>
              <a:rPr lang="it-IT" sz="1800" dirty="0"/>
              <a:t>Instituto Politécnico de Bragança</a:t>
            </a:r>
            <a:endParaRPr sz="1800" dirty="0"/>
          </a:p>
        </p:txBody>
      </p:sp>
      <p:sp>
        <p:nvSpPr>
          <p:cNvPr id="3" name="Rectangle 2"/>
          <p:cNvSpPr/>
          <p:nvPr/>
        </p:nvSpPr>
        <p:spPr>
          <a:xfrm>
            <a:off x="683569" y="908015"/>
            <a:ext cx="7644340" cy="1015663"/>
          </a:xfrm>
          <a:prstGeom prst="rect">
            <a:avLst/>
          </a:prstGeom>
        </p:spPr>
        <p:txBody>
          <a:bodyPr wrap="square">
            <a:spAutoFit/>
          </a:bodyPr>
          <a:lstStyle/>
          <a:p>
            <a:r>
              <a:rPr lang="en" sz="6000" b="1" dirty="0">
                <a:solidFill>
                  <a:schemeClr val="accent2"/>
                </a:solidFill>
              </a:rPr>
              <a:t>Connected 4 Health</a:t>
            </a:r>
            <a:endParaRPr lang="it-IT" sz="6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95536" y="1705175"/>
            <a:ext cx="8568952" cy="2826600"/>
          </a:xfrm>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Char char="▸"/>
            </a:pPr>
            <a:r>
              <a:rPr lang="en-US" sz="2000" dirty="0"/>
              <a:t>Para </a:t>
            </a:r>
            <a:r>
              <a:rPr lang="en-US" sz="2000" dirty="0" err="1"/>
              <a:t>obesidade</a:t>
            </a:r>
            <a:r>
              <a:rPr lang="en-US" sz="2000" dirty="0"/>
              <a:t> </a:t>
            </a:r>
            <a:r>
              <a:rPr lang="en-US" sz="2000" dirty="0" err="1"/>
              <a:t>graus</a:t>
            </a:r>
            <a:r>
              <a:rPr lang="en-US" sz="2000" dirty="0"/>
              <a:t> II e III (&gt;35 kg/m2), </a:t>
            </a:r>
            <a:r>
              <a:rPr lang="en-US" sz="2000" dirty="0" err="1"/>
              <a:t>uma</a:t>
            </a:r>
            <a:r>
              <a:rPr lang="en-US" sz="2000" dirty="0"/>
              <a:t> </a:t>
            </a:r>
            <a:r>
              <a:rPr lang="en-US" sz="2000" dirty="0" err="1"/>
              <a:t>redução</a:t>
            </a:r>
            <a:r>
              <a:rPr lang="en-US" sz="2000" dirty="0"/>
              <a:t> de peso </a:t>
            </a:r>
            <a:r>
              <a:rPr lang="en-US" sz="2000" dirty="0" err="1"/>
              <a:t>permanente</a:t>
            </a:r>
            <a:r>
              <a:rPr lang="en-US" sz="2000" dirty="0"/>
              <a:t> de 10-20% </a:t>
            </a:r>
            <a:r>
              <a:rPr lang="en-US" sz="2000" dirty="0" err="1"/>
              <a:t>deve</a:t>
            </a:r>
            <a:r>
              <a:rPr lang="en-US" sz="2000" dirty="0"/>
              <a:t> ser a meta; de um IMC &gt;40 kg/m2 10% </a:t>
            </a:r>
            <a:r>
              <a:rPr lang="en-US" sz="2000" dirty="0" err="1"/>
              <a:t>até</a:t>
            </a:r>
            <a:r>
              <a:rPr lang="en-US" sz="2000" dirty="0"/>
              <a:t> 30%.</a:t>
            </a:r>
          </a:p>
          <a:p>
            <a:pPr marL="457200" lvl="0" indent="-381000" algn="l" rtl="0">
              <a:spcBef>
                <a:spcPts val="1000"/>
              </a:spcBef>
              <a:spcAft>
                <a:spcPts val="0"/>
              </a:spcAft>
              <a:buSzPts val="2400"/>
              <a:buChar char="▸"/>
            </a:pPr>
            <a:r>
              <a:rPr lang="en-US" sz="2000" dirty="0"/>
              <a:t>A </a:t>
            </a:r>
            <a:r>
              <a:rPr lang="en-US" sz="2000" dirty="0" err="1"/>
              <a:t>implementação</a:t>
            </a:r>
            <a:r>
              <a:rPr lang="en-US" sz="2000" dirty="0"/>
              <a:t> de tais </a:t>
            </a:r>
            <a:r>
              <a:rPr lang="en-US" sz="2000" dirty="0" err="1"/>
              <a:t>recomendações</a:t>
            </a:r>
            <a:r>
              <a:rPr lang="en-US" sz="2000" dirty="0"/>
              <a:t> </a:t>
            </a:r>
            <a:r>
              <a:rPr lang="en-US" sz="2000" dirty="0" err="1"/>
              <a:t>dietéticas</a:t>
            </a:r>
            <a:r>
              <a:rPr lang="en-US" sz="2000" dirty="0"/>
              <a:t> </a:t>
            </a:r>
            <a:r>
              <a:rPr lang="en-US" sz="2000" dirty="0" err="1"/>
              <a:t>requer</a:t>
            </a:r>
            <a:r>
              <a:rPr lang="en-US" sz="2000" dirty="0"/>
              <a:t> as </a:t>
            </a:r>
            <a:r>
              <a:rPr lang="en-US" sz="2000" dirty="0" err="1"/>
              <a:t>habilidades</a:t>
            </a:r>
            <a:r>
              <a:rPr lang="en-US" sz="2000" dirty="0"/>
              <a:t> de </a:t>
            </a:r>
            <a:r>
              <a:rPr lang="en-US" sz="2000" dirty="0" err="1"/>
              <a:t>acompanhamento</a:t>
            </a:r>
            <a:r>
              <a:rPr lang="en-US" sz="2000" dirty="0"/>
              <a:t> de um </a:t>
            </a:r>
            <a:r>
              <a:rPr lang="en-US" sz="2000" dirty="0" err="1"/>
              <a:t>nutricionista</a:t>
            </a:r>
            <a:r>
              <a:rPr lang="en-US" sz="2000" dirty="0"/>
              <a:t> </a:t>
            </a:r>
            <a:r>
              <a:rPr lang="en-US" sz="2000" dirty="0" err="1"/>
              <a:t>experiente</a:t>
            </a:r>
            <a:endParaRPr lang="en-US" sz="20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10</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it-IT" dirty="0"/>
              <a:t>TRATAMENTO NUTRICIONAL</a:t>
            </a:r>
            <a:br>
              <a:rPr lang="it-IT" dirty="0"/>
            </a:br>
            <a:r>
              <a:rPr lang="it-IT" dirty="0" err="1"/>
              <a:t>Obesidade</a:t>
            </a:r>
            <a:endParaRPr lang="it-IT" dirty="0"/>
          </a:p>
        </p:txBody>
      </p:sp>
    </p:spTree>
    <p:extLst>
      <p:ext uri="{BB962C8B-B14F-4D97-AF65-F5344CB8AC3E}">
        <p14:creationId xmlns:p14="http://schemas.microsoft.com/office/powerpoint/2010/main" val="1421255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95536" y="1705175"/>
            <a:ext cx="8568952" cy="2826600"/>
          </a:xfrm>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Char char="▸"/>
            </a:pPr>
            <a:r>
              <a:rPr lang="en-US" sz="2000" b="1" dirty="0"/>
              <a:t>O principal </a:t>
            </a:r>
            <a:r>
              <a:rPr lang="en-US" sz="2000" b="1" dirty="0" err="1"/>
              <a:t>objetivo</a:t>
            </a:r>
            <a:r>
              <a:rPr lang="en-US" sz="2000" b="1" dirty="0"/>
              <a:t> </a:t>
            </a:r>
            <a:r>
              <a:rPr lang="en-US" sz="2000" b="1" dirty="0" err="1"/>
              <a:t>terapêutico</a:t>
            </a:r>
            <a:r>
              <a:rPr lang="en-US" sz="2000" b="1" dirty="0"/>
              <a:t> </a:t>
            </a:r>
            <a:r>
              <a:rPr lang="en-US" sz="2000" b="1" dirty="0" err="1"/>
              <a:t>é</a:t>
            </a:r>
            <a:r>
              <a:rPr lang="en-US" sz="2000" b="1" dirty="0"/>
              <a:t> </a:t>
            </a:r>
            <a:r>
              <a:rPr lang="en-US" sz="2000" b="1" dirty="0" err="1"/>
              <a:t>restaurar</a:t>
            </a:r>
            <a:r>
              <a:rPr lang="en-US" sz="2000" b="1" dirty="0"/>
              <a:t> o peso corporal e, para as </a:t>
            </a:r>
            <a:r>
              <a:rPr lang="en-US" sz="2000" b="1" dirty="0" err="1"/>
              <a:t>mulheres</a:t>
            </a:r>
            <a:r>
              <a:rPr lang="en-US" sz="2000" b="1" dirty="0"/>
              <a:t>, o </a:t>
            </a:r>
            <a:r>
              <a:rPr lang="en-US" sz="2000" b="1" dirty="0" err="1"/>
              <a:t>retorno</a:t>
            </a:r>
            <a:r>
              <a:rPr lang="en-US" sz="2000" b="1" dirty="0"/>
              <a:t> da </a:t>
            </a:r>
            <a:r>
              <a:rPr lang="en-US" sz="2000" b="1" dirty="0" err="1"/>
              <a:t>menstruação</a:t>
            </a:r>
            <a:r>
              <a:rPr lang="en-US" sz="2000" b="1" dirty="0"/>
              <a:t>.</a:t>
            </a:r>
          </a:p>
          <a:p>
            <a:pPr marL="457200" lvl="0" indent="-381000" algn="l" rtl="0">
              <a:spcBef>
                <a:spcPts val="1000"/>
              </a:spcBef>
              <a:spcAft>
                <a:spcPts val="0"/>
              </a:spcAft>
              <a:buSzPts val="2400"/>
              <a:buChar char="▸"/>
            </a:pPr>
            <a:r>
              <a:rPr lang="en-US" sz="2000" dirty="0"/>
              <a:t>A </a:t>
            </a:r>
            <a:r>
              <a:rPr lang="en-US" sz="2000" dirty="0" err="1"/>
              <a:t>fase</a:t>
            </a:r>
            <a:r>
              <a:rPr lang="en-US" sz="2000" dirty="0"/>
              <a:t> de </a:t>
            </a:r>
            <a:r>
              <a:rPr lang="en-US" sz="2000" dirty="0" err="1"/>
              <a:t>realimentação</a:t>
            </a:r>
            <a:r>
              <a:rPr lang="en-US" sz="2000" dirty="0"/>
              <a:t> </a:t>
            </a:r>
            <a:r>
              <a:rPr lang="en-US" sz="2000" dirty="0" err="1"/>
              <a:t>requer</a:t>
            </a:r>
            <a:r>
              <a:rPr lang="en-US" sz="2000" dirty="0"/>
              <a:t> </a:t>
            </a:r>
            <a:r>
              <a:rPr lang="en-US" sz="2000" dirty="0" err="1"/>
              <a:t>avanço</a:t>
            </a:r>
            <a:r>
              <a:rPr lang="en-US" sz="2000" dirty="0"/>
              <a:t> gradual da </a:t>
            </a:r>
            <a:r>
              <a:rPr lang="en-US" sz="2000" dirty="0" err="1"/>
              <a:t>ingestão</a:t>
            </a:r>
            <a:r>
              <a:rPr lang="en-US" sz="2000" dirty="0"/>
              <a:t> de </a:t>
            </a:r>
            <a:r>
              <a:rPr lang="en-US" sz="2000" dirty="0" err="1"/>
              <a:t>nutrientes</a:t>
            </a:r>
            <a:r>
              <a:rPr lang="en-US" sz="2000" dirty="0"/>
              <a:t> e </a:t>
            </a:r>
            <a:r>
              <a:rPr lang="en-US" sz="2000" dirty="0" err="1"/>
              <a:t>monitoramento</a:t>
            </a:r>
            <a:r>
              <a:rPr lang="en-US" sz="2000" dirty="0"/>
              <a:t> </a:t>
            </a:r>
            <a:r>
              <a:rPr lang="en-US" sz="2000" dirty="0" err="1"/>
              <a:t>rigoroso</a:t>
            </a:r>
            <a:endParaRPr lang="en-US" sz="20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11</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it-IT" dirty="0"/>
              <a:t>TRATAMENTO NUTRICIONAL</a:t>
            </a:r>
            <a:br>
              <a:rPr lang="it-IT" dirty="0"/>
            </a:br>
            <a:r>
              <a:rPr lang="it-IT" dirty="0" err="1"/>
              <a:t>Anorexia</a:t>
            </a:r>
            <a:r>
              <a:rPr lang="it-IT" dirty="0"/>
              <a:t> Nervosa</a:t>
            </a:r>
          </a:p>
        </p:txBody>
      </p:sp>
    </p:spTree>
    <p:extLst>
      <p:ext uri="{BB962C8B-B14F-4D97-AF65-F5344CB8AC3E}">
        <p14:creationId xmlns:p14="http://schemas.microsoft.com/office/powerpoint/2010/main" val="4202293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95536" y="1705175"/>
            <a:ext cx="8568952" cy="2826600"/>
          </a:xfrm>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Char char="▸"/>
            </a:pPr>
            <a:r>
              <a:rPr lang="en-US" sz="2000" dirty="0" err="1"/>
              <a:t>Ajustes</a:t>
            </a:r>
            <a:r>
              <a:rPr lang="en-US" sz="2000" dirty="0"/>
              <a:t> </a:t>
            </a:r>
            <a:r>
              <a:rPr lang="en-US" sz="2000" dirty="0" err="1"/>
              <a:t>graduais</a:t>
            </a:r>
            <a:r>
              <a:rPr lang="en-US" sz="2000" dirty="0"/>
              <a:t> </a:t>
            </a:r>
            <a:r>
              <a:rPr lang="en-US" sz="2000" dirty="0" err="1"/>
              <a:t>na</a:t>
            </a:r>
            <a:r>
              <a:rPr lang="en-US" sz="2000" dirty="0"/>
              <a:t> </a:t>
            </a:r>
            <a:r>
              <a:rPr lang="en-US" sz="2000" dirty="0" err="1"/>
              <a:t>ingestão</a:t>
            </a:r>
            <a:r>
              <a:rPr lang="en-US" sz="2000" dirty="0"/>
              <a:t> de </a:t>
            </a:r>
            <a:r>
              <a:rPr lang="en-US" sz="2000" dirty="0" err="1"/>
              <a:t>nutrientes</a:t>
            </a:r>
            <a:r>
              <a:rPr lang="en-US" sz="2000" dirty="0"/>
              <a:t> e </a:t>
            </a:r>
            <a:r>
              <a:rPr lang="en-US" sz="2000" dirty="0" err="1"/>
              <a:t>progresso</a:t>
            </a:r>
            <a:r>
              <a:rPr lang="en-US" sz="2000" dirty="0"/>
              <a:t> de peso, </a:t>
            </a:r>
            <a:r>
              <a:rPr lang="en-US" sz="2000" dirty="0" err="1"/>
              <a:t>como</a:t>
            </a:r>
            <a:r>
              <a:rPr lang="en-US" sz="2000" dirty="0"/>
              <a:t> </a:t>
            </a:r>
            <a:r>
              <a:rPr lang="en-US" sz="2000" dirty="0" err="1"/>
              <a:t>intensificar</a:t>
            </a:r>
            <a:r>
              <a:rPr lang="en-US" sz="2000" dirty="0"/>
              <a:t> a </a:t>
            </a:r>
            <a:r>
              <a:rPr lang="en-US" sz="2000" dirty="0" err="1"/>
              <a:t>ingestão</a:t>
            </a:r>
            <a:r>
              <a:rPr lang="en-US" sz="2000" dirty="0"/>
              <a:t> de </a:t>
            </a:r>
            <a:r>
              <a:rPr lang="en-US" sz="2000" dirty="0" err="1"/>
              <a:t>calorias</a:t>
            </a:r>
            <a:r>
              <a:rPr lang="en-US" sz="2000" dirty="0"/>
              <a:t> de um </a:t>
            </a:r>
            <a:r>
              <a:rPr lang="en-US" sz="2000" dirty="0" err="1"/>
              <a:t>nível</a:t>
            </a:r>
            <a:r>
              <a:rPr lang="en-US" sz="2000" dirty="0"/>
              <a:t> de </a:t>
            </a:r>
            <a:r>
              <a:rPr lang="en-US" sz="2000" dirty="0" err="1"/>
              <a:t>linha</a:t>
            </a:r>
            <a:r>
              <a:rPr lang="en-US" sz="2000" dirty="0"/>
              <a:t> de base entre 30 a 40 kcal/kg/</a:t>
            </a:r>
            <a:r>
              <a:rPr lang="en-US" sz="2000" dirty="0" err="1"/>
              <a:t>dia</a:t>
            </a:r>
            <a:r>
              <a:rPr lang="en-US" sz="2000" dirty="0"/>
              <a:t> de peso real </a:t>
            </a:r>
            <a:r>
              <a:rPr lang="en-US" sz="2000" dirty="0" err="1"/>
              <a:t>por</a:t>
            </a:r>
            <a:r>
              <a:rPr lang="en-US" sz="2000" dirty="0"/>
              <a:t> </a:t>
            </a:r>
            <a:r>
              <a:rPr lang="en-US" sz="2000" dirty="0" err="1"/>
              <a:t>dia</a:t>
            </a:r>
            <a:r>
              <a:rPr lang="en-US" sz="2000" dirty="0"/>
              <a:t> (</a:t>
            </a:r>
            <a:r>
              <a:rPr lang="en-US" sz="2000" dirty="0" err="1"/>
              <a:t>pode</a:t>
            </a:r>
            <a:r>
              <a:rPr lang="en-US" sz="2000" dirty="0"/>
              <a:t> </a:t>
            </a:r>
            <a:r>
              <a:rPr lang="en-US" sz="2000" dirty="0" err="1"/>
              <a:t>começar</a:t>
            </a:r>
            <a:r>
              <a:rPr lang="en-US" sz="2000" dirty="0"/>
              <a:t> </a:t>
            </a:r>
            <a:r>
              <a:rPr lang="en-US" sz="2000" dirty="0" err="1"/>
              <a:t>em</a:t>
            </a:r>
            <a:r>
              <a:rPr lang="en-US" sz="2000" dirty="0"/>
              <a:t> 1.000 a 1.200 kcal </a:t>
            </a:r>
            <a:r>
              <a:rPr lang="en-US" sz="2000" dirty="0" err="1"/>
              <a:t>por</a:t>
            </a:r>
            <a:r>
              <a:rPr lang="en-US" sz="2000" dirty="0"/>
              <a:t> </a:t>
            </a:r>
            <a:r>
              <a:rPr lang="en-US" sz="2000" dirty="0" err="1"/>
              <a:t>dia</a:t>
            </a:r>
            <a:r>
              <a:rPr lang="en-US" sz="2000" dirty="0"/>
              <a:t>) e </a:t>
            </a:r>
            <a:r>
              <a:rPr lang="en-US" sz="2000" dirty="0" err="1"/>
              <a:t>avanço</a:t>
            </a:r>
            <a:r>
              <a:rPr lang="en-US" sz="2000" dirty="0"/>
              <a:t> incremental para </a:t>
            </a:r>
            <a:r>
              <a:rPr lang="en-US" sz="2000" dirty="0" err="1"/>
              <a:t>atingir</a:t>
            </a:r>
            <a:r>
              <a:rPr lang="en-US" sz="2000" dirty="0"/>
              <a:t> um peso </a:t>
            </a:r>
            <a:r>
              <a:rPr lang="en-US" sz="2000" dirty="0" err="1"/>
              <a:t>ganho</a:t>
            </a:r>
            <a:r>
              <a:rPr lang="en-US" sz="2000" dirty="0"/>
              <a:t> de 0,20 a 0,45 kg </a:t>
            </a:r>
            <a:r>
              <a:rPr lang="en-US" sz="2000" dirty="0" err="1"/>
              <a:t>por</a:t>
            </a:r>
            <a:r>
              <a:rPr lang="en-US" sz="2000" dirty="0"/>
              <a:t> </a:t>
            </a:r>
            <a:r>
              <a:rPr lang="en-US" sz="2000" dirty="0" err="1"/>
              <a:t>semana</a:t>
            </a:r>
            <a:r>
              <a:rPr lang="en-US" sz="2000" dirty="0"/>
              <a:t> (0,5 a 1,0 </a:t>
            </a:r>
            <a:r>
              <a:rPr lang="en-US" sz="2000" dirty="0" err="1"/>
              <a:t>lb</a:t>
            </a:r>
            <a:r>
              <a:rPr lang="en-US" sz="2000" dirty="0"/>
              <a:t>)</a:t>
            </a:r>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12</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it-IT" dirty="0"/>
              <a:t>TRATAMENTO NUTRICIONAL</a:t>
            </a:r>
            <a:br>
              <a:rPr lang="it-IT" dirty="0"/>
            </a:br>
            <a:r>
              <a:rPr lang="it-IT" dirty="0" err="1"/>
              <a:t>Anorexia</a:t>
            </a:r>
            <a:r>
              <a:rPr lang="it-IT" dirty="0"/>
              <a:t> Nervosa</a:t>
            </a:r>
          </a:p>
        </p:txBody>
      </p:sp>
    </p:spTree>
    <p:extLst>
      <p:ext uri="{BB962C8B-B14F-4D97-AF65-F5344CB8AC3E}">
        <p14:creationId xmlns:p14="http://schemas.microsoft.com/office/powerpoint/2010/main" val="3128448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95536" y="1705175"/>
            <a:ext cx="8568952" cy="2826600"/>
          </a:xfrm>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Char char="▸"/>
            </a:pPr>
            <a:r>
              <a:rPr lang="en-US" sz="2000" b="1" dirty="0" err="1"/>
              <a:t>Objetivo</a:t>
            </a:r>
            <a:r>
              <a:rPr lang="en-US" sz="2000" b="1" dirty="0"/>
              <a:t>: </a:t>
            </a:r>
            <a:r>
              <a:rPr lang="en-US" sz="2000" b="1" dirty="0" err="1"/>
              <a:t>ajudar</a:t>
            </a:r>
            <a:r>
              <a:rPr lang="en-US" sz="2000" b="1" dirty="0"/>
              <a:t> o </a:t>
            </a:r>
            <a:r>
              <a:rPr lang="en-US" sz="2000" b="1" dirty="0" err="1"/>
              <a:t>paciente</a:t>
            </a:r>
            <a:r>
              <a:rPr lang="en-US" sz="2000" b="1" dirty="0"/>
              <a:t> a </a:t>
            </a:r>
            <a:r>
              <a:rPr lang="en-US" sz="2000" b="1" dirty="0" err="1"/>
              <a:t>desenvolver</a:t>
            </a:r>
            <a:r>
              <a:rPr lang="en-US" sz="2000" b="1" dirty="0"/>
              <a:t> um </a:t>
            </a:r>
            <a:r>
              <a:rPr lang="en-US" sz="2000" b="1" dirty="0" err="1"/>
              <a:t>plano</a:t>
            </a:r>
            <a:r>
              <a:rPr lang="en-US" sz="2000" b="1" dirty="0"/>
              <a:t> </a:t>
            </a:r>
            <a:r>
              <a:rPr lang="en-US" sz="2000" b="1" dirty="0" err="1"/>
              <a:t>alimentar</a:t>
            </a:r>
            <a:r>
              <a:rPr lang="en-US" sz="2000" b="1" dirty="0"/>
              <a:t> </a:t>
            </a:r>
            <a:r>
              <a:rPr lang="en-US" sz="2000" b="1" dirty="0" err="1"/>
              <a:t>estruturado</a:t>
            </a:r>
            <a:r>
              <a:rPr lang="en-US" sz="2000" b="1" dirty="0"/>
              <a:t> para </a:t>
            </a:r>
            <a:r>
              <a:rPr lang="en-US" sz="2000" b="1" dirty="0" err="1"/>
              <a:t>reduzir</a:t>
            </a:r>
            <a:r>
              <a:rPr lang="en-US" sz="2000" b="1" dirty="0"/>
              <a:t> </a:t>
            </a:r>
            <a:r>
              <a:rPr lang="en-US" sz="2000" b="1" dirty="0" err="1"/>
              <a:t>os</a:t>
            </a:r>
            <a:r>
              <a:rPr lang="en-US" sz="2000" b="1" dirty="0"/>
              <a:t> </a:t>
            </a:r>
            <a:r>
              <a:rPr lang="en-US" sz="2000" b="1" dirty="0" err="1"/>
              <a:t>episódios</a:t>
            </a:r>
            <a:r>
              <a:rPr lang="en-US" sz="2000" b="1" dirty="0"/>
              <a:t> </a:t>
            </a:r>
            <a:r>
              <a:rPr lang="en-US" sz="2000" b="1" dirty="0" err="1"/>
              <a:t>compulsivos</a:t>
            </a:r>
            <a:r>
              <a:rPr lang="en-US" sz="2000" b="1" dirty="0"/>
              <a:t>/</a:t>
            </a:r>
            <a:r>
              <a:rPr lang="en-US" sz="2000" b="1" dirty="0" err="1"/>
              <a:t>purgativos</a:t>
            </a:r>
            <a:r>
              <a:rPr lang="en-US" sz="2000" b="1" dirty="0"/>
              <a:t>.</a:t>
            </a:r>
          </a:p>
          <a:p>
            <a:pPr marL="457200" lvl="0" indent="-381000" algn="l" rtl="0">
              <a:spcBef>
                <a:spcPts val="1000"/>
              </a:spcBef>
              <a:spcAft>
                <a:spcPts val="0"/>
              </a:spcAft>
              <a:buSzPts val="2400"/>
              <a:buChar char="▸"/>
            </a:pPr>
            <a:r>
              <a:rPr lang="en-US" sz="2000" dirty="0" err="1"/>
              <a:t>Anormalidades</a:t>
            </a:r>
            <a:r>
              <a:rPr lang="en-US" sz="2000" dirty="0"/>
              <a:t> </a:t>
            </a:r>
            <a:r>
              <a:rPr lang="en-US" sz="2000" dirty="0" err="1"/>
              <a:t>nutricionais</a:t>
            </a:r>
            <a:r>
              <a:rPr lang="en-US" sz="2000" dirty="0"/>
              <a:t> para </a:t>
            </a:r>
            <a:r>
              <a:rPr lang="en-US" sz="2000" dirty="0" err="1"/>
              <a:t>indivíduos</a:t>
            </a:r>
            <a:r>
              <a:rPr lang="en-US" sz="2000" dirty="0"/>
              <a:t> com bulimia nervosa </a:t>
            </a:r>
            <a:r>
              <a:rPr lang="en-US" sz="2000" dirty="0" err="1"/>
              <a:t>dependem</a:t>
            </a:r>
            <a:r>
              <a:rPr lang="en-US" sz="2000" dirty="0"/>
              <a:t> da </a:t>
            </a:r>
            <a:r>
              <a:rPr lang="en-US" sz="2000" dirty="0" err="1"/>
              <a:t>quantidade</a:t>
            </a:r>
            <a:r>
              <a:rPr lang="en-US" sz="2000" dirty="0"/>
              <a:t> de </a:t>
            </a:r>
            <a:r>
              <a:rPr lang="en-US" sz="2000" dirty="0" err="1"/>
              <a:t>restrição</a:t>
            </a:r>
            <a:r>
              <a:rPr lang="en-US" sz="2000" dirty="0"/>
              <a:t> </a:t>
            </a:r>
            <a:r>
              <a:rPr lang="en-US" sz="2000" dirty="0" err="1"/>
              <a:t>durante</a:t>
            </a:r>
            <a:r>
              <a:rPr lang="en-US" sz="2000" dirty="0"/>
              <a:t> </a:t>
            </a:r>
            <a:r>
              <a:rPr lang="en-US" sz="2000" dirty="0" err="1"/>
              <a:t>os</a:t>
            </a:r>
            <a:r>
              <a:rPr lang="en-US" sz="2000" dirty="0"/>
              <a:t> </a:t>
            </a:r>
            <a:r>
              <a:rPr lang="en-US" sz="2000" dirty="0" err="1"/>
              <a:t>episódios</a:t>
            </a:r>
            <a:r>
              <a:rPr lang="en-US" sz="2000" dirty="0"/>
              <a:t> </a:t>
            </a:r>
            <a:r>
              <a:rPr lang="en-US" sz="2000" dirty="0" err="1"/>
              <a:t>não</a:t>
            </a:r>
            <a:r>
              <a:rPr lang="en-US" sz="2000" dirty="0"/>
              <a:t> </a:t>
            </a:r>
            <a:r>
              <a:rPr lang="en-US" sz="2000" dirty="0" err="1"/>
              <a:t>compulsivos</a:t>
            </a:r>
            <a:r>
              <a:rPr lang="en-US" sz="2000" dirty="0"/>
              <a:t>.</a:t>
            </a:r>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13</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it-IT" dirty="0"/>
              <a:t>TRATAMENTO NUTRICIONAL</a:t>
            </a:r>
            <a:br>
              <a:rPr lang="it-IT" dirty="0"/>
            </a:br>
            <a:r>
              <a:rPr lang="it-IT" dirty="0"/>
              <a:t>Bulimia Nervosa</a:t>
            </a:r>
          </a:p>
        </p:txBody>
      </p:sp>
    </p:spTree>
    <p:extLst>
      <p:ext uri="{BB962C8B-B14F-4D97-AF65-F5344CB8AC3E}">
        <p14:creationId xmlns:p14="http://schemas.microsoft.com/office/powerpoint/2010/main" val="1967801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95536" y="1705175"/>
            <a:ext cx="8568952" cy="2826600"/>
          </a:xfrm>
          <a:prstGeom prst="rect">
            <a:avLst/>
          </a:prstGeom>
        </p:spPr>
        <p:txBody>
          <a:bodyPr spcFirstLastPara="1" wrap="square" lIns="0" tIns="0" rIns="0" bIns="0" anchor="t" anchorCtr="0">
            <a:noAutofit/>
          </a:bodyPr>
          <a:lstStyle/>
          <a:p>
            <a:pPr marL="457200" lvl="0" indent="-381000" algn="just" rtl="0">
              <a:spcBef>
                <a:spcPts val="1000"/>
              </a:spcBef>
              <a:spcAft>
                <a:spcPts val="0"/>
              </a:spcAft>
              <a:buSzPts val="2400"/>
              <a:buChar char="▸"/>
            </a:pPr>
            <a:r>
              <a:rPr lang="pt-PT" sz="2000" dirty="0"/>
              <a:t>O principal objetivo do tratamento da bulimia nervosa é reduzir ou eliminar a compulsão alimentar e o comportamento purgativo.</a:t>
            </a:r>
          </a:p>
          <a:p>
            <a:pPr marL="457200" lvl="0" indent="-381000" algn="just" rtl="0">
              <a:spcBef>
                <a:spcPts val="1000"/>
              </a:spcBef>
              <a:spcAft>
                <a:spcPts val="0"/>
              </a:spcAft>
              <a:buSzPts val="2400"/>
              <a:buChar char="▸"/>
            </a:pPr>
            <a:r>
              <a:rPr lang="pt-PT" sz="2000" dirty="0"/>
              <a:t>A educação nutricional abrange princípios de alimentação adequada, efeitos psicológicos e fisiológicos da fome, necessidades nutricionais, metabolismo, equívocos sobre a regulação do peso corporal e consequências do comportamento purgativo.</a:t>
            </a:r>
            <a:endParaRPr lang="en-US" sz="20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14</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it-IT" dirty="0"/>
              <a:t>TRATAMENTO NUTRICIONAL</a:t>
            </a:r>
            <a:br>
              <a:rPr lang="it-IT" dirty="0"/>
            </a:br>
            <a:r>
              <a:rPr lang="it-IT" dirty="0"/>
              <a:t>Bulimia Nervosa</a:t>
            </a:r>
          </a:p>
        </p:txBody>
      </p:sp>
    </p:spTree>
    <p:extLst>
      <p:ext uri="{BB962C8B-B14F-4D97-AF65-F5344CB8AC3E}">
        <p14:creationId xmlns:p14="http://schemas.microsoft.com/office/powerpoint/2010/main" val="3195549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95536" y="1705175"/>
            <a:ext cx="8568952" cy="2826600"/>
          </a:xfrm>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Char char="▸"/>
            </a:pPr>
            <a:r>
              <a:rPr lang="en-US" sz="2000" dirty="0" err="1"/>
              <a:t>Existem</a:t>
            </a:r>
            <a:r>
              <a:rPr lang="en-US" sz="2000" dirty="0"/>
              <a:t> </a:t>
            </a:r>
            <a:r>
              <a:rPr lang="en-US" sz="2000" dirty="0" err="1"/>
              <a:t>alguns</a:t>
            </a:r>
            <a:r>
              <a:rPr lang="en-US" sz="2000" dirty="0"/>
              <a:t> Apps que </a:t>
            </a:r>
            <a:r>
              <a:rPr lang="en-US" sz="2000" dirty="0" err="1"/>
              <a:t>você</a:t>
            </a:r>
            <a:r>
              <a:rPr lang="en-US" sz="2000" dirty="0"/>
              <a:t> </a:t>
            </a:r>
            <a:r>
              <a:rPr lang="en-US" sz="2000" dirty="0" err="1"/>
              <a:t>pode</a:t>
            </a:r>
            <a:r>
              <a:rPr lang="en-US" sz="2000" dirty="0"/>
              <a:t> </a:t>
            </a:r>
            <a:r>
              <a:rPr lang="en-US" sz="2000" dirty="0" err="1"/>
              <a:t>contar</a:t>
            </a:r>
            <a:r>
              <a:rPr lang="en-US" sz="2000" dirty="0"/>
              <a:t> </a:t>
            </a:r>
            <a:r>
              <a:rPr lang="en-US" sz="2000" dirty="0" err="1"/>
              <a:t>calorias</a:t>
            </a:r>
            <a:r>
              <a:rPr lang="en-US" sz="2000" dirty="0"/>
              <a:t> e </a:t>
            </a:r>
            <a:r>
              <a:rPr lang="en-US" sz="2000" dirty="0" err="1"/>
              <a:t>macronutrientes</a:t>
            </a:r>
            <a:r>
              <a:rPr lang="en-US" sz="2000" dirty="0"/>
              <a:t> no </a:t>
            </a:r>
            <a:r>
              <a:rPr lang="en-US" sz="2000" dirty="0" err="1"/>
              <a:t>seu</a:t>
            </a:r>
            <a:r>
              <a:rPr lang="en-US" sz="2000" dirty="0"/>
              <a:t> smartphone</a:t>
            </a:r>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15</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it-IT" dirty="0"/>
              <a:t>TRATAMENTO NUTRICIONAL</a:t>
            </a:r>
            <a:br>
              <a:rPr lang="it-IT" dirty="0"/>
            </a:br>
            <a:r>
              <a:rPr lang="it-IT" dirty="0"/>
              <a:t>Apps</a:t>
            </a:r>
          </a:p>
        </p:txBody>
      </p:sp>
    </p:spTree>
    <p:extLst>
      <p:ext uri="{BB962C8B-B14F-4D97-AF65-F5344CB8AC3E}">
        <p14:creationId xmlns:p14="http://schemas.microsoft.com/office/powerpoint/2010/main" val="10292671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95536" y="1705175"/>
            <a:ext cx="8568952" cy="2826600"/>
          </a:xfrm>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Char char="▸"/>
            </a:pPr>
            <a:r>
              <a:rPr lang="en-US" sz="2000" dirty="0"/>
              <a:t>My Fitness Pal</a:t>
            </a:r>
          </a:p>
          <a:p>
            <a:pPr marL="457200" lvl="0" indent="-381000" algn="l" rtl="0">
              <a:spcBef>
                <a:spcPts val="1000"/>
              </a:spcBef>
              <a:spcAft>
                <a:spcPts val="0"/>
              </a:spcAft>
              <a:buSzPts val="2400"/>
              <a:buChar char="▸"/>
            </a:pPr>
            <a:endParaRPr lang="en-US" sz="20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16</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it-IT" dirty="0"/>
              <a:t>TRATAMENTO NUTRICIONAL</a:t>
            </a:r>
            <a:br>
              <a:rPr lang="it-IT" dirty="0"/>
            </a:br>
            <a:r>
              <a:rPr lang="it-IT" dirty="0"/>
              <a:t>Apps</a:t>
            </a:r>
          </a:p>
        </p:txBody>
      </p:sp>
      <p:pic>
        <p:nvPicPr>
          <p:cNvPr id="3" name="Imagem 2">
            <a:extLst>
              <a:ext uri="{FF2B5EF4-FFF2-40B4-BE49-F238E27FC236}">
                <a16:creationId xmlns:a16="http://schemas.microsoft.com/office/drawing/2014/main" id="{8C71A815-6E82-8BF7-9FC5-B00A41A8943A}"/>
              </a:ext>
            </a:extLst>
          </p:cNvPr>
          <p:cNvPicPr>
            <a:picLocks noChangeAspect="1"/>
          </p:cNvPicPr>
          <p:nvPr/>
        </p:nvPicPr>
        <p:blipFill>
          <a:blip r:embed="rId3"/>
          <a:stretch>
            <a:fillRect/>
          </a:stretch>
        </p:blipFill>
        <p:spPr>
          <a:xfrm>
            <a:off x="3707904" y="1381380"/>
            <a:ext cx="4361906" cy="3734294"/>
          </a:xfrm>
          <a:prstGeom prst="rect">
            <a:avLst/>
          </a:prstGeom>
        </p:spPr>
      </p:pic>
    </p:spTree>
    <p:extLst>
      <p:ext uri="{BB962C8B-B14F-4D97-AF65-F5344CB8AC3E}">
        <p14:creationId xmlns:p14="http://schemas.microsoft.com/office/powerpoint/2010/main" val="10921901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95536" y="1705175"/>
            <a:ext cx="8568952" cy="2826600"/>
          </a:xfrm>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Char char="▸"/>
            </a:pPr>
            <a:r>
              <a:rPr lang="en-US" sz="2000" dirty="0"/>
              <a:t>My Plate</a:t>
            </a:r>
          </a:p>
          <a:p>
            <a:pPr marL="457200" lvl="0" indent="-381000" algn="l" rtl="0">
              <a:spcBef>
                <a:spcPts val="1000"/>
              </a:spcBef>
              <a:spcAft>
                <a:spcPts val="0"/>
              </a:spcAft>
              <a:buSzPts val="2400"/>
              <a:buChar char="▸"/>
            </a:pPr>
            <a:endParaRPr lang="en-US" sz="20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17</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it-IT" dirty="0"/>
              <a:t>TRATAMENTO NUTRICIONAL</a:t>
            </a:r>
            <a:br>
              <a:rPr lang="it-IT" dirty="0"/>
            </a:br>
            <a:r>
              <a:rPr lang="it-IT" dirty="0"/>
              <a:t>Apps</a:t>
            </a:r>
          </a:p>
        </p:txBody>
      </p:sp>
      <p:pic>
        <p:nvPicPr>
          <p:cNvPr id="4" name="Imagem 3">
            <a:extLst>
              <a:ext uri="{FF2B5EF4-FFF2-40B4-BE49-F238E27FC236}">
                <a16:creationId xmlns:a16="http://schemas.microsoft.com/office/drawing/2014/main" id="{34331E43-CC9D-D873-532B-C3E333915D5F}"/>
              </a:ext>
            </a:extLst>
          </p:cNvPr>
          <p:cNvPicPr>
            <a:picLocks noChangeAspect="1"/>
          </p:cNvPicPr>
          <p:nvPr/>
        </p:nvPicPr>
        <p:blipFill>
          <a:blip r:embed="rId3"/>
          <a:stretch>
            <a:fillRect/>
          </a:stretch>
        </p:blipFill>
        <p:spPr>
          <a:xfrm>
            <a:off x="2206688" y="1590503"/>
            <a:ext cx="6757800" cy="3242122"/>
          </a:xfrm>
          <a:prstGeom prst="rect">
            <a:avLst/>
          </a:prstGeom>
        </p:spPr>
      </p:pic>
    </p:spTree>
    <p:extLst>
      <p:ext uri="{BB962C8B-B14F-4D97-AF65-F5344CB8AC3E}">
        <p14:creationId xmlns:p14="http://schemas.microsoft.com/office/powerpoint/2010/main" val="1596885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95536" y="1705175"/>
            <a:ext cx="8568952" cy="2826600"/>
          </a:xfrm>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Char char="▸"/>
            </a:pPr>
            <a:r>
              <a:rPr lang="en-US" sz="2000" dirty="0"/>
              <a:t>Fat Secret</a:t>
            </a:r>
          </a:p>
          <a:p>
            <a:pPr marL="457200" lvl="0" indent="-381000" algn="l" rtl="0">
              <a:spcBef>
                <a:spcPts val="1000"/>
              </a:spcBef>
              <a:spcAft>
                <a:spcPts val="0"/>
              </a:spcAft>
              <a:buSzPts val="2400"/>
              <a:buChar char="▸"/>
            </a:pPr>
            <a:endParaRPr lang="en-US" sz="20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18</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it-IT" dirty="0"/>
              <a:t>TRATAMENTO NUTRICIONAL</a:t>
            </a:r>
            <a:br>
              <a:rPr lang="it-IT" dirty="0"/>
            </a:br>
            <a:r>
              <a:rPr lang="it-IT" dirty="0"/>
              <a:t>Apps</a:t>
            </a:r>
          </a:p>
        </p:txBody>
      </p:sp>
      <p:pic>
        <p:nvPicPr>
          <p:cNvPr id="4" name="Imagem 3">
            <a:extLst>
              <a:ext uri="{FF2B5EF4-FFF2-40B4-BE49-F238E27FC236}">
                <a16:creationId xmlns:a16="http://schemas.microsoft.com/office/drawing/2014/main" id="{2AE8998D-AE3C-F1E5-E6BA-C9EA531FC402}"/>
              </a:ext>
            </a:extLst>
          </p:cNvPr>
          <p:cNvPicPr>
            <a:picLocks noChangeAspect="1"/>
          </p:cNvPicPr>
          <p:nvPr/>
        </p:nvPicPr>
        <p:blipFill>
          <a:blip r:embed="rId3"/>
          <a:stretch>
            <a:fillRect/>
          </a:stretch>
        </p:blipFill>
        <p:spPr>
          <a:xfrm>
            <a:off x="2641371" y="1486109"/>
            <a:ext cx="1951589" cy="3469491"/>
          </a:xfrm>
          <a:prstGeom prst="rect">
            <a:avLst/>
          </a:prstGeom>
        </p:spPr>
      </p:pic>
      <p:pic>
        <p:nvPicPr>
          <p:cNvPr id="5" name="Imagem 4">
            <a:extLst>
              <a:ext uri="{FF2B5EF4-FFF2-40B4-BE49-F238E27FC236}">
                <a16:creationId xmlns:a16="http://schemas.microsoft.com/office/drawing/2014/main" id="{625EF985-E139-1427-FE69-7AF73C3C0BB2}"/>
              </a:ext>
            </a:extLst>
          </p:cNvPr>
          <p:cNvPicPr>
            <a:picLocks noChangeAspect="1"/>
          </p:cNvPicPr>
          <p:nvPr/>
        </p:nvPicPr>
        <p:blipFill>
          <a:blip r:embed="rId4"/>
          <a:stretch>
            <a:fillRect/>
          </a:stretch>
        </p:blipFill>
        <p:spPr>
          <a:xfrm>
            <a:off x="4690227" y="1497776"/>
            <a:ext cx="4080726" cy="3384017"/>
          </a:xfrm>
          <a:prstGeom prst="rect">
            <a:avLst/>
          </a:prstGeom>
        </p:spPr>
      </p:pic>
    </p:spTree>
    <p:extLst>
      <p:ext uri="{BB962C8B-B14F-4D97-AF65-F5344CB8AC3E}">
        <p14:creationId xmlns:p14="http://schemas.microsoft.com/office/powerpoint/2010/main" val="12524582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95536" y="1705175"/>
            <a:ext cx="8568952" cy="2826600"/>
          </a:xfrm>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Char char="▸"/>
            </a:pPr>
            <a:r>
              <a:rPr lang="en-US" sz="2000" dirty="0" err="1"/>
              <a:t>Cronometer</a:t>
            </a:r>
            <a:endParaRPr lang="en-US" sz="2000" dirty="0"/>
          </a:p>
          <a:p>
            <a:pPr marL="457200" lvl="0" indent="-381000" algn="l" rtl="0">
              <a:spcBef>
                <a:spcPts val="1000"/>
              </a:spcBef>
              <a:spcAft>
                <a:spcPts val="0"/>
              </a:spcAft>
              <a:buSzPts val="2400"/>
              <a:buChar char="▸"/>
            </a:pPr>
            <a:endParaRPr lang="en-US" sz="20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19</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it-IT" dirty="0"/>
              <a:t>TRATAMENTO NUTRICIONAL</a:t>
            </a:r>
            <a:br>
              <a:rPr lang="it-IT" dirty="0"/>
            </a:br>
            <a:r>
              <a:rPr lang="it-IT" dirty="0"/>
              <a:t>Apps</a:t>
            </a:r>
          </a:p>
        </p:txBody>
      </p:sp>
      <p:pic>
        <p:nvPicPr>
          <p:cNvPr id="4" name="Imagem 3">
            <a:extLst>
              <a:ext uri="{FF2B5EF4-FFF2-40B4-BE49-F238E27FC236}">
                <a16:creationId xmlns:a16="http://schemas.microsoft.com/office/drawing/2014/main" id="{681AB550-7230-15E5-DB34-0D2E1C6A27B4}"/>
              </a:ext>
            </a:extLst>
          </p:cNvPr>
          <p:cNvPicPr>
            <a:picLocks noChangeAspect="1"/>
          </p:cNvPicPr>
          <p:nvPr/>
        </p:nvPicPr>
        <p:blipFill>
          <a:blip r:embed="rId3"/>
          <a:stretch>
            <a:fillRect/>
          </a:stretch>
        </p:blipFill>
        <p:spPr>
          <a:xfrm>
            <a:off x="4522895" y="1384550"/>
            <a:ext cx="3632912" cy="3632912"/>
          </a:xfrm>
          <a:prstGeom prst="rect">
            <a:avLst/>
          </a:prstGeom>
        </p:spPr>
      </p:pic>
    </p:spTree>
    <p:extLst>
      <p:ext uri="{BB962C8B-B14F-4D97-AF65-F5344CB8AC3E}">
        <p14:creationId xmlns:p14="http://schemas.microsoft.com/office/powerpoint/2010/main" val="138090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4"/>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p>
            <a:pPr marL="139700" indent="0"/>
            <a:r>
              <a:rPr lang="en-US" sz="2000" dirty="0">
                <a:solidFill>
                  <a:schemeClr val="bg1"/>
                </a:solidFill>
                <a:latin typeface="Barlow SemiBold" panose="020B0604020202020204" charset="0"/>
                <a:cs typeface="Calibri" panose="020F0502020204030204" pitchFamily="34" charset="0"/>
              </a:rPr>
              <a:t>Project Number: 2021-1-RO01- KA220-HED-38B739A3</a:t>
            </a:r>
          </a:p>
        </p:txBody>
      </p:sp>
      <p:sp>
        <p:nvSpPr>
          <p:cNvPr id="166" name="Google Shape;166;p14"/>
          <p:cNvSpPr txBox="1">
            <a:spLocks noGrp="1"/>
          </p:cNvSpPr>
          <p:nvPr>
            <p:ph type="body" idx="2"/>
          </p:nvPr>
        </p:nvSpPr>
        <p:spPr>
          <a:xfrm>
            <a:off x="362794" y="2787774"/>
            <a:ext cx="4968552" cy="1224136"/>
          </a:xfrm>
          <a:prstGeom prst="rect">
            <a:avLst/>
          </a:prstGeom>
        </p:spPr>
        <p:txBody>
          <a:bodyPr spcFirstLastPara="1" wrap="square" lIns="0" tIns="0" rIns="0" bIns="0" anchor="t" anchorCtr="0">
            <a:noAutofit/>
          </a:bodyPr>
          <a:lstStyle/>
          <a:p>
            <a:pPr marL="139700" indent="0" algn="ctr">
              <a:buNone/>
            </a:pPr>
            <a:r>
              <a:rPr lang="en-US" sz="1400" dirty="0">
                <a:solidFill>
                  <a:schemeClr val="tx1"/>
                </a:solidFill>
                <a:latin typeface="Barlow SemiBold" panose="020B0604020202020204" charset="0"/>
                <a:cs typeface="Calibri" panose="020F0502020204030204" pitchFamily="34" charset="0"/>
              </a:rPr>
              <a:t>The European Commission's support for the production of this presentation does not constitute an endorsement of the contents, which reflect the views only of the authors, and the Commission cannot be held responsible for any use which may be made of the information contained therein.</a:t>
            </a:r>
          </a:p>
          <a:p>
            <a:pPr marL="0" lvl="0" indent="0" algn="l" rtl="0">
              <a:spcBef>
                <a:spcPts val="0"/>
              </a:spcBef>
              <a:spcAft>
                <a:spcPts val="0"/>
              </a:spcAft>
              <a:buClr>
                <a:schemeClr val="dk1"/>
              </a:buClr>
              <a:buSzPts val="1100"/>
              <a:buFont typeface="Arial"/>
              <a:buNone/>
            </a:pPr>
            <a:endParaRPr sz="1400" dirty="0">
              <a:solidFill>
                <a:schemeClr val="accent2"/>
              </a:solidFill>
            </a:endParaRPr>
          </a:p>
          <a:p>
            <a:pPr marL="0" lvl="0" indent="0" algn="l" rtl="0">
              <a:spcBef>
                <a:spcPts val="0"/>
              </a:spcBef>
              <a:spcAft>
                <a:spcPts val="0"/>
              </a:spcAft>
              <a:buNone/>
            </a:pPr>
            <a:endParaRPr sz="1400" dirty="0">
              <a:solidFill>
                <a:schemeClr val="accent2"/>
              </a:solidFill>
            </a:endParaRPr>
          </a:p>
        </p:txBody>
      </p:sp>
      <p:sp>
        <p:nvSpPr>
          <p:cNvPr id="167" name="Google Shape;167;p14"/>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a:t>
            </a:fld>
            <a:endParaRPr/>
          </a:p>
        </p:txBody>
      </p:sp>
      <p:grpSp>
        <p:nvGrpSpPr>
          <p:cNvPr id="168" name="Google Shape;168;p14"/>
          <p:cNvGrpSpPr/>
          <p:nvPr/>
        </p:nvGrpSpPr>
        <p:grpSpPr>
          <a:xfrm>
            <a:off x="8391681" y="301593"/>
            <a:ext cx="450753" cy="450708"/>
            <a:chOff x="3277794" y="2969995"/>
            <a:chExt cx="457200" cy="457200"/>
          </a:xfrm>
        </p:grpSpPr>
        <p:sp>
          <p:nvSpPr>
            <p:cNvPr id="169" name="Google Shape;169;p14"/>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70;p14"/>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14"/>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1923678"/>
            <a:ext cx="3196632"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1707654"/>
            <a:ext cx="4759052" cy="1002609"/>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0"/>
        <p:cNvGrpSpPr/>
        <p:nvPr/>
      </p:nvGrpSpPr>
      <p:grpSpPr>
        <a:xfrm>
          <a:off x="0" y="0"/>
          <a:ext cx="0" cy="0"/>
          <a:chOff x="0" y="0"/>
          <a:chExt cx="0" cy="0"/>
        </a:xfrm>
      </p:grpSpPr>
      <p:sp>
        <p:nvSpPr>
          <p:cNvPr id="502" name="Google Shape;502;p35"/>
          <p:cNvSpPr txBox="1">
            <a:spLocks noGrp="1"/>
          </p:cNvSpPr>
          <p:nvPr>
            <p:ph type="body" idx="1"/>
          </p:nvPr>
        </p:nvSpPr>
        <p:spPr>
          <a:xfrm>
            <a:off x="611560" y="2067694"/>
            <a:ext cx="3613200" cy="18627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pt-BR" b="1" dirty="0">
                <a:solidFill>
                  <a:schemeClr val="accent3"/>
                </a:solidFill>
                <a:latin typeface="Barlow"/>
                <a:ea typeface="Barlow"/>
                <a:cs typeface="Barlow"/>
                <a:sym typeface="Barlow"/>
              </a:rPr>
              <a:t>Instituto Politécnico de Bragança</a:t>
            </a:r>
            <a:endParaRPr b="1" dirty="0">
              <a:solidFill>
                <a:schemeClr val="accent3"/>
              </a:solidFill>
              <a:latin typeface="Barlow"/>
              <a:ea typeface="Barlow"/>
              <a:cs typeface="Barlow"/>
              <a:sym typeface="Barlow"/>
            </a:endParaRPr>
          </a:p>
        </p:txBody>
      </p:sp>
      <p:sp>
        <p:nvSpPr>
          <p:cNvPr id="503" name="Google Shape;503;p35"/>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20</a:t>
            </a:fld>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1635646"/>
            <a:ext cx="3552394" cy="199822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95536" y="1491630"/>
            <a:ext cx="8568952" cy="2826600"/>
          </a:xfrm>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Char char="▸"/>
            </a:pPr>
            <a:r>
              <a:rPr lang="en-US" sz="2000" dirty="0"/>
              <a:t>O </a:t>
            </a:r>
            <a:r>
              <a:rPr lang="en-US" sz="2000" dirty="0" err="1"/>
              <a:t>diagnóstico</a:t>
            </a:r>
            <a:r>
              <a:rPr lang="en-US" sz="2000" dirty="0"/>
              <a:t> </a:t>
            </a:r>
            <a:r>
              <a:rPr lang="en-US" sz="2000" dirty="0" err="1"/>
              <a:t>nutricional</a:t>
            </a:r>
            <a:r>
              <a:rPr lang="en-US" sz="2000" dirty="0"/>
              <a:t> </a:t>
            </a:r>
            <a:r>
              <a:rPr lang="en-US" sz="2000" dirty="0" err="1"/>
              <a:t>pode</a:t>
            </a:r>
            <a:r>
              <a:rPr lang="en-US" sz="2000" dirty="0"/>
              <a:t> ser </a:t>
            </a:r>
            <a:r>
              <a:rPr lang="en-US" sz="2000" dirty="0" err="1"/>
              <a:t>comunicado</a:t>
            </a:r>
            <a:r>
              <a:rPr lang="en-US" sz="2000" dirty="0"/>
              <a:t> </a:t>
            </a:r>
            <a:r>
              <a:rPr lang="en-US" sz="2000" dirty="0" err="1"/>
              <a:t>através</a:t>
            </a:r>
            <a:r>
              <a:rPr lang="en-US" sz="2000" dirty="0"/>
              <a:t> da </a:t>
            </a:r>
            <a:r>
              <a:rPr lang="en-US" sz="2000" dirty="0" err="1"/>
              <a:t>metodologia</a:t>
            </a:r>
            <a:r>
              <a:rPr lang="en-US" sz="2000" dirty="0"/>
              <a:t> PES, que </a:t>
            </a:r>
            <a:r>
              <a:rPr lang="en-US" sz="2000" dirty="0" err="1"/>
              <a:t>inclui</a:t>
            </a:r>
            <a:r>
              <a:rPr lang="en-US" sz="2000" dirty="0"/>
              <a:t> </a:t>
            </a:r>
            <a:r>
              <a:rPr lang="en-US" sz="2000" dirty="0" err="1"/>
              <a:t>três</a:t>
            </a:r>
            <a:r>
              <a:rPr lang="en-US" sz="2000" dirty="0"/>
              <a:t> </a:t>
            </a:r>
            <a:r>
              <a:rPr lang="en-US" sz="2000" dirty="0" err="1"/>
              <a:t>partes</a:t>
            </a:r>
            <a:r>
              <a:rPr lang="en-US" sz="2000" dirty="0"/>
              <a:t> </a:t>
            </a:r>
            <a:r>
              <a:rPr lang="en-US" sz="2000" dirty="0" err="1"/>
              <a:t>distintas</a:t>
            </a:r>
            <a:r>
              <a:rPr lang="en-US" sz="2000" dirty="0"/>
              <a:t>:</a:t>
            </a:r>
          </a:p>
          <a:p>
            <a:pPr lvl="1">
              <a:spcBef>
                <a:spcPts val="1000"/>
              </a:spcBef>
              <a:buChar char="▸"/>
            </a:pPr>
            <a:r>
              <a:rPr lang="en-US" sz="2000" dirty="0" err="1">
                <a:solidFill>
                  <a:srgbClr val="FF0000"/>
                </a:solidFill>
              </a:rPr>
              <a:t>Problema</a:t>
            </a:r>
            <a:endParaRPr lang="en-US" sz="2000" dirty="0">
              <a:solidFill>
                <a:srgbClr val="FF0000"/>
              </a:solidFill>
            </a:endParaRPr>
          </a:p>
          <a:p>
            <a:pPr lvl="1">
              <a:spcBef>
                <a:spcPts val="1000"/>
              </a:spcBef>
              <a:buChar char="▸"/>
            </a:pPr>
            <a:r>
              <a:rPr lang="en-US" sz="2000" dirty="0" err="1">
                <a:solidFill>
                  <a:schemeClr val="accent4">
                    <a:lumMod val="50000"/>
                  </a:schemeClr>
                </a:solidFill>
              </a:rPr>
              <a:t>Etiologia</a:t>
            </a:r>
            <a:r>
              <a:rPr lang="en-US" sz="2000" dirty="0"/>
              <a:t> (causa do </a:t>
            </a:r>
            <a:r>
              <a:rPr lang="en-US" sz="2000" dirty="0" err="1"/>
              <a:t>problema</a:t>
            </a:r>
            <a:r>
              <a:rPr lang="en-US" sz="2000" dirty="0"/>
              <a:t>)</a:t>
            </a:r>
          </a:p>
          <a:p>
            <a:pPr lvl="1">
              <a:spcBef>
                <a:spcPts val="1000"/>
              </a:spcBef>
              <a:buChar char="▸"/>
            </a:pPr>
            <a:r>
              <a:rPr lang="en-US" sz="2000" dirty="0" err="1">
                <a:solidFill>
                  <a:schemeClr val="accent1">
                    <a:lumMod val="75000"/>
                  </a:schemeClr>
                </a:solidFill>
              </a:rPr>
              <a:t>Sinais</a:t>
            </a:r>
            <a:r>
              <a:rPr lang="en-US" sz="2000" dirty="0">
                <a:solidFill>
                  <a:schemeClr val="accent1">
                    <a:lumMod val="75000"/>
                  </a:schemeClr>
                </a:solidFill>
              </a:rPr>
              <a:t> e </a:t>
            </a:r>
            <a:r>
              <a:rPr lang="en-US" sz="2000" dirty="0" err="1">
                <a:solidFill>
                  <a:schemeClr val="accent1">
                    <a:lumMod val="75000"/>
                  </a:schemeClr>
                </a:solidFill>
              </a:rPr>
              <a:t>sintomas</a:t>
            </a:r>
            <a:r>
              <a:rPr lang="en-US" sz="2000" dirty="0">
                <a:solidFill>
                  <a:schemeClr val="accent1">
                    <a:lumMod val="75000"/>
                  </a:schemeClr>
                </a:solidFill>
              </a:rPr>
              <a:t> </a:t>
            </a:r>
            <a:r>
              <a:rPr lang="en-US" sz="2000" dirty="0"/>
              <a:t>(</a:t>
            </a:r>
            <a:r>
              <a:rPr lang="en-US" sz="2000" dirty="0" err="1"/>
              <a:t>prova</a:t>
            </a:r>
            <a:r>
              <a:rPr lang="en-US" sz="2000" dirty="0"/>
              <a:t> do </a:t>
            </a:r>
            <a:r>
              <a:rPr lang="en-US" sz="2000" dirty="0" err="1"/>
              <a:t>problema</a:t>
            </a:r>
            <a:r>
              <a:rPr lang="en-US" sz="2000" dirty="0"/>
              <a:t>, </a:t>
            </a:r>
            <a:r>
              <a:rPr lang="en-US" sz="2000" dirty="0" err="1"/>
              <a:t>evidências</a:t>
            </a:r>
            <a:r>
              <a:rPr lang="en-US" sz="2000" dirty="0"/>
              <a:t> que </a:t>
            </a:r>
            <a:r>
              <a:rPr lang="en-US" sz="2000" dirty="0" err="1"/>
              <a:t>suportam</a:t>
            </a:r>
            <a:r>
              <a:rPr lang="en-US" sz="2000" dirty="0"/>
              <a:t> a </a:t>
            </a:r>
            <a:r>
              <a:rPr lang="en-US" sz="2000" dirty="0" err="1"/>
              <a:t>avaliação</a:t>
            </a:r>
            <a:r>
              <a:rPr lang="en-US" sz="2000" dirty="0"/>
              <a:t>)</a:t>
            </a:r>
          </a:p>
          <a:p>
            <a:pPr marL="533400" lvl="1" indent="0">
              <a:spcBef>
                <a:spcPts val="1000"/>
              </a:spcBef>
              <a:buNone/>
            </a:pPr>
            <a:r>
              <a:rPr lang="en-US" sz="2000" dirty="0" err="1">
                <a:solidFill>
                  <a:srgbClr val="C00000"/>
                </a:solidFill>
              </a:rPr>
              <a:t>Problema</a:t>
            </a:r>
            <a:r>
              <a:rPr lang="en-US" sz="2000" dirty="0"/>
              <a:t> RELACIONADO COM A</a:t>
            </a:r>
            <a:r>
              <a:rPr lang="en-US" sz="2000" dirty="0">
                <a:solidFill>
                  <a:schemeClr val="accent4">
                    <a:lumMod val="50000"/>
                  </a:schemeClr>
                </a:solidFill>
              </a:rPr>
              <a:t> </a:t>
            </a:r>
            <a:r>
              <a:rPr lang="en-US" sz="2000" dirty="0" err="1">
                <a:solidFill>
                  <a:schemeClr val="accent4">
                    <a:lumMod val="50000"/>
                  </a:schemeClr>
                </a:solidFill>
              </a:rPr>
              <a:t>etiologia</a:t>
            </a:r>
            <a:r>
              <a:rPr lang="en-US" sz="2000" dirty="0">
                <a:solidFill>
                  <a:schemeClr val="accent4">
                    <a:lumMod val="50000"/>
                  </a:schemeClr>
                </a:solidFill>
              </a:rPr>
              <a:t> </a:t>
            </a:r>
            <a:r>
              <a:rPr lang="en-US" sz="2000" dirty="0"/>
              <a:t>CONFORME EVIDÊNCIADO PELOS </a:t>
            </a:r>
            <a:r>
              <a:rPr lang="en-US" sz="2000" dirty="0" err="1">
                <a:solidFill>
                  <a:schemeClr val="accent1">
                    <a:lumMod val="75000"/>
                  </a:schemeClr>
                </a:solidFill>
              </a:rPr>
              <a:t>sinais</a:t>
            </a:r>
            <a:r>
              <a:rPr lang="en-US" sz="2000" dirty="0">
                <a:solidFill>
                  <a:schemeClr val="accent1">
                    <a:lumMod val="75000"/>
                  </a:schemeClr>
                </a:solidFill>
              </a:rPr>
              <a:t> e </a:t>
            </a:r>
            <a:r>
              <a:rPr lang="en-US" sz="2000" dirty="0" err="1">
                <a:solidFill>
                  <a:schemeClr val="accent1">
                    <a:lumMod val="75000"/>
                  </a:schemeClr>
                </a:solidFill>
              </a:rPr>
              <a:t>sintomas</a:t>
            </a:r>
            <a:endParaRPr lang="en-US" sz="2000" dirty="0"/>
          </a:p>
          <a:p>
            <a:pPr marL="457200" lvl="0" indent="-381000" algn="l" rtl="0">
              <a:spcBef>
                <a:spcPts val="1000"/>
              </a:spcBef>
              <a:spcAft>
                <a:spcPts val="0"/>
              </a:spcAft>
              <a:buSzPts val="2400"/>
              <a:buChar char="▸"/>
            </a:pPr>
            <a:endParaRPr lang="pt-BR" sz="20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it-IT" dirty="0"/>
              <a:t>PES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95536" y="1705175"/>
            <a:ext cx="8568952" cy="2826600"/>
          </a:xfrm>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Char char="▸"/>
            </a:pPr>
            <a:r>
              <a:rPr lang="en-US" sz="2000" b="1" dirty="0" err="1"/>
              <a:t>Objetivo</a:t>
            </a:r>
            <a:r>
              <a:rPr lang="en-US" sz="2000" b="1" dirty="0"/>
              <a:t>: </a:t>
            </a:r>
            <a:r>
              <a:rPr lang="en-US" sz="2000" b="1" dirty="0" err="1"/>
              <a:t>planejar</a:t>
            </a:r>
            <a:r>
              <a:rPr lang="en-US" sz="2000" b="1" dirty="0"/>
              <a:t> e </a:t>
            </a:r>
            <a:r>
              <a:rPr lang="en-US" sz="2000" b="1" dirty="0" err="1"/>
              <a:t>implementar</a:t>
            </a:r>
            <a:r>
              <a:rPr lang="en-US" sz="2000" b="1" dirty="0"/>
              <a:t> </a:t>
            </a:r>
            <a:r>
              <a:rPr lang="en-US" sz="2000" b="1" dirty="0" err="1"/>
              <a:t>ações</a:t>
            </a:r>
            <a:r>
              <a:rPr lang="en-US" sz="2000" b="1" dirty="0"/>
              <a:t> </a:t>
            </a:r>
            <a:r>
              <a:rPr lang="en-US" sz="2000" b="1" dirty="0" err="1"/>
              <a:t>intencionais</a:t>
            </a:r>
            <a:r>
              <a:rPr lang="en-US" sz="2000" b="1" dirty="0"/>
              <a:t> </a:t>
            </a:r>
            <a:r>
              <a:rPr lang="en-US" sz="2000" b="1" dirty="0" err="1"/>
              <a:t>destinadas</a:t>
            </a:r>
            <a:r>
              <a:rPr lang="en-US" sz="2000" b="1" dirty="0"/>
              <a:t> a mudar </a:t>
            </a:r>
            <a:r>
              <a:rPr lang="en-US" sz="2000" b="1" dirty="0" err="1"/>
              <a:t>ou</a:t>
            </a:r>
            <a:r>
              <a:rPr lang="en-US" sz="2000" b="1" dirty="0"/>
              <a:t> </a:t>
            </a:r>
            <a:r>
              <a:rPr lang="en-US" sz="2000" b="1" dirty="0" err="1"/>
              <a:t>melhorar</a:t>
            </a:r>
            <a:r>
              <a:rPr lang="en-US" sz="2000" b="1" dirty="0"/>
              <a:t> </a:t>
            </a:r>
            <a:r>
              <a:rPr lang="en-US" sz="2000" b="1" dirty="0" err="1"/>
              <a:t>positivamente</a:t>
            </a:r>
            <a:r>
              <a:rPr lang="en-US" sz="2000" b="1" dirty="0"/>
              <a:t> um </a:t>
            </a:r>
            <a:r>
              <a:rPr lang="en-US" sz="2000" b="1" dirty="0" err="1"/>
              <a:t>problema</a:t>
            </a:r>
            <a:r>
              <a:rPr lang="en-US" sz="2000" b="1" dirty="0"/>
              <a:t> </a:t>
            </a:r>
            <a:r>
              <a:rPr lang="en-US" sz="2000" b="1" dirty="0" err="1"/>
              <a:t>relacionado</a:t>
            </a:r>
            <a:r>
              <a:rPr lang="en-US" sz="2000" b="1" dirty="0"/>
              <a:t> </a:t>
            </a:r>
            <a:r>
              <a:rPr lang="en-US" sz="2000" b="1" dirty="0" err="1"/>
              <a:t>à</a:t>
            </a:r>
            <a:r>
              <a:rPr lang="en-US" sz="2000" b="1" dirty="0"/>
              <a:t> </a:t>
            </a:r>
            <a:r>
              <a:rPr lang="en-US" sz="2000" b="1" dirty="0" err="1"/>
              <a:t>nutrição</a:t>
            </a:r>
            <a:r>
              <a:rPr lang="en-US" sz="2000" b="1" dirty="0"/>
              <a:t>.</a:t>
            </a:r>
          </a:p>
          <a:p>
            <a:pPr marL="457200" lvl="0" indent="-381000" algn="l" rtl="0">
              <a:spcBef>
                <a:spcPts val="1000"/>
              </a:spcBef>
              <a:spcAft>
                <a:spcPts val="0"/>
              </a:spcAft>
              <a:buSzPts val="2400"/>
              <a:buChar char="▸"/>
            </a:pPr>
            <a:endParaRPr lang="en-US" sz="2000" dirty="0"/>
          </a:p>
          <a:p>
            <a:pPr marL="457200" lvl="0" indent="-381000" algn="l" rtl="0">
              <a:spcBef>
                <a:spcPts val="1000"/>
              </a:spcBef>
              <a:spcAft>
                <a:spcPts val="0"/>
              </a:spcAft>
              <a:buSzPts val="2400"/>
              <a:buChar char="▸"/>
            </a:pPr>
            <a:r>
              <a:rPr lang="en-US" sz="2000" dirty="0" err="1"/>
              <a:t>Dirigido</a:t>
            </a:r>
            <a:r>
              <a:rPr lang="en-US" sz="2000" dirty="0"/>
              <a:t> </a:t>
            </a:r>
            <a:r>
              <a:rPr lang="en-US" sz="2000" dirty="0" err="1"/>
              <a:t>à</a:t>
            </a:r>
            <a:r>
              <a:rPr lang="en-US" sz="2000" dirty="0"/>
              <a:t> </a:t>
            </a:r>
            <a:r>
              <a:rPr lang="en-US" sz="2000" dirty="0" err="1"/>
              <a:t>etiologia</a:t>
            </a:r>
            <a:r>
              <a:rPr lang="en-US" sz="2000" dirty="0"/>
              <a:t> </a:t>
            </a:r>
            <a:r>
              <a:rPr lang="en-US" sz="2000" dirty="0" err="1"/>
              <a:t>ou</a:t>
            </a:r>
            <a:r>
              <a:rPr lang="en-US" sz="2000" dirty="0"/>
              <a:t> causa do </a:t>
            </a:r>
            <a:r>
              <a:rPr lang="en-US" sz="2000" dirty="0" err="1"/>
              <a:t>problema</a:t>
            </a:r>
            <a:r>
              <a:rPr lang="en-US" sz="2000" dirty="0"/>
              <a:t> </a:t>
            </a:r>
            <a:r>
              <a:rPr lang="en-US" sz="2000" dirty="0" err="1"/>
              <a:t>identificado</a:t>
            </a:r>
            <a:r>
              <a:rPr lang="en-US" sz="2000" dirty="0"/>
              <a:t> no PES</a:t>
            </a:r>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4</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it-IT" dirty="0"/>
              <a:t>TRATAMENTO NUTRICIONAL</a:t>
            </a:r>
          </a:p>
        </p:txBody>
      </p:sp>
    </p:spTree>
    <p:extLst>
      <p:ext uri="{BB962C8B-B14F-4D97-AF65-F5344CB8AC3E}">
        <p14:creationId xmlns:p14="http://schemas.microsoft.com/office/powerpoint/2010/main" val="2986730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95536" y="1705175"/>
            <a:ext cx="8568952" cy="2826600"/>
          </a:xfrm>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Char char="▸"/>
            </a:pPr>
            <a:r>
              <a:rPr lang="en-US" sz="2000" dirty="0" err="1"/>
              <a:t>Os</a:t>
            </a:r>
            <a:r>
              <a:rPr lang="en-US" sz="2000" dirty="0"/>
              <a:t> </a:t>
            </a:r>
            <a:r>
              <a:rPr lang="en-US" sz="2000" dirty="0" err="1"/>
              <a:t>planos</a:t>
            </a:r>
            <a:r>
              <a:rPr lang="en-US" sz="2000" dirty="0"/>
              <a:t> </a:t>
            </a:r>
            <a:r>
              <a:rPr lang="en-US" sz="2000" dirty="0" err="1"/>
              <a:t>alimentares</a:t>
            </a:r>
            <a:r>
              <a:rPr lang="en-US" sz="2000" dirty="0"/>
              <a:t> </a:t>
            </a:r>
            <a:r>
              <a:rPr lang="en-US" sz="2000" dirty="0" err="1"/>
              <a:t>precisam</a:t>
            </a:r>
            <a:r>
              <a:rPr lang="en-US" sz="2000" dirty="0"/>
              <a:t> ser:</a:t>
            </a:r>
          </a:p>
          <a:p>
            <a:pPr lvl="1">
              <a:spcBef>
                <a:spcPts val="1000"/>
              </a:spcBef>
              <a:buChar char="▸"/>
            </a:pPr>
            <a:r>
              <a:rPr lang="en-US" sz="2000" dirty="0" err="1"/>
              <a:t>Individualizados</a:t>
            </a:r>
            <a:r>
              <a:rPr lang="en-US" sz="2000" dirty="0"/>
              <a:t>.</a:t>
            </a:r>
          </a:p>
          <a:p>
            <a:pPr lvl="1">
              <a:spcBef>
                <a:spcPts val="1000"/>
              </a:spcBef>
              <a:buChar char="▸"/>
            </a:pPr>
            <a:r>
              <a:rPr lang="en-US" sz="2000" dirty="0" err="1"/>
              <a:t>Mudanças</a:t>
            </a:r>
            <a:r>
              <a:rPr lang="en-US" sz="2000" dirty="0"/>
              <a:t> </a:t>
            </a:r>
            <a:r>
              <a:rPr lang="en-US" sz="2000" dirty="0" err="1"/>
              <a:t>graduais</a:t>
            </a:r>
            <a:r>
              <a:rPr lang="en-US" sz="2000" dirty="0"/>
              <a:t> </a:t>
            </a:r>
            <a:r>
              <a:rPr lang="en-US" sz="2000" dirty="0" err="1"/>
              <a:t>feitas</a:t>
            </a:r>
            <a:r>
              <a:rPr lang="en-US" sz="2000" dirty="0"/>
              <a:t> </a:t>
            </a:r>
            <a:r>
              <a:rPr lang="en-US" sz="2000" dirty="0" err="1"/>
              <a:t>apartir</a:t>
            </a:r>
            <a:r>
              <a:rPr lang="en-US" sz="2000" dirty="0"/>
              <a:t> da </a:t>
            </a:r>
            <a:r>
              <a:rPr lang="en-US" sz="2000" dirty="0" err="1"/>
              <a:t>dieta</a:t>
            </a:r>
            <a:r>
              <a:rPr lang="en-US" sz="2000" dirty="0"/>
              <a:t> </a:t>
            </a:r>
            <a:r>
              <a:rPr lang="en-US" sz="2000" dirty="0" err="1"/>
              <a:t>atual</a:t>
            </a:r>
            <a:r>
              <a:rPr lang="en-US" sz="2000" dirty="0"/>
              <a:t> do </a:t>
            </a:r>
            <a:r>
              <a:rPr lang="en-US" sz="2000" dirty="0" err="1"/>
              <a:t>indivíduo</a:t>
            </a:r>
            <a:r>
              <a:rPr lang="en-US" sz="2000" dirty="0"/>
              <a:t>.</a:t>
            </a:r>
          </a:p>
          <a:p>
            <a:pPr lvl="1">
              <a:spcBef>
                <a:spcPts val="1000"/>
              </a:spcBef>
              <a:buChar char="▸"/>
            </a:pPr>
            <a:r>
              <a:rPr lang="en-US" sz="2000" dirty="0" err="1"/>
              <a:t>Inicialmente</a:t>
            </a:r>
            <a:r>
              <a:rPr lang="en-US" sz="2000" dirty="0"/>
              <a:t> </a:t>
            </a:r>
            <a:r>
              <a:rPr lang="en-US" sz="2000" dirty="0" err="1"/>
              <a:t>focada</a:t>
            </a:r>
            <a:r>
              <a:rPr lang="en-US" sz="2000" dirty="0"/>
              <a:t> </a:t>
            </a:r>
            <a:r>
              <a:rPr lang="en-US" sz="2000" dirty="0" err="1"/>
              <a:t>em</a:t>
            </a:r>
            <a:r>
              <a:rPr lang="en-US" sz="2000" dirty="0"/>
              <a:t> </a:t>
            </a:r>
            <a:r>
              <a:rPr lang="en-US" sz="2000" dirty="0" err="1"/>
              <a:t>atender</a:t>
            </a:r>
            <a:r>
              <a:rPr lang="en-US" sz="2000" dirty="0"/>
              <a:t> as </a:t>
            </a:r>
            <a:r>
              <a:rPr lang="en-US" sz="2000" dirty="0" err="1"/>
              <a:t>necessidades</a:t>
            </a:r>
            <a:r>
              <a:rPr lang="en-US" sz="2000" dirty="0"/>
              <a:t> </a:t>
            </a:r>
            <a:r>
              <a:rPr lang="en-US" sz="2000" dirty="0" err="1"/>
              <a:t>energéticas</a:t>
            </a:r>
            <a:r>
              <a:rPr lang="en-US" sz="2000" dirty="0"/>
              <a:t>, </a:t>
            </a:r>
            <a:r>
              <a:rPr lang="en-US" sz="2000" dirty="0" err="1"/>
              <a:t>depois</a:t>
            </a:r>
            <a:r>
              <a:rPr lang="en-US" sz="2000" dirty="0"/>
              <a:t> </a:t>
            </a:r>
            <a:r>
              <a:rPr lang="en-US" sz="2000" dirty="0" err="1"/>
              <a:t>macronutrientes</a:t>
            </a:r>
            <a:r>
              <a:rPr lang="en-US" sz="2000" dirty="0"/>
              <a:t> e </a:t>
            </a:r>
            <a:r>
              <a:rPr lang="en-US" sz="2000" dirty="0" err="1"/>
              <a:t>micronutrientes</a:t>
            </a:r>
            <a:r>
              <a:rPr lang="en-US" sz="2000" dirty="0"/>
              <a:t>.</a:t>
            </a:r>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5</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it-IT" dirty="0"/>
              <a:t>TRATAMENTO NUTRICIONAL</a:t>
            </a:r>
          </a:p>
        </p:txBody>
      </p:sp>
    </p:spTree>
    <p:extLst>
      <p:ext uri="{BB962C8B-B14F-4D97-AF65-F5344CB8AC3E}">
        <p14:creationId xmlns:p14="http://schemas.microsoft.com/office/powerpoint/2010/main" val="3342696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95536" y="1705175"/>
            <a:ext cx="8568952" cy="2826600"/>
          </a:xfrm>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Char char="▸"/>
            </a:pPr>
            <a:r>
              <a:rPr lang="en-US" sz="2000" dirty="0" err="1"/>
              <a:t>Os</a:t>
            </a:r>
            <a:r>
              <a:rPr lang="en-US" sz="2000" dirty="0"/>
              <a:t> </a:t>
            </a:r>
            <a:r>
              <a:rPr lang="en-US" sz="2000" dirty="0" err="1"/>
              <a:t>planos</a:t>
            </a:r>
            <a:r>
              <a:rPr lang="en-US" sz="2000" dirty="0"/>
              <a:t> </a:t>
            </a:r>
            <a:r>
              <a:rPr lang="en-US" sz="2000" dirty="0" err="1"/>
              <a:t>alimentares</a:t>
            </a:r>
            <a:r>
              <a:rPr lang="en-US" sz="2000" dirty="0"/>
              <a:t> </a:t>
            </a:r>
            <a:r>
              <a:rPr lang="en-US" sz="2000" dirty="0" err="1"/>
              <a:t>precisam</a:t>
            </a:r>
            <a:r>
              <a:rPr lang="en-US" sz="2000" dirty="0"/>
              <a:t> ser:</a:t>
            </a:r>
          </a:p>
          <a:p>
            <a:pPr lvl="1">
              <a:spcBef>
                <a:spcPts val="1000"/>
              </a:spcBef>
              <a:buFont typeface="Barlow Light"/>
              <a:buChar char="▸"/>
            </a:pPr>
            <a:r>
              <a:rPr lang="en-US" sz="2000" dirty="0" err="1"/>
              <a:t>Organizado</a:t>
            </a:r>
            <a:r>
              <a:rPr lang="en-US" sz="2000" dirty="0"/>
              <a:t> </a:t>
            </a:r>
            <a:r>
              <a:rPr lang="en-US" sz="2000" dirty="0" err="1"/>
              <a:t>em</a:t>
            </a:r>
            <a:r>
              <a:rPr lang="en-US" sz="2000" dirty="0"/>
              <a:t> </a:t>
            </a:r>
            <a:r>
              <a:rPr lang="en-US" sz="2000" dirty="0" err="1"/>
              <a:t>torno</a:t>
            </a:r>
            <a:r>
              <a:rPr lang="en-US" sz="2000" dirty="0"/>
              <a:t> de </a:t>
            </a:r>
            <a:r>
              <a:rPr lang="en-US" sz="2000" dirty="0" err="1"/>
              <a:t>refeições</a:t>
            </a:r>
            <a:r>
              <a:rPr lang="en-US" sz="2000" dirty="0"/>
              <a:t> e </a:t>
            </a:r>
            <a:r>
              <a:rPr lang="en-US" sz="2000" dirty="0" err="1"/>
              <a:t>lanches</a:t>
            </a:r>
            <a:r>
              <a:rPr lang="en-US" sz="2000" dirty="0"/>
              <a:t>.</a:t>
            </a:r>
            <a:endParaRPr lang="pt-BR" sz="2000" dirty="0"/>
          </a:p>
          <a:p>
            <a:pPr lvl="1">
              <a:spcBef>
                <a:spcPts val="1000"/>
              </a:spcBef>
              <a:buChar char="▸"/>
            </a:pPr>
            <a:r>
              <a:rPr lang="en-US" sz="2000" dirty="0"/>
              <a:t>Simples de </a:t>
            </a:r>
            <a:r>
              <a:rPr lang="en-US" sz="2000" dirty="0" err="1"/>
              <a:t>entender</a:t>
            </a:r>
            <a:r>
              <a:rPr lang="en-US" sz="2000" dirty="0"/>
              <a:t>.</a:t>
            </a:r>
          </a:p>
          <a:p>
            <a:pPr lvl="1">
              <a:spcBef>
                <a:spcPts val="1000"/>
              </a:spcBef>
              <a:buChar char="▸"/>
            </a:pPr>
            <a:r>
              <a:rPr lang="en-US" sz="2000" dirty="0" err="1"/>
              <a:t>Mais</a:t>
            </a:r>
            <a:r>
              <a:rPr lang="en-US" sz="2000" dirty="0"/>
              <a:t> </a:t>
            </a:r>
            <a:r>
              <a:rPr lang="en-US" sz="2000" dirty="0" err="1"/>
              <a:t>flexível</a:t>
            </a:r>
            <a:r>
              <a:rPr lang="en-US" sz="2000" dirty="0"/>
              <a:t> e </a:t>
            </a:r>
            <a:r>
              <a:rPr lang="en-US" sz="2000" dirty="0" err="1"/>
              <a:t>geral</a:t>
            </a:r>
            <a:r>
              <a:rPr lang="en-US" sz="2000" dirty="0"/>
              <a:t> </a:t>
            </a:r>
            <a:r>
              <a:rPr lang="en-US" sz="2000" dirty="0" err="1"/>
              <a:t>à</a:t>
            </a:r>
            <a:r>
              <a:rPr lang="en-US" sz="2000" dirty="0"/>
              <a:t> </a:t>
            </a:r>
            <a:r>
              <a:rPr lang="en-US" sz="2000" dirty="0" err="1"/>
              <a:t>medida</a:t>
            </a:r>
            <a:r>
              <a:rPr lang="en-US" sz="2000" dirty="0"/>
              <a:t> que </a:t>
            </a:r>
            <a:r>
              <a:rPr lang="en-US" sz="2000" dirty="0" err="1"/>
              <a:t>os</a:t>
            </a:r>
            <a:r>
              <a:rPr lang="en-US" sz="2000" dirty="0"/>
              <a:t> </a:t>
            </a:r>
            <a:r>
              <a:rPr lang="en-US" sz="2000" dirty="0" err="1"/>
              <a:t>indivíduos</a:t>
            </a:r>
            <a:r>
              <a:rPr lang="en-US" sz="2000" dirty="0"/>
              <a:t> </a:t>
            </a:r>
            <a:r>
              <a:rPr lang="en-US" sz="2000" dirty="0" err="1"/>
              <a:t>progridem</a:t>
            </a:r>
            <a:r>
              <a:rPr lang="en-US" sz="2000" dirty="0"/>
              <a:t>.</a:t>
            </a:r>
          </a:p>
          <a:p>
            <a:pPr marL="457200" lvl="0" indent="-381000" algn="l" rtl="0">
              <a:spcBef>
                <a:spcPts val="1000"/>
              </a:spcBef>
              <a:spcAft>
                <a:spcPts val="0"/>
              </a:spcAft>
              <a:buSzPts val="2400"/>
              <a:buChar char="▸"/>
            </a:pPr>
            <a:endParaRPr lang="pt-BR" sz="20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6</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it-IT" dirty="0"/>
              <a:t>TRATAMENTO NUTRICIONAL</a:t>
            </a:r>
          </a:p>
        </p:txBody>
      </p:sp>
    </p:spTree>
    <p:extLst>
      <p:ext uri="{BB962C8B-B14F-4D97-AF65-F5344CB8AC3E}">
        <p14:creationId xmlns:p14="http://schemas.microsoft.com/office/powerpoint/2010/main" val="1180767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95536" y="1705175"/>
            <a:ext cx="8568952" cy="2826600"/>
          </a:xfrm>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Char char="▸"/>
            </a:pPr>
            <a:r>
              <a:rPr lang="en-US" sz="2000" b="1" dirty="0" err="1"/>
              <a:t>Objetivo</a:t>
            </a:r>
            <a:r>
              <a:rPr lang="en-US" sz="2000" b="1" dirty="0"/>
              <a:t>: </a:t>
            </a:r>
            <a:r>
              <a:rPr lang="en-US" sz="2000" b="1" dirty="0" err="1"/>
              <a:t>redução</a:t>
            </a:r>
            <a:r>
              <a:rPr lang="en-US" sz="2000" b="1" dirty="0"/>
              <a:t> do peso corporal a </a:t>
            </a:r>
            <a:r>
              <a:rPr lang="en-US" sz="2000" b="1" dirty="0" err="1"/>
              <a:t>longo</a:t>
            </a:r>
            <a:r>
              <a:rPr lang="en-US" sz="2000" b="1" dirty="0"/>
              <a:t> </a:t>
            </a:r>
            <a:r>
              <a:rPr lang="en-US" sz="2000" b="1" dirty="0" err="1"/>
              <a:t>prazo</a:t>
            </a:r>
            <a:r>
              <a:rPr lang="en-US" sz="2000" b="1" dirty="0"/>
              <a:t> </a:t>
            </a:r>
            <a:r>
              <a:rPr lang="en-US" sz="2000" b="1" dirty="0" err="1"/>
              <a:t>em</a:t>
            </a:r>
            <a:r>
              <a:rPr lang="en-US" sz="2000" b="1" dirty="0"/>
              <a:t> </a:t>
            </a:r>
            <a:r>
              <a:rPr lang="en-US" sz="2000" b="1" dirty="0" err="1"/>
              <a:t>combinação</a:t>
            </a:r>
            <a:r>
              <a:rPr lang="en-US" sz="2000" b="1" dirty="0"/>
              <a:t> com </a:t>
            </a:r>
            <a:r>
              <a:rPr lang="en-US" sz="2000" b="1" dirty="0" err="1"/>
              <a:t>uma</a:t>
            </a:r>
            <a:r>
              <a:rPr lang="en-US" sz="2000" b="1" dirty="0"/>
              <a:t> </a:t>
            </a:r>
            <a:r>
              <a:rPr lang="en-US" sz="2000" b="1" dirty="0" err="1"/>
              <a:t>mudança</a:t>
            </a:r>
            <a:r>
              <a:rPr lang="en-US" sz="2000" b="1" dirty="0"/>
              <a:t> de </a:t>
            </a:r>
            <a:r>
              <a:rPr lang="en-US" sz="2000" b="1" dirty="0" err="1"/>
              <a:t>comportamento</a:t>
            </a:r>
            <a:r>
              <a:rPr lang="en-US" sz="2000" b="1" dirty="0"/>
              <a:t>, </a:t>
            </a:r>
            <a:r>
              <a:rPr lang="en-US" sz="2000" b="1" dirty="0" err="1"/>
              <a:t>visando</a:t>
            </a:r>
            <a:r>
              <a:rPr lang="en-US" sz="2000" b="1" dirty="0"/>
              <a:t> a </a:t>
            </a:r>
            <a:r>
              <a:rPr lang="en-US" sz="2000" b="1" dirty="0" err="1"/>
              <a:t>melhora</a:t>
            </a:r>
            <a:r>
              <a:rPr lang="en-US" sz="2000" b="1" dirty="0"/>
              <a:t> dos </a:t>
            </a:r>
            <a:r>
              <a:rPr lang="en-US" sz="2000" b="1" dirty="0" err="1"/>
              <a:t>fatores</a:t>
            </a:r>
            <a:r>
              <a:rPr lang="en-US" sz="2000" b="1" dirty="0"/>
              <a:t> de </a:t>
            </a:r>
            <a:r>
              <a:rPr lang="en-US" sz="2000" b="1" dirty="0" err="1"/>
              <a:t>risco</a:t>
            </a:r>
            <a:r>
              <a:rPr lang="en-US" sz="2000" b="1" dirty="0"/>
              <a:t> </a:t>
            </a:r>
            <a:r>
              <a:rPr lang="en-US" sz="2000" b="1" dirty="0" err="1"/>
              <a:t>associados</a:t>
            </a:r>
            <a:r>
              <a:rPr lang="en-US" sz="2000" b="1" dirty="0"/>
              <a:t> </a:t>
            </a:r>
            <a:r>
              <a:rPr lang="en-US" sz="2000" b="1" dirty="0" err="1"/>
              <a:t>à</a:t>
            </a:r>
            <a:r>
              <a:rPr lang="en-US" sz="2000" b="1" dirty="0"/>
              <a:t> </a:t>
            </a:r>
            <a:r>
              <a:rPr lang="en-US" sz="2000" b="1" dirty="0" err="1"/>
              <a:t>obesidade</a:t>
            </a:r>
            <a:r>
              <a:rPr lang="en-US" sz="2000" b="1" dirty="0"/>
              <a:t>.</a:t>
            </a:r>
          </a:p>
          <a:p>
            <a:pPr marL="457200" lvl="0" indent="-381000" algn="l" rtl="0">
              <a:spcBef>
                <a:spcPts val="1000"/>
              </a:spcBef>
              <a:spcAft>
                <a:spcPts val="0"/>
              </a:spcAft>
              <a:buSzPts val="2400"/>
              <a:buChar char="▸"/>
            </a:pPr>
            <a:r>
              <a:rPr lang="en-US" sz="2000" dirty="0" err="1"/>
              <a:t>Todas</a:t>
            </a:r>
            <a:r>
              <a:rPr lang="en-US" sz="2000" dirty="0"/>
              <a:t> as </a:t>
            </a:r>
            <a:r>
              <a:rPr lang="en-US" sz="2000" dirty="0" err="1"/>
              <a:t>mudanças</a:t>
            </a:r>
            <a:r>
              <a:rPr lang="en-US" sz="2000" dirty="0"/>
              <a:t> </a:t>
            </a:r>
            <a:r>
              <a:rPr lang="en-US" sz="2000" dirty="0" err="1"/>
              <a:t>devem</a:t>
            </a:r>
            <a:r>
              <a:rPr lang="en-US" sz="2000" dirty="0"/>
              <a:t> ser </a:t>
            </a:r>
            <a:r>
              <a:rPr lang="en-US" sz="2000" dirty="0" err="1"/>
              <a:t>cuidadosamente</a:t>
            </a:r>
            <a:r>
              <a:rPr lang="en-US" sz="2000" dirty="0"/>
              <a:t> </a:t>
            </a:r>
            <a:r>
              <a:rPr lang="en-US" sz="2000" dirty="0" err="1"/>
              <a:t>comunicadas</a:t>
            </a:r>
            <a:r>
              <a:rPr lang="en-US" sz="2000" dirty="0"/>
              <a:t> e </a:t>
            </a:r>
            <a:r>
              <a:rPr lang="en-US" sz="2000" dirty="0" err="1"/>
              <a:t>praticadas</a:t>
            </a:r>
            <a:r>
              <a:rPr lang="en-US" sz="2000" dirty="0"/>
              <a:t> e ser </a:t>
            </a:r>
            <a:r>
              <a:rPr lang="en-US" sz="2000" dirty="0" err="1"/>
              <a:t>viáveis</a:t>
            </a:r>
            <a:r>
              <a:rPr lang="en-US" sz="2000" dirty="0"/>
              <a:t> a </a:t>
            </a:r>
            <a:r>
              <a:rPr lang="en-US" sz="2000" dirty="0" err="1"/>
              <a:t>longo</a:t>
            </a:r>
            <a:r>
              <a:rPr lang="en-US" sz="2000" dirty="0"/>
              <a:t> </a:t>
            </a:r>
            <a:r>
              <a:rPr lang="en-US" sz="2000" dirty="0" err="1"/>
              <a:t>prazo</a:t>
            </a:r>
            <a:r>
              <a:rPr lang="en-US" sz="2000" dirty="0"/>
              <a:t>.</a:t>
            </a:r>
          </a:p>
          <a:p>
            <a:pPr marL="76200" lvl="0" indent="0" algn="l" rtl="0">
              <a:spcBef>
                <a:spcPts val="1000"/>
              </a:spcBef>
              <a:spcAft>
                <a:spcPts val="0"/>
              </a:spcAft>
              <a:buSzPts val="2400"/>
              <a:buNone/>
            </a:pPr>
            <a:endParaRPr lang="pt-BR" sz="20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7</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it-IT" dirty="0"/>
              <a:t>TRATAMENTO NUTRICIONAL</a:t>
            </a:r>
            <a:br>
              <a:rPr lang="it-IT" dirty="0"/>
            </a:br>
            <a:r>
              <a:rPr lang="it-IT" dirty="0" err="1"/>
              <a:t>Obesidade</a:t>
            </a:r>
            <a:endParaRPr lang="it-IT" dirty="0"/>
          </a:p>
        </p:txBody>
      </p:sp>
    </p:spTree>
    <p:extLst>
      <p:ext uri="{BB962C8B-B14F-4D97-AF65-F5344CB8AC3E}">
        <p14:creationId xmlns:p14="http://schemas.microsoft.com/office/powerpoint/2010/main" val="1184073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95536" y="1705175"/>
            <a:ext cx="8568952" cy="2826600"/>
          </a:xfrm>
          <a:prstGeom prst="rect">
            <a:avLst/>
          </a:prstGeom>
        </p:spPr>
        <p:txBody>
          <a:bodyPr spcFirstLastPara="1" wrap="square" lIns="0" tIns="0" rIns="0" bIns="0" anchor="t" anchorCtr="0">
            <a:noAutofit/>
          </a:bodyPr>
          <a:lstStyle/>
          <a:p>
            <a:pPr>
              <a:spcBef>
                <a:spcPts val="1000"/>
              </a:spcBef>
            </a:pPr>
            <a:r>
              <a:rPr lang="en-US" sz="2000" dirty="0"/>
              <a:t>A </a:t>
            </a:r>
            <a:r>
              <a:rPr lang="en-US" sz="2000" dirty="0" err="1"/>
              <a:t>redução</a:t>
            </a:r>
            <a:r>
              <a:rPr lang="en-US" sz="2000" dirty="0"/>
              <a:t> de peso </a:t>
            </a:r>
            <a:r>
              <a:rPr lang="en-US" sz="2000" dirty="0" err="1"/>
              <a:t>só</a:t>
            </a:r>
            <a:r>
              <a:rPr lang="en-US" sz="2000" dirty="0"/>
              <a:t> </a:t>
            </a:r>
            <a:r>
              <a:rPr lang="en-US" sz="2000" dirty="0" err="1"/>
              <a:t>pode</a:t>
            </a:r>
            <a:r>
              <a:rPr lang="en-US" sz="2000" dirty="0"/>
              <a:t> ser </a:t>
            </a:r>
            <a:r>
              <a:rPr lang="en-US" sz="2000" dirty="0" err="1"/>
              <a:t>alcançada</a:t>
            </a:r>
            <a:r>
              <a:rPr lang="en-US" sz="2000" dirty="0"/>
              <a:t> </a:t>
            </a:r>
            <a:r>
              <a:rPr lang="en-US" sz="2000" dirty="0" err="1"/>
              <a:t>pelo</a:t>
            </a:r>
            <a:r>
              <a:rPr lang="en-US" sz="2000" dirty="0"/>
              <a:t> </a:t>
            </a:r>
            <a:r>
              <a:rPr lang="en-US" sz="2000" dirty="0" err="1"/>
              <a:t>balanço</a:t>
            </a:r>
            <a:r>
              <a:rPr lang="en-US" sz="2000" dirty="0"/>
              <a:t> </a:t>
            </a:r>
            <a:r>
              <a:rPr lang="en-US" sz="2000" dirty="0" err="1"/>
              <a:t>energético</a:t>
            </a:r>
            <a:r>
              <a:rPr lang="en-US" sz="2000" dirty="0"/>
              <a:t> </a:t>
            </a:r>
            <a:r>
              <a:rPr lang="en-US" sz="2000" dirty="0" err="1"/>
              <a:t>negativo</a:t>
            </a:r>
            <a:r>
              <a:rPr lang="en-US" sz="2000" dirty="0"/>
              <a:t>.</a:t>
            </a:r>
          </a:p>
          <a:p>
            <a:pPr marL="457200" lvl="0" indent="-381000" algn="l" rtl="0">
              <a:spcBef>
                <a:spcPts val="1000"/>
              </a:spcBef>
              <a:spcAft>
                <a:spcPts val="0"/>
              </a:spcAft>
              <a:buSzPts val="2400"/>
              <a:buChar char="▸"/>
            </a:pPr>
            <a:r>
              <a:rPr lang="en-US" sz="2000" dirty="0"/>
              <a:t>A </a:t>
            </a:r>
            <a:r>
              <a:rPr lang="en-US" sz="2000" dirty="0" err="1"/>
              <a:t>redução</a:t>
            </a:r>
            <a:r>
              <a:rPr lang="en-US" sz="2000" dirty="0"/>
              <a:t> da </a:t>
            </a:r>
            <a:r>
              <a:rPr lang="en-US" sz="2000" dirty="0" err="1"/>
              <a:t>ingestão</a:t>
            </a:r>
            <a:r>
              <a:rPr lang="en-US" sz="2000" dirty="0"/>
              <a:t> de </a:t>
            </a:r>
            <a:r>
              <a:rPr lang="en-US" sz="2000" dirty="0" err="1"/>
              <a:t>energética</a:t>
            </a:r>
            <a:r>
              <a:rPr lang="en-US" sz="2000" dirty="0"/>
              <a:t>  </a:t>
            </a:r>
            <a:r>
              <a:rPr lang="en-US" sz="2000" dirty="0" err="1"/>
              <a:t>em</a:t>
            </a:r>
            <a:r>
              <a:rPr lang="en-US" sz="2000" dirty="0"/>
              <a:t> 500-1000 kcal por </a:t>
            </a:r>
            <a:r>
              <a:rPr lang="en-US" sz="2000" dirty="0" err="1"/>
              <a:t>dia</a:t>
            </a:r>
            <a:r>
              <a:rPr lang="en-US" sz="2000" dirty="0"/>
              <a:t> </a:t>
            </a:r>
            <a:r>
              <a:rPr lang="en-US" sz="2000" dirty="0" err="1"/>
              <a:t>permite</a:t>
            </a:r>
            <a:r>
              <a:rPr lang="en-US" sz="2000" dirty="0"/>
              <a:t> a </a:t>
            </a:r>
            <a:r>
              <a:rPr lang="en-US" sz="2000" dirty="0" err="1"/>
              <a:t>redução</a:t>
            </a:r>
            <a:r>
              <a:rPr lang="en-US" sz="2000" dirty="0"/>
              <a:t> </a:t>
            </a:r>
            <a:r>
              <a:rPr lang="en-US" sz="2000" dirty="0" err="1"/>
              <a:t>em</a:t>
            </a:r>
            <a:r>
              <a:rPr lang="en-US" sz="2000" dirty="0"/>
              <a:t> 0,5-1,0 kg de peso corporal por </a:t>
            </a:r>
            <a:r>
              <a:rPr lang="en-US" sz="2000" dirty="0" err="1"/>
              <a:t>semana</a:t>
            </a:r>
            <a:r>
              <a:rPr lang="en-US" sz="2000" dirty="0"/>
              <a:t> (</a:t>
            </a:r>
            <a:r>
              <a:rPr lang="en-US" sz="2000" dirty="0" err="1"/>
              <a:t>ou</a:t>
            </a:r>
            <a:r>
              <a:rPr lang="en-US" sz="2000" dirty="0"/>
              <a:t> 2-4 kg por </a:t>
            </a:r>
            <a:r>
              <a:rPr lang="en-US" sz="2000" dirty="0" err="1"/>
              <a:t>mês</a:t>
            </a:r>
            <a:r>
              <a:rPr lang="en-US" sz="2000" dirty="0"/>
              <a:t>)</a:t>
            </a:r>
          </a:p>
          <a:p>
            <a:pPr marL="457200" lvl="0" indent="-381000" algn="l" rtl="0">
              <a:spcBef>
                <a:spcPts val="1000"/>
              </a:spcBef>
              <a:spcAft>
                <a:spcPts val="0"/>
              </a:spcAft>
              <a:buSzPts val="2400"/>
              <a:buChar char="▸"/>
            </a:pPr>
            <a:r>
              <a:rPr lang="pt-PT" sz="2000" dirty="0"/>
              <a:t>O balanço energético negativo deve ser de pelo menos 500 kcal/d, caso contrário, uma alteração no peso inicialmente estará completamente ausente devido a mecanismos reguladores de retenção de peso.</a:t>
            </a:r>
          </a:p>
          <a:p>
            <a:pPr marL="76200" lvl="0" indent="0" algn="l" rtl="0">
              <a:spcBef>
                <a:spcPts val="1000"/>
              </a:spcBef>
              <a:spcAft>
                <a:spcPts val="0"/>
              </a:spcAft>
              <a:buSzPts val="2400"/>
              <a:buNone/>
            </a:pPr>
            <a:endParaRPr lang="en-US" sz="20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8</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it-IT" dirty="0"/>
              <a:t>TRATAMENTO NUTRICIONAL</a:t>
            </a:r>
            <a:br>
              <a:rPr lang="it-IT" dirty="0"/>
            </a:br>
            <a:r>
              <a:rPr lang="it-IT" dirty="0" err="1"/>
              <a:t>Obesidade</a:t>
            </a:r>
            <a:endParaRPr lang="it-IT" dirty="0"/>
          </a:p>
        </p:txBody>
      </p:sp>
    </p:spTree>
    <p:extLst>
      <p:ext uri="{BB962C8B-B14F-4D97-AF65-F5344CB8AC3E}">
        <p14:creationId xmlns:p14="http://schemas.microsoft.com/office/powerpoint/2010/main" val="1445286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95536" y="1705175"/>
            <a:ext cx="8568952" cy="2826600"/>
          </a:xfrm>
          <a:prstGeom prst="rect">
            <a:avLst/>
          </a:prstGeom>
        </p:spPr>
        <p:txBody>
          <a:bodyPr spcFirstLastPara="1" wrap="square" lIns="0" tIns="0" rIns="0" bIns="0" anchor="t" anchorCtr="0">
            <a:noAutofit/>
          </a:bodyPr>
          <a:lstStyle/>
          <a:p>
            <a:pPr>
              <a:spcBef>
                <a:spcPts val="1000"/>
              </a:spcBef>
            </a:pPr>
            <a:r>
              <a:rPr lang="pt-PT" sz="2000" dirty="0"/>
              <a:t>Deve ser assegurada uma alimentação nutricionalmente equilibrada, que assegure o fornecimento de proteínas e micronutrientes de acordo com as necessidades.</a:t>
            </a:r>
          </a:p>
          <a:p>
            <a:pPr>
              <a:spcBef>
                <a:spcPts val="1000"/>
              </a:spcBef>
            </a:pPr>
            <a:r>
              <a:rPr lang="pt-PT" sz="2000" dirty="0"/>
              <a:t>Reduzir a ingestão de gordura ou ingestão de carboidratos ou alimentos mistos com baixo teor de energia</a:t>
            </a:r>
            <a:endParaRPr lang="en-US" sz="20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9</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it-IT" dirty="0"/>
              <a:t>TRATAMENTO NUTRICIONAL</a:t>
            </a:r>
            <a:br>
              <a:rPr lang="it-IT" dirty="0"/>
            </a:br>
            <a:r>
              <a:rPr lang="it-IT" dirty="0" err="1"/>
              <a:t>Obesidade</a:t>
            </a:r>
            <a:endParaRPr lang="it-IT" dirty="0"/>
          </a:p>
        </p:txBody>
      </p:sp>
    </p:spTree>
    <p:extLst>
      <p:ext uri="{BB962C8B-B14F-4D97-AF65-F5344CB8AC3E}">
        <p14:creationId xmlns:p14="http://schemas.microsoft.com/office/powerpoint/2010/main" val="1407079925"/>
      </p:ext>
    </p:extLst>
  </p:cSld>
  <p:clrMapOvr>
    <a:masterClrMapping/>
  </p:clrMapOvr>
</p:sld>
</file>

<file path=ppt/theme/theme1.xml><?xml version="1.0" encoding="utf-8"?>
<a:theme xmlns:a="http://schemas.openxmlformats.org/drawingml/2006/main" name="Caius template">
  <a:themeElements>
    <a:clrScheme name="Custom 347">
      <a:dk1>
        <a:srgbClr val="001F46"/>
      </a:dk1>
      <a:lt1>
        <a:srgbClr val="FFFFFF"/>
      </a:lt1>
      <a:dk2>
        <a:srgbClr val="748394"/>
      </a:dk2>
      <a:lt2>
        <a:srgbClr val="F0F3F7"/>
      </a:lt2>
      <a:accent1>
        <a:srgbClr val="4397EE"/>
      </a:accent1>
      <a:accent2>
        <a:srgbClr val="2170CC"/>
      </a:accent2>
      <a:accent3>
        <a:srgbClr val="154C8A"/>
      </a:accent3>
      <a:accent4>
        <a:srgbClr val="A9D039"/>
      </a:accent4>
      <a:accent5>
        <a:srgbClr val="14B9CA"/>
      </a:accent5>
      <a:accent6>
        <a:srgbClr val="DDE3EB"/>
      </a:accent6>
      <a:hlink>
        <a:srgbClr val="2170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1993</TotalTime>
  <Words>718</Words>
  <Application>Microsoft Office PowerPoint</Application>
  <PresentationFormat>Apresentação no Ecrã (16:9)</PresentationFormat>
  <Paragraphs>78</Paragraphs>
  <Slides>20</Slides>
  <Notes>20</Notes>
  <HiddenSlides>0</HiddenSlides>
  <MMClips>0</MMClips>
  <ScaleCrop>false</ScaleCrop>
  <HeadingPairs>
    <vt:vector size="6" baseType="variant">
      <vt:variant>
        <vt:lpstr>Tipos de letra usados</vt:lpstr>
      </vt:variant>
      <vt:variant>
        <vt:i4>5</vt:i4>
      </vt:variant>
      <vt:variant>
        <vt:lpstr>Tema</vt:lpstr>
      </vt:variant>
      <vt:variant>
        <vt:i4>1</vt:i4>
      </vt:variant>
      <vt:variant>
        <vt:lpstr>Títulos dos diapositivos</vt:lpstr>
      </vt:variant>
      <vt:variant>
        <vt:i4>20</vt:i4>
      </vt:variant>
    </vt:vector>
  </HeadingPairs>
  <TitlesOfParts>
    <vt:vector size="26" baseType="lpstr">
      <vt:lpstr>Barlow SemiBold</vt:lpstr>
      <vt:lpstr>Calibri</vt:lpstr>
      <vt:lpstr>Arial</vt:lpstr>
      <vt:lpstr>Barlow</vt:lpstr>
      <vt:lpstr>Barlow Light</vt:lpstr>
      <vt:lpstr>Caius template</vt:lpstr>
      <vt:lpstr> Diagnóstico e Tratamento Nutricional Instituto Politécnico de Bragança</vt:lpstr>
      <vt:lpstr>Project Number: 2021-1-RO01- KA220-HED-38B739A3</vt:lpstr>
      <vt:lpstr>PES</vt:lpstr>
      <vt:lpstr>TRATAMENTO NUTRICIONAL</vt:lpstr>
      <vt:lpstr>TRATAMENTO NUTRICIONAL</vt:lpstr>
      <vt:lpstr>TRATAMENTO NUTRICIONAL</vt:lpstr>
      <vt:lpstr>TRATAMENTO NUTRICIONAL Obesidade</vt:lpstr>
      <vt:lpstr>TRATAMENTO NUTRICIONAL Obesidade</vt:lpstr>
      <vt:lpstr>TRATAMENTO NUTRICIONAL Obesidade</vt:lpstr>
      <vt:lpstr>TRATAMENTO NUTRICIONAL Obesidade</vt:lpstr>
      <vt:lpstr>TRATAMENTO NUTRICIONAL Anorexia Nervosa</vt:lpstr>
      <vt:lpstr>TRATAMENTO NUTRICIONAL Anorexia Nervosa</vt:lpstr>
      <vt:lpstr>TRATAMENTO NUTRICIONAL Bulimia Nervosa</vt:lpstr>
      <vt:lpstr>TRATAMENTO NUTRICIONAL Bulimia Nervosa</vt:lpstr>
      <vt:lpstr>TRATAMENTO NUTRICIONAL Apps</vt:lpstr>
      <vt:lpstr>TRATAMENTO NUTRICIONAL Apps</vt:lpstr>
      <vt:lpstr>TRATAMENTO NUTRICIONAL Apps</vt:lpstr>
      <vt:lpstr>TRATAMENTO NUTRICIONAL Apps</vt:lpstr>
      <vt:lpstr>TRATAMENTO NUTRICIONAL Apps</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Connected 4 Health A Medical and Humanities-based Approach to Navigating Obesity and Eating Disorders (EDs) in Young People</dc:title>
  <dc:creator>Carlo Rais</dc:creator>
  <cp:lastModifiedBy>manuela.meireles</cp:lastModifiedBy>
  <cp:revision>88</cp:revision>
  <dcterms:modified xsi:type="dcterms:W3CDTF">2023-05-22T11:16:39Z</dcterms:modified>
</cp:coreProperties>
</file>