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8" r:id="rId21"/>
  </p:sldIdLst>
  <p:sldSz cx="9144000" cy="5143500" type="screen16x9"/>
  <p:notesSz cx="6858000" cy="9144000"/>
  <p:embeddedFontLst>
    <p:embeddedFont>
      <p:font typeface="Barlow SemiBold" panose="020B0604020202020204" charset="0"/>
      <p:regular r:id="rId23"/>
      <p:bold r:id="rId24"/>
      <p:italic r:id="rId25"/>
      <p:boldItalic r:id="rId26"/>
    </p:embeddedFont>
    <p:embeddedFont>
      <p:font typeface="Barlow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arlow Light" panose="020B060402020202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/>
    <p:restoredTop sz="94754"/>
  </p:normalViewPr>
  <p:slideViewPr>
    <p:cSldViewPr>
      <p:cViewPr>
        <p:scale>
          <a:sx n="156" d="100"/>
          <a:sy n="156" d="100"/>
        </p:scale>
        <p:origin x="-3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0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96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0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7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9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08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2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77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7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5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3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91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0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88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5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>
                <a:solidFill>
                  <a:schemeClr val="accent1"/>
                </a:solidFill>
              </a:rPr>
              <a:t/>
            </a:r>
            <a:br>
              <a:rPr lang="en" sz="2400">
                <a:solidFill>
                  <a:schemeClr val="accent1"/>
                </a:solidFill>
              </a:rPr>
            </a:br>
            <a:r>
              <a:rPr lang="it-IT" sz="2800"/>
              <a:t>Diagnosi e trattamento della nutrizione</a:t>
            </a:r>
            <a:r>
              <a:rPr lang="it-IT" sz="1800"/>
              <a:t/>
            </a:r>
            <a:br>
              <a:rPr lang="it-IT" sz="1800"/>
            </a:br>
            <a:r>
              <a:rPr lang="it-IT" sz="1800"/>
              <a:t>Istituto Politecnico di Bragança</a:t>
            </a:r>
            <a:endParaRPr sz="180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l'obesità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II e III (&gt;35 kg/m2),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l'obiettivo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permanente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 del 10-20%;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un IMC &gt;40 kg/m2 dal 10% al 30%.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solo due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ottenere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perdita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peso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lungo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termine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conservativa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multimodale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peso) o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chirurgia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L'attuazione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dietetiche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richiede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accompagnamento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dietologo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esperto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Sovrappeso/obesità</a:t>
            </a:r>
          </a:p>
        </p:txBody>
      </p:sp>
    </p:spTree>
    <p:extLst>
      <p:ext uri="{BB962C8B-B14F-4D97-AF65-F5344CB8AC3E}">
        <p14:creationId xmlns:p14="http://schemas.microsoft.com/office/powerpoint/2010/main" val="14212553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993207"/>
            <a:ext cx="8568952" cy="14426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Scopo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ripristinare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peso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e, per le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donne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ritorno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mestruazioni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rialimentazione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richiede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graduale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dell'assunzione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attento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monitoraggio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Anoressia Nervosa</a:t>
            </a:r>
          </a:p>
        </p:txBody>
      </p:sp>
    </p:spTree>
    <p:extLst>
      <p:ext uri="{BB962C8B-B14F-4D97-AF65-F5344CB8AC3E}">
        <p14:creationId xmlns:p14="http://schemas.microsoft.com/office/powerpoint/2010/main" val="42022935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20891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Aggiustamenti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graduali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nell'assunzione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peso, come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l'aumento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dell'apporto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calorico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base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compreso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30 e 40 kcal/kg/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peso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effettivo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iniziare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1.000-1.200 kcal 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e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avanzamento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incrementale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raggiungere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peso da 0,20 a 0,45 kg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settimana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(da 0,5 a 1,0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Anoressia Nervosa</a:t>
            </a:r>
          </a:p>
        </p:txBody>
      </p:sp>
    </p:spTree>
    <p:extLst>
      <p:ext uri="{BB962C8B-B14F-4D97-AF65-F5344CB8AC3E}">
        <p14:creationId xmlns:p14="http://schemas.microsoft.com/office/powerpoint/2010/main" val="31284489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Scopo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aiutare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sviluppare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un piano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strutturato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episodi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compulsivi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purgativi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anomalie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affetti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bulimia nervosa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dipendono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dall'entità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restrizioni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durante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episodi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non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abbuffata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Bulimia Nervosa</a:t>
            </a:r>
          </a:p>
        </p:txBody>
      </p:sp>
    </p:spTree>
    <p:extLst>
      <p:ext uri="{BB962C8B-B14F-4D97-AF65-F5344CB8AC3E}">
        <p14:creationId xmlns:p14="http://schemas.microsoft.com/office/powerpoint/2010/main" val="19678015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L'obiettivo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bulimia nervosa è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eliminare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abbuffate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spurgo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L'educazione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effetti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psicologici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fisiologici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fame, 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requisiti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idee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sbagliate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regolazione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conseguenze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eliminazione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Bulimia Nervosa</a:t>
            </a:r>
          </a:p>
        </p:txBody>
      </p:sp>
    </p:spTree>
    <p:extLst>
      <p:ext uri="{BB962C8B-B14F-4D97-AF65-F5344CB8AC3E}">
        <p14:creationId xmlns:p14="http://schemas.microsoft.com/office/powerpoint/2010/main" val="22439796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Esistono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alcune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app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consentono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le calorie e 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macronutrienti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smartphone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  <a:br>
              <a:rPr lang="it-IT"/>
            </a:br>
            <a:r>
              <a:rPr lang="it-IT"/>
              <a:t>Applicazioni</a:t>
            </a:r>
          </a:p>
        </p:txBody>
      </p:sp>
    </p:spTree>
    <p:extLst>
      <p:ext uri="{BB962C8B-B14F-4D97-AF65-F5344CB8AC3E}">
        <p14:creationId xmlns:p14="http://schemas.microsoft.com/office/powerpoint/2010/main" val="10292671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My Fitness Pal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  <a:br>
              <a:rPr lang="it-IT"/>
            </a:br>
            <a:r>
              <a:rPr lang="it-IT"/>
              <a:t>Applicazioni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71A815-6E82-8BF7-9FC5-B00A41A8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381380"/>
            <a:ext cx="4361906" cy="37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01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  <a:br>
              <a:rPr lang="it-IT"/>
            </a:br>
            <a:r>
              <a:rPr lang="it-IT"/>
              <a:t>Applicazioni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331E43-CC9D-D873-532B-C3E33391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88" y="1590503"/>
            <a:ext cx="6757800" cy="32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52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2376264" cy="23787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segreto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grasso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  <a:br>
              <a:rPr lang="it-IT"/>
            </a:br>
            <a:r>
              <a:rPr lang="it-IT"/>
              <a:t>Applicazioni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E8998D-AE3C-F1E5-E6BA-C9EA531F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71" y="1486109"/>
            <a:ext cx="1951589" cy="3469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25EF985-E139-1427-FE69-7AF73C3C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227" y="1497776"/>
            <a:ext cx="4080726" cy="3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82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Cronometro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  <a:br>
              <a:rPr lang="it-IT"/>
            </a:br>
            <a:r>
              <a:rPr lang="it-IT"/>
              <a:t>Applicazioni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81AB550-7230-15E5-DB34-0D2E1C6A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95" y="1384550"/>
            <a:ext cx="3632912" cy="3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4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dell'uso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067694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ct val="0"/>
              </a:spcAft>
              <a:buNone/>
            </a:pPr>
            <a:r>
              <a:rPr lang="pt-BR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Istituto Politecnico di Bragança</a:t>
            </a: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diagnosi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comunicata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sotto forma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strutturata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chiamata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comprende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distinte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Eziologia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(causa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Sintomatologia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evidenza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33400" lvl="1" indent="0">
              <a:spcBef>
                <a:spcPts val="1000"/>
              </a:spcBef>
              <a:buNone/>
            </a:pPr>
            <a:r>
              <a:rPr lang="en-US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RELATIVO ALL'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EZIOLOGIA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COME EVIDENZIATO DAI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SEGNI E DAI SINTOMI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Dichiarazione PES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Scopo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pianificare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attuare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azioni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mirate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modificare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positivamente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legato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nutrizione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Diretto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all'eziologia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causa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PES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</a:p>
        </p:txBody>
      </p:sp>
    </p:spTree>
    <p:extLst>
      <p:ext uri="{BB962C8B-B14F-4D97-AF65-F5344CB8AC3E}">
        <p14:creationId xmlns:p14="http://schemas.microsoft.com/office/powerpoint/2010/main" val="29867307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Individualizzato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modifiche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graduali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all'attuale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dell'individuo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Inizialmente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soddisfacimento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fabbisogno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energetico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poi sui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macronutrienti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sui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micronutrienti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Organizzati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spuntini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</a:p>
        </p:txBody>
      </p:sp>
    </p:spTree>
    <p:extLst>
      <p:ext uri="{BB962C8B-B14F-4D97-AF65-F5344CB8AC3E}">
        <p14:creationId xmlns:p14="http://schemas.microsoft.com/office/powerpoint/2010/main" val="33426965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Semplice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Compatibile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piano di step-down da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assistenza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superiore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flessibile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nutrizionale</a:t>
            </a:r>
          </a:p>
        </p:txBody>
      </p:sp>
    </p:spTree>
    <p:extLst>
      <p:ext uri="{BB962C8B-B14F-4D97-AF65-F5344CB8AC3E}">
        <p14:creationId xmlns:p14="http://schemas.microsoft.com/office/powerpoint/2010/main" val="11807674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Scopo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peso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lungo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termine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combinazione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con un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mira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rischio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associati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all'obesità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comunicati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praticati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praticabili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lungo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termine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Sovrappeso/obesità</a:t>
            </a:r>
          </a:p>
        </p:txBody>
      </p:sp>
    </p:spTree>
    <p:extLst>
      <p:ext uri="{BB962C8B-B14F-4D97-AF65-F5344CB8AC3E}">
        <p14:creationId xmlns:p14="http://schemas.microsoft.com/office/powerpoint/2010/main" val="11840733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ottenuta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solo con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energetico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negativo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Riducendo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l'apporto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energetico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500-1000 kcal 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 un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movimento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costante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ottiene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corporeo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0,5-1,0 kg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settimana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(o 2-4 kg 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bilancio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energetico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negativo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almeno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500 kcal/d,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altrimenti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variazione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peso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sarà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inizialmente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tutto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assente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causa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meccanismi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regolatori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mantenimento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peso.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Sovrappeso/obesità</a:t>
            </a:r>
          </a:p>
        </p:txBody>
      </p:sp>
    </p:spTree>
    <p:extLst>
      <p:ext uri="{BB962C8B-B14F-4D97-AF65-F5344CB8AC3E}">
        <p14:creationId xmlns:p14="http://schemas.microsoft.com/office/powerpoint/2010/main" val="14452861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9864" y="2067694"/>
            <a:ext cx="8568952" cy="16586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garantire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equilibrata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assicuri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l'apporto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proteine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micronutrienti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richiesta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dell'apporto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carboidrati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ridotto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energetico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Trattamento della nutrizione</a:t>
            </a:r>
            <a:br>
              <a:rPr lang="it-IT"/>
            </a:br>
            <a:r>
              <a:rPr lang="it-IT"/>
              <a:t>Sovrappeso/obesità</a:t>
            </a:r>
          </a:p>
        </p:txBody>
      </p:sp>
    </p:spTree>
    <p:extLst>
      <p:ext uri="{BB962C8B-B14F-4D97-AF65-F5344CB8AC3E}">
        <p14:creationId xmlns:p14="http://schemas.microsoft.com/office/powerpoint/2010/main" val="22100327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730</Words>
  <Application>Microsoft Office PowerPoint</Application>
  <PresentationFormat>On-screen Show (16:9)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Barlow SemiBold</vt:lpstr>
      <vt:lpstr>Barlow</vt:lpstr>
      <vt:lpstr>Calibri</vt:lpstr>
      <vt:lpstr>Barlow Light</vt:lpstr>
      <vt:lpstr>simple-light</vt:lpstr>
      <vt:lpstr> Diagnosi e trattamento della nutrizione Istituto Politecnico di Bragança</vt:lpstr>
      <vt:lpstr>Numero di progetto: 2021-1-RO01- KA220-HED-38B739A3</vt:lpstr>
      <vt:lpstr>Dichiarazione PES</vt:lpstr>
      <vt:lpstr>Trattamento nutrizionale</vt:lpstr>
      <vt:lpstr>Trattamento nutrizionale</vt:lpstr>
      <vt:lpstr>Trattamento nutrizionale</vt:lpstr>
      <vt:lpstr>Trattamento della nutrizione Sovrappeso/obesità</vt:lpstr>
      <vt:lpstr>Trattamento della nutrizione Sovrappeso/obesità</vt:lpstr>
      <vt:lpstr>Trattamento della nutrizione Sovrappeso/obesità</vt:lpstr>
      <vt:lpstr>Trattamento della nutrizione Sovrappeso/obesità</vt:lpstr>
      <vt:lpstr>Trattamento della nutrizione Anoressia Nervosa</vt:lpstr>
      <vt:lpstr>Trattamento della nutrizione Anoressia Nervosa</vt:lpstr>
      <vt:lpstr>Trattamento della nutrizione Bulimia Nervosa</vt:lpstr>
      <vt:lpstr>Trattamento della nutrizione Bulimia Nervosa</vt:lpstr>
      <vt:lpstr>Trattamento nutrizionale Applicazioni</vt:lpstr>
      <vt:lpstr>Trattamento nutrizionale Applicazioni</vt:lpstr>
      <vt:lpstr>Trattamento nutrizionale Applicazioni</vt:lpstr>
      <vt:lpstr>Trattamento nutrizionale Applicazioni</vt:lpstr>
      <vt:lpstr>Trattamento nutrizionale Applicazioni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docId:E0F71C59BF18870BC5B7F57034E0E96A</cp:keywords>
  <cp:lastModifiedBy>andrea.anzanello@outlook.it</cp:lastModifiedBy>
  <cp:revision>88</cp:revision>
  <dcterms:modified xsi:type="dcterms:W3CDTF">2023-05-15T08:11:55Z</dcterms:modified>
</cp:coreProperties>
</file>