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 bookmarkIdSeed="2">
  <p:sldMasterIdLst>
    <p:sldMasterId id="2147483659" r:id="rId1"/>
  </p:sldMasterIdLst>
  <p:notesMasterIdLst>
    <p:notesMasterId r:id="rId22"/>
  </p:notesMasterIdLst>
  <p:sldIdLst>
    <p:sldId id="256" r:id="rId2"/>
    <p:sldId id="257" r:id="rId3"/>
    <p:sldId id="261" r:id="rId4"/>
    <p:sldId id="279" r:id="rId5"/>
    <p:sldId id="280" r:id="rId6"/>
    <p:sldId id="281" r:id="rId7"/>
    <p:sldId id="282" r:id="rId8"/>
    <p:sldId id="283" r:id="rId9"/>
    <p:sldId id="284" r:id="rId10"/>
    <p:sldId id="286" r:id="rId11"/>
    <p:sldId id="287" r:id="rId12"/>
    <p:sldId id="288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78" r:id="rId21"/>
  </p:sldIdLst>
  <p:sldSz cx="9144000" cy="5143500" type="screen16x9"/>
  <p:notesSz cx="6858000" cy="9144000"/>
  <p:embeddedFontLst>
    <p:embeddedFont>
      <p:font typeface="Barlow" panose="020B0604020202020204" charset="0"/>
      <p:regular r:id="rId23"/>
      <p:bold r:id="rId24"/>
      <p:italic r:id="rId25"/>
      <p:boldItalic r:id="rId26"/>
    </p:embeddedFont>
    <p:embeddedFont>
      <p:font typeface="Barlow SemiBold" panose="020B0604020202020204" charset="0"/>
      <p:regular r:id="rId27"/>
      <p:bold r:id="rId28"/>
      <p:italic r:id="rId29"/>
      <p:bold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Barlow Light" panose="020B060402020202020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AEA8867-561A-43F1-AA35-FFD2E45D988E}">
  <a:tblStyle styleId="{9AEA8867-561A-43F1-AA35-FFD2E45D988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73FD87B-DE17-4FAB-93B8-1F322D3E5D8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88"/>
    <p:restoredTop sz="94754"/>
  </p:normalViewPr>
  <p:slideViewPr>
    <p:cSldViewPr>
      <p:cViewPr varScale="1">
        <p:scale>
          <a:sx n="145" d="100"/>
          <a:sy n="145" d="100"/>
        </p:scale>
        <p:origin x="68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53310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609319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4078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899627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9007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637287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696905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90817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008246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197785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457759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51502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89708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747fdb7cbc_0_14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747fdb7cbc_0_14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37964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82720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69355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68916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4106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5281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6886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77523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FFFFFF">
                  <a:alpha val="0"/>
                  <a:alpha val="46370"/>
                </a:srgbClr>
              </a:gs>
              <a:gs pos="50000">
                <a:srgbClr val="FFFFFF">
                  <a:alpha val="0"/>
                  <a:alpha val="46370"/>
                </a:srgbClr>
              </a:gs>
              <a:gs pos="100000">
                <a:schemeClr val="lt1">
                  <a:alpha val="46370"/>
                </a:scheme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" name="Google Shape;11;p2"/>
          <p:cNvGrpSpPr/>
          <p:nvPr/>
        </p:nvGrpSpPr>
        <p:grpSpPr>
          <a:xfrm rot="10800000" flipH="1">
            <a:off x="341403" y="3124853"/>
            <a:ext cx="8801751" cy="2018725"/>
            <a:chOff x="-4395163" y="751996"/>
            <a:chExt cx="13539073" cy="3105254"/>
          </a:xfrm>
        </p:grpSpPr>
        <p:sp>
          <p:nvSpPr>
            <p:cNvPr id="12" name="Google Shape;12;p2"/>
            <p:cNvSpPr/>
            <p:nvPr/>
          </p:nvSpPr>
          <p:spPr>
            <a:xfrm>
              <a:off x="5833150" y="752100"/>
              <a:ext cx="743025" cy="3102950"/>
            </a:xfrm>
            <a:custGeom>
              <a:avLst/>
              <a:gdLst/>
              <a:ahLst/>
              <a:cxnLst/>
              <a:rect l="l" t="t" r="r" b="b"/>
              <a:pathLst>
                <a:path w="29721" h="124118" extrusionOk="0">
                  <a:moveTo>
                    <a:pt x="29559" y="0"/>
                  </a:moveTo>
                  <a:lnTo>
                    <a:pt x="0" y="21343"/>
                  </a:lnTo>
                  <a:lnTo>
                    <a:pt x="0" y="124118"/>
                  </a:lnTo>
                  <a:lnTo>
                    <a:pt x="29721" y="10287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" name="Google Shape;13;p2"/>
            <p:cNvSpPr/>
            <p:nvPr/>
          </p:nvSpPr>
          <p:spPr>
            <a:xfrm>
              <a:off x="6572309" y="752088"/>
              <a:ext cx="2571600" cy="25719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4395163" y="1285649"/>
              <a:ext cx="10228800" cy="25716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833500" y="751996"/>
              <a:ext cx="738775" cy="745525"/>
            </a:xfrm>
            <a:custGeom>
              <a:avLst/>
              <a:gdLst/>
              <a:ahLst/>
              <a:cxnLst/>
              <a:rect l="l" t="t" r="r" b="b"/>
              <a:pathLst>
                <a:path w="29551" h="29821" extrusionOk="0">
                  <a:moveTo>
                    <a:pt x="29397" y="0"/>
                  </a:moveTo>
                  <a:lnTo>
                    <a:pt x="64" y="21385"/>
                  </a:lnTo>
                  <a:lnTo>
                    <a:pt x="0" y="29821"/>
                  </a:lnTo>
                  <a:lnTo>
                    <a:pt x="29551" y="8625"/>
                  </a:lnTo>
                  <a:close/>
                </a:path>
              </a:pathLst>
            </a:custGeom>
            <a:solidFill>
              <a:srgbClr val="FFFFFF">
                <a:alpha val="11170"/>
              </a:srgbClr>
            </a:solidFill>
            <a:ln>
              <a:noFill/>
            </a:ln>
          </p:spPr>
        </p:sp>
        <p:sp>
          <p:nvSpPr>
            <p:cNvPr id="16" name="Google Shape;16;p2"/>
            <p:cNvSpPr/>
            <p:nvPr/>
          </p:nvSpPr>
          <p:spPr>
            <a:xfrm>
              <a:off x="6572284" y="752119"/>
              <a:ext cx="2571600" cy="211500"/>
            </a:xfrm>
            <a:prstGeom prst="rect">
              <a:avLst/>
            </a:pr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4395163" y="1285742"/>
              <a:ext cx="10228800" cy="211800"/>
            </a:xfrm>
            <a:prstGeom prst="rect">
              <a:avLst/>
            </a:prstGeom>
            <a:solidFill>
              <a:srgbClr val="FFFFFF">
                <a:alpha val="111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614975" y="3124850"/>
            <a:ext cx="6058800" cy="153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3932866"/>
            <a:ext cx="1164637" cy="6551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5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45" name="Google Shape;45;p5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7" name="Google Shape;47;p5"/>
          <p:cNvGrpSpPr/>
          <p:nvPr/>
        </p:nvGrpSpPr>
        <p:grpSpPr>
          <a:xfrm>
            <a:off x="381000" y="0"/>
            <a:ext cx="8763111" cy="1310918"/>
            <a:chOff x="381000" y="0"/>
            <a:chExt cx="8763111" cy="1310918"/>
          </a:xfrm>
        </p:grpSpPr>
        <p:grpSp>
          <p:nvGrpSpPr>
            <p:cNvPr id="48" name="Google Shape;48;p5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49" name="Google Shape;49;p5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50" name="Google Shape;50;p5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52" name="Google Shape;52;p5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53" name="Google Shape;53;p5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54" name="Google Shape;54;p5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55" name="Google Shape;55;p5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56" name="Google Shape;56;p5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body" idx="1"/>
          </p:nvPr>
        </p:nvSpPr>
        <p:spPr>
          <a:xfrm>
            <a:off x="614975" y="1705175"/>
            <a:ext cx="6757800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▸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91655"/>
            <a:ext cx="796962" cy="4482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6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61" name="Google Shape;61;p6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63" name="Google Shape;63;p6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3613200" cy="91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6"/>
          <p:cNvSpPr txBox="1">
            <a:spLocks noGrp="1"/>
          </p:cNvSpPr>
          <p:nvPr>
            <p:ph type="body" idx="1"/>
          </p:nvPr>
        </p:nvSpPr>
        <p:spPr>
          <a:xfrm>
            <a:off x="614975" y="1476575"/>
            <a:ext cx="3613200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▸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▹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  <p:grpSp>
        <p:nvGrpSpPr>
          <p:cNvPr id="66" name="Google Shape;66;p6"/>
          <p:cNvGrpSpPr/>
          <p:nvPr/>
        </p:nvGrpSpPr>
        <p:grpSpPr>
          <a:xfrm rot="10800000">
            <a:off x="4572000" y="-47"/>
            <a:ext cx="4572000" cy="5157522"/>
            <a:chOff x="8" y="-13862"/>
            <a:chExt cx="4572000" cy="5157522"/>
          </a:xfrm>
        </p:grpSpPr>
        <p:sp>
          <p:nvSpPr>
            <p:cNvPr id="67" name="Google Shape;67;p6"/>
            <p:cNvSpPr/>
            <p:nvPr/>
          </p:nvSpPr>
          <p:spPr>
            <a:xfrm rot="10800000">
              <a:off x="8" y="160"/>
              <a:ext cx="377100" cy="5143500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366508" y="-13862"/>
              <a:ext cx="267425" cy="5157350"/>
            </a:xfrm>
            <a:custGeom>
              <a:avLst/>
              <a:gdLst/>
              <a:ahLst/>
              <a:cxnLst/>
              <a:rect l="l" t="t" r="r" b="b"/>
              <a:pathLst>
                <a:path w="10697" h="206294" extrusionOk="0">
                  <a:moveTo>
                    <a:pt x="369" y="206294"/>
                  </a:moveTo>
                  <a:lnTo>
                    <a:pt x="10697" y="190844"/>
                  </a:lnTo>
                  <a:lnTo>
                    <a:pt x="10623" y="15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69" name="Google Shape;69;p6"/>
            <p:cNvSpPr/>
            <p:nvPr/>
          </p:nvSpPr>
          <p:spPr>
            <a:xfrm rot="10800000">
              <a:off x="633908" y="382913"/>
              <a:ext cx="3938100" cy="43764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73000">
                  <a:schemeClr val="accent2"/>
                </a:gs>
                <a:gs pos="100000">
                  <a:schemeClr val="accent3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91655"/>
            <a:ext cx="796962" cy="4482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oogle Shape;71;p7"/>
          <p:cNvGrpSpPr/>
          <p:nvPr/>
        </p:nvGrpSpPr>
        <p:grpSpPr>
          <a:xfrm>
            <a:off x="0" y="4762400"/>
            <a:ext cx="603997" cy="381100"/>
            <a:chOff x="0" y="4762400"/>
            <a:chExt cx="603997" cy="381100"/>
          </a:xfrm>
        </p:grpSpPr>
        <p:sp>
          <p:nvSpPr>
            <p:cNvPr id="72" name="Google Shape;72;p7"/>
            <p:cNvSpPr/>
            <p:nvPr/>
          </p:nvSpPr>
          <p:spPr>
            <a:xfrm>
              <a:off x="380497" y="4762400"/>
              <a:ext cx="223500" cy="3810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0" y="4762500"/>
              <a:ext cx="381000" cy="381000"/>
            </a:xfrm>
            <a:prstGeom prst="rect">
              <a:avLst/>
            </a:prstGeom>
            <a:gradFill>
              <a:gsLst>
                <a:gs pos="0">
                  <a:schemeClr val="accent6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74" name="Google Shape;74;p7"/>
          <p:cNvGrpSpPr/>
          <p:nvPr/>
        </p:nvGrpSpPr>
        <p:grpSpPr>
          <a:xfrm>
            <a:off x="381000" y="0"/>
            <a:ext cx="8763111" cy="1310918"/>
            <a:chOff x="381000" y="0"/>
            <a:chExt cx="8763111" cy="1310918"/>
          </a:xfrm>
        </p:grpSpPr>
        <p:grpSp>
          <p:nvGrpSpPr>
            <p:cNvPr id="75" name="Google Shape;75;p7"/>
            <p:cNvGrpSpPr/>
            <p:nvPr/>
          </p:nvGrpSpPr>
          <p:grpSpPr>
            <a:xfrm>
              <a:off x="381000" y="0"/>
              <a:ext cx="8763111" cy="1310300"/>
              <a:chOff x="381000" y="0"/>
              <a:chExt cx="8763111" cy="1310300"/>
            </a:xfrm>
          </p:grpSpPr>
          <p:sp>
            <p:nvSpPr>
              <p:cNvPr id="76" name="Google Shape;76;p7"/>
              <p:cNvSpPr/>
              <p:nvPr/>
            </p:nvSpPr>
            <p:spPr>
              <a:xfrm>
                <a:off x="7371879" y="0"/>
                <a:ext cx="721985" cy="1310275"/>
              </a:xfrm>
              <a:custGeom>
                <a:avLst/>
                <a:gdLst/>
                <a:ahLst/>
                <a:cxnLst/>
                <a:rect l="l" t="t" r="r" b="b"/>
                <a:pathLst>
                  <a:path w="23660" h="52411" extrusionOk="0">
                    <a:moveTo>
                      <a:pt x="23655" y="0"/>
                    </a:moveTo>
                    <a:lnTo>
                      <a:pt x="0" y="15445"/>
                    </a:lnTo>
                    <a:lnTo>
                      <a:pt x="14" y="52411"/>
                    </a:lnTo>
                    <a:lnTo>
                      <a:pt x="23660" y="421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</p:sp>
          <p:sp>
            <p:nvSpPr>
              <p:cNvPr id="77" name="Google Shape;77;p7"/>
              <p:cNvSpPr/>
              <p:nvPr/>
            </p:nvSpPr>
            <p:spPr>
              <a:xfrm>
                <a:off x="8090211" y="0"/>
                <a:ext cx="1053900" cy="1053900"/>
              </a:xfrm>
              <a:prstGeom prst="rect">
                <a:avLst/>
              </a:prstGeom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8" name="Google Shape;78;p7"/>
              <p:cNvSpPr/>
              <p:nvPr/>
            </p:nvSpPr>
            <p:spPr>
              <a:xfrm>
                <a:off x="381000" y="384200"/>
                <a:ext cx="6990900" cy="926100"/>
              </a:xfrm>
              <a:prstGeom prst="rect">
                <a:avLst/>
              </a:prstGeom>
              <a:gradFill>
                <a:gsLst>
                  <a:gs pos="0">
                    <a:schemeClr val="accent2"/>
                  </a:gs>
                  <a:gs pos="73000">
                    <a:schemeClr val="accent2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79" name="Google Shape;79;p7"/>
            <p:cNvGrpSpPr/>
            <p:nvPr/>
          </p:nvGrpSpPr>
          <p:grpSpPr>
            <a:xfrm>
              <a:off x="381000" y="967217"/>
              <a:ext cx="8763100" cy="343701"/>
              <a:chOff x="381000" y="862358"/>
              <a:chExt cx="8763100" cy="576872"/>
            </a:xfrm>
          </p:grpSpPr>
          <p:sp>
            <p:nvSpPr>
              <p:cNvPr id="80" name="Google Shape;80;p7"/>
              <p:cNvSpPr/>
              <p:nvPr/>
            </p:nvSpPr>
            <p:spPr>
              <a:xfrm>
                <a:off x="7370250" y="863755"/>
                <a:ext cx="719800" cy="575475"/>
              </a:xfrm>
              <a:custGeom>
                <a:avLst/>
                <a:gdLst/>
                <a:ahLst/>
                <a:cxnLst/>
                <a:rect l="l" t="t" r="r" b="b"/>
                <a:pathLst>
                  <a:path w="28792" h="23019" extrusionOk="0">
                    <a:moveTo>
                      <a:pt x="28792" y="0"/>
                    </a:moveTo>
                    <a:lnTo>
                      <a:pt x="53" y="17878"/>
                    </a:lnTo>
                    <a:lnTo>
                      <a:pt x="0" y="23019"/>
                    </a:lnTo>
                    <a:lnTo>
                      <a:pt x="28792" y="5853"/>
                    </a:lnTo>
                    <a:close/>
                  </a:path>
                </a:pathLst>
              </a:custGeom>
              <a:solidFill>
                <a:srgbClr val="001F46">
                  <a:alpha val="20110"/>
                </a:srgbClr>
              </a:solidFill>
              <a:ln>
                <a:noFill/>
              </a:ln>
            </p:spPr>
          </p:sp>
          <p:sp>
            <p:nvSpPr>
              <p:cNvPr id="81" name="Google Shape;81;p7"/>
              <p:cNvSpPr/>
              <p:nvPr/>
            </p:nvSpPr>
            <p:spPr>
              <a:xfrm>
                <a:off x="8090200" y="862358"/>
                <a:ext cx="1053900" cy="1455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82" name="Google Shape;82;p7"/>
              <p:cNvSpPr/>
              <p:nvPr/>
            </p:nvSpPr>
            <p:spPr>
              <a:xfrm>
                <a:off x="381000" y="1310303"/>
                <a:ext cx="6990900" cy="127800"/>
              </a:xfrm>
              <a:prstGeom prst="rect">
                <a:avLst/>
              </a:prstGeom>
              <a:solidFill>
                <a:srgbClr val="001F46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sp>
        <p:nvSpPr>
          <p:cNvPr id="83" name="Google Shape;83;p7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body" idx="1"/>
          </p:nvPr>
        </p:nvSpPr>
        <p:spPr>
          <a:xfrm>
            <a:off x="604000" y="1705175"/>
            <a:ext cx="3185400" cy="27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▸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85" name="Google Shape;85;p7"/>
          <p:cNvSpPr txBox="1">
            <a:spLocks noGrp="1"/>
          </p:cNvSpPr>
          <p:nvPr>
            <p:ph type="body" idx="2"/>
          </p:nvPr>
        </p:nvSpPr>
        <p:spPr>
          <a:xfrm>
            <a:off x="4187378" y="1705175"/>
            <a:ext cx="3185400" cy="271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rtl="0">
              <a:spcBef>
                <a:spcPts val="600"/>
              </a:spcBef>
              <a:spcAft>
                <a:spcPts val="0"/>
              </a:spcAft>
              <a:buSzPts val="2200"/>
              <a:buChar char="▸"/>
              <a:defRPr sz="2200"/>
            </a:lvl1pPr>
            <a:lvl2pPr marL="914400" lvl="1" indent="-368300" rtl="0">
              <a:spcBef>
                <a:spcPts val="0"/>
              </a:spcBef>
              <a:spcAft>
                <a:spcPts val="0"/>
              </a:spcAft>
              <a:buSzPts val="2200"/>
              <a:buChar char="▹"/>
              <a:defRPr sz="2200"/>
            </a:lvl2pPr>
            <a:lvl3pPr marL="1371600" lvl="2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691655"/>
            <a:ext cx="796962" cy="44829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algn="ctr" rtl="0">
              <a:buNone/>
              <a:defRPr sz="1100">
                <a:solidFill>
                  <a:schemeClr val="dk2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Barlow SemiBold"/>
              <a:buNone/>
              <a:defRPr sz="3000">
                <a:solidFill>
                  <a:schemeClr val="lt1"/>
                </a:solidFill>
                <a:latin typeface="Barlow SemiBold"/>
                <a:ea typeface="Barlow SemiBold"/>
                <a:cs typeface="Barlow SemiBold"/>
                <a:sym typeface="Barlow SemiBol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614975" y="1705175"/>
            <a:ext cx="6757800" cy="28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Barlow Light"/>
              <a:buChar char="▸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▹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●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○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Barlow Light"/>
              <a:buChar char="■"/>
              <a:defRPr sz="24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3"/>
          <p:cNvSpPr txBox="1">
            <a:spLocks noGrp="1"/>
          </p:cNvSpPr>
          <p:nvPr>
            <p:ph type="ctrTitle"/>
          </p:nvPr>
        </p:nvSpPr>
        <p:spPr>
          <a:xfrm>
            <a:off x="539552" y="3219822"/>
            <a:ext cx="6480720" cy="1368152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/>
            <a:r>
              <a:rPr lang="x-es-XL" sz="2400" dirty="0">
                <a:solidFill>
                  <a:schemeClr val="accent1"/>
                </a:solidFill>
                <a:latin typeface="+mj-lt"/>
              </a:rPr>
              <a:t/>
            </a:r>
            <a:br>
              <a:rPr lang="x-es-XL" sz="2400" dirty="0">
                <a:solidFill>
                  <a:schemeClr val="accent1"/>
                </a:solidFill>
                <a:latin typeface="+mj-lt"/>
              </a:rPr>
            </a:br>
            <a:r>
              <a:rPr lang="x-es-XL" sz="4400" dirty="0">
                <a:latin typeface="+mj-lt"/>
              </a:rPr>
              <a:t>Diagnóstico nutricional y tratamiento</a:t>
            </a:r>
            <a:r>
              <a:rPr lang="x-es-XL" sz="1800" dirty="0">
                <a:latin typeface="+mj-lt"/>
              </a:rPr>
              <a:t/>
            </a:r>
            <a:br>
              <a:rPr lang="x-es-XL" sz="1800" dirty="0">
                <a:latin typeface="+mj-lt"/>
              </a:rPr>
            </a:br>
            <a:r>
              <a:rPr lang="x-es-XL" sz="1800" dirty="0">
                <a:latin typeface="+mj-lt"/>
              </a:rPr>
              <a:t>Instituto Politécnico de Bragança</a:t>
            </a:r>
          </a:p>
        </p:txBody>
      </p:sp>
      <p:sp>
        <p:nvSpPr>
          <p:cNvPr id="3" name="Rectangle 2"/>
          <p:cNvSpPr/>
          <p:nvPr/>
        </p:nvSpPr>
        <p:spPr>
          <a:xfrm>
            <a:off x="683569" y="908015"/>
            <a:ext cx="76443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es-XL" sz="6000" b="1" dirty="0">
                <a:solidFill>
                  <a:schemeClr val="accent2"/>
                </a:solidFill>
              </a:rPr>
              <a:t>Connected 4 Health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95536" y="1705175"/>
            <a:ext cx="8568952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r>
              <a:rPr lang="es-ES" sz="2000" dirty="0" smtClean="0">
                <a:latin typeface="+mn-lt"/>
              </a:rPr>
              <a:t>En los casos de obesidad de grado 2 y 3 (&gt;35 kg/m</a:t>
            </a:r>
            <a:r>
              <a:rPr lang="es-ES" sz="2000" baseline="30000" dirty="0" smtClean="0">
                <a:latin typeface="+mn-lt"/>
              </a:rPr>
              <a:t>2</a:t>
            </a:r>
            <a:r>
              <a:rPr lang="es-ES" sz="2000" dirty="0" smtClean="0">
                <a:latin typeface="+mn-lt"/>
              </a:rPr>
              <a:t>), el objetivo debe ser un adelgazamiento permanente del 10-20 %; a partir de un IMC de &gt;40 kg/m</a:t>
            </a:r>
            <a:r>
              <a:rPr lang="es-ES" sz="2000" baseline="30000" dirty="0" smtClean="0">
                <a:latin typeface="+mn-lt"/>
              </a:rPr>
              <a:t>2</a:t>
            </a:r>
            <a:r>
              <a:rPr lang="es-ES" sz="2000" dirty="0" smtClean="0">
                <a:latin typeface="+mn-lt"/>
              </a:rPr>
              <a:t>, debería oscilar entre el 10 y hasta el 30 %. </a:t>
            </a: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r>
              <a:rPr lang="es-ES" sz="2000" dirty="0" smtClean="0">
                <a:latin typeface="+mn-lt"/>
              </a:rPr>
              <a:t>Solo hay dos maneras de alcanzar este adelgazamiento a largo plazo: una terapia conservadora multimodal (planes de adelgazamiento) o la cirugía bariátrica.</a:t>
            </a: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r>
              <a:rPr lang="es-ES" sz="2000" dirty="0" smtClean="0">
                <a:latin typeface="+mn-lt"/>
              </a:rPr>
              <a:t>La aplicación de estas recomendaciones alimentarias exige el acompañamiento de un dietista experimentado.</a:t>
            </a:r>
            <a:endParaRPr lang="es-ES" sz="2000" dirty="0">
              <a:latin typeface="+mn-lt"/>
            </a:endParaRPr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 lang="en"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es-XL" dirty="0">
                <a:latin typeface="+mj-lt"/>
              </a:rPr>
              <a:t>Tratamiento nutricional</a:t>
            </a:r>
            <a:br>
              <a:rPr lang="x-es-XL" dirty="0">
                <a:latin typeface="+mj-lt"/>
              </a:rPr>
            </a:br>
            <a:r>
              <a:rPr lang="x-es-XL" dirty="0">
                <a:latin typeface="+mj-lt"/>
              </a:rPr>
              <a:t>Preobesidad/obesidad</a:t>
            </a:r>
          </a:p>
        </p:txBody>
      </p:sp>
    </p:spTree>
    <p:extLst>
      <p:ext uri="{BB962C8B-B14F-4D97-AF65-F5344CB8AC3E}">
        <p14:creationId xmlns:p14="http://schemas.microsoft.com/office/powerpoint/2010/main" val="1421255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95536" y="1993207"/>
            <a:ext cx="8568952" cy="144263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r>
              <a:rPr lang="es-ES" sz="2000" b="1" i="1" dirty="0" smtClean="0">
                <a:latin typeface="+mn-lt"/>
              </a:rPr>
              <a:t>Objetivo: recuperar el peso corporal y, en el caso de las mujeres, la menstruación</a:t>
            </a: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r>
              <a:rPr lang="es-ES" sz="2000" dirty="0" smtClean="0">
                <a:latin typeface="+mn-lt"/>
              </a:rPr>
              <a:t>La fase de realimentación requiere un progreso gradual del aporte de nutrientes y un seguimiento exhaustivo. </a:t>
            </a:r>
            <a:endParaRPr lang="es-ES" sz="2000" dirty="0">
              <a:latin typeface="+mn-lt"/>
            </a:endParaRPr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 lang="en"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es-XL" dirty="0">
                <a:latin typeface="+mj-lt"/>
              </a:rPr>
              <a:t>Tratamiento nutricional</a:t>
            </a:r>
            <a:br>
              <a:rPr lang="x-es-XL" dirty="0">
                <a:latin typeface="+mj-lt"/>
              </a:rPr>
            </a:br>
            <a:r>
              <a:rPr lang="x-es-XL" dirty="0">
                <a:latin typeface="+mj-lt"/>
              </a:rPr>
              <a:t>Anorexia nerviosa</a:t>
            </a:r>
          </a:p>
        </p:txBody>
      </p:sp>
    </p:spTree>
    <p:extLst>
      <p:ext uri="{BB962C8B-B14F-4D97-AF65-F5344CB8AC3E}">
        <p14:creationId xmlns:p14="http://schemas.microsoft.com/office/powerpoint/2010/main" val="4202293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95536" y="1705175"/>
            <a:ext cx="8208912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just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r>
              <a:rPr lang="es-ES" sz="2000" dirty="0" smtClean="0">
                <a:latin typeface="+mn-lt"/>
              </a:rPr>
              <a:t>Ajustes graduales del aporte de nutrientes y el progreso del peso, como el incremento del aporte calórico desde un nivel basal de entre 30 y 40 kcal/kg del peso real al día (puede empezar en 1000 o 1200 kcal diarias) y el avance progresivo para alcanzar un aumento de peso de entre 0,20 y 0,45 kg a la semana (entre 0,5 y 1,0 lb).</a:t>
            </a:r>
            <a:endParaRPr lang="es-ES" sz="2000" dirty="0">
              <a:latin typeface="+mn-lt"/>
            </a:endParaRPr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 lang="en"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es-XL" dirty="0">
                <a:latin typeface="+mj-lt"/>
              </a:rPr>
              <a:t>Tratamiento nutricional</a:t>
            </a:r>
            <a:br>
              <a:rPr lang="x-es-XL" dirty="0">
                <a:latin typeface="+mj-lt"/>
              </a:rPr>
            </a:br>
            <a:r>
              <a:rPr lang="x-es-XL" dirty="0">
                <a:latin typeface="+mj-lt"/>
              </a:rPr>
              <a:t>Anorexia nerviosa</a:t>
            </a:r>
          </a:p>
        </p:txBody>
      </p:sp>
    </p:spTree>
    <p:extLst>
      <p:ext uri="{BB962C8B-B14F-4D97-AF65-F5344CB8AC3E}">
        <p14:creationId xmlns:p14="http://schemas.microsoft.com/office/powerpoint/2010/main" val="3128448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95536" y="1705175"/>
            <a:ext cx="8568952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r>
              <a:rPr lang="es-ES" sz="2000" b="1" i="1" dirty="0" smtClean="0">
                <a:latin typeface="+mn-lt"/>
              </a:rPr>
              <a:t>Objetivo: ayudar al paciente a elaborar una dieta estructurada para reducir los episodios compulsivos o de purga.</a:t>
            </a: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r>
              <a:rPr lang="es-ES" sz="2000" dirty="0" smtClean="0">
                <a:latin typeface="+mn-lt"/>
              </a:rPr>
              <a:t>Las anomalías nutricionales de las personas con bulimia nerviosa dependen del nivel de restricción durante los episodios sin atracones compulsivos.</a:t>
            </a:r>
            <a:endParaRPr lang="es-ES" sz="2000" dirty="0">
              <a:latin typeface="+mn-lt"/>
            </a:endParaRPr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 lang="en"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es-XL" dirty="0">
                <a:latin typeface="+mj-lt"/>
              </a:rPr>
              <a:t>Tratamiento nutricional</a:t>
            </a:r>
            <a:br>
              <a:rPr lang="x-es-XL" dirty="0">
                <a:latin typeface="+mj-lt"/>
              </a:rPr>
            </a:br>
            <a:r>
              <a:rPr lang="x-es-XL" dirty="0">
                <a:latin typeface="+mj-lt"/>
              </a:rPr>
              <a:t>Bulimia nerviosa</a:t>
            </a:r>
          </a:p>
        </p:txBody>
      </p:sp>
    </p:spTree>
    <p:extLst>
      <p:ext uri="{BB962C8B-B14F-4D97-AF65-F5344CB8AC3E}">
        <p14:creationId xmlns:p14="http://schemas.microsoft.com/office/powerpoint/2010/main" val="1967801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95536" y="1705175"/>
            <a:ext cx="8568952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r>
              <a:rPr lang="es-ES" sz="2000" dirty="0" smtClean="0">
                <a:latin typeface="+mn-lt"/>
              </a:rPr>
              <a:t>El objetivo principal del tratamiento de la bulimia nerviosa es reducir o eliminar los atracones compulsivos y las purgas.</a:t>
            </a: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r>
              <a:rPr lang="es-ES" sz="2000" dirty="0" smtClean="0">
                <a:latin typeface="+mn-lt"/>
              </a:rPr>
              <a:t>La educación nutricional incluye los principios de la alimentación normal, los efectos psicológicos y fisiológicos de la inanición, los requisitos nutricionales, el metabolismo, las ideas erróneas sobre la regulación del peso corporal y las consecuencias de las purgas</a:t>
            </a:r>
            <a:r>
              <a:rPr lang="x-es-XL" sz="2000" dirty="0" smtClean="0">
                <a:latin typeface="+mn-lt"/>
              </a:rPr>
              <a:t>.</a:t>
            </a:r>
            <a:endParaRPr lang="x-es-XL" sz="2000" dirty="0">
              <a:latin typeface="+mn-lt"/>
            </a:endParaRPr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 lang="en"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es-XL" dirty="0">
                <a:latin typeface="+mj-lt"/>
              </a:rPr>
              <a:t>Tratamiento nutricional</a:t>
            </a:r>
            <a:br>
              <a:rPr lang="x-es-XL" dirty="0">
                <a:latin typeface="+mj-lt"/>
              </a:rPr>
            </a:br>
            <a:r>
              <a:rPr lang="x-es-XL" dirty="0">
                <a:latin typeface="+mj-lt"/>
              </a:rPr>
              <a:t>Bulimia nerviosa</a:t>
            </a:r>
          </a:p>
        </p:txBody>
      </p:sp>
    </p:spTree>
    <p:extLst>
      <p:ext uri="{BB962C8B-B14F-4D97-AF65-F5344CB8AC3E}">
        <p14:creationId xmlns:p14="http://schemas.microsoft.com/office/powerpoint/2010/main" val="2243979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95536" y="1705175"/>
            <a:ext cx="8568952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r>
              <a:rPr lang="es-ES" sz="2000" dirty="0" smtClean="0">
                <a:latin typeface="+mn-lt"/>
              </a:rPr>
              <a:t>Existen algunas aplicaciones para contar calorías y macronutrientes en el móvil</a:t>
            </a: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endParaRPr lang="en-US" sz="2000" dirty="0"/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 lang="en"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+mj-lt"/>
              </a:rPr>
              <a:t>Tratamiento nutricional</a:t>
            </a:r>
            <a:br>
              <a:rPr lang="es-ES" dirty="0" smtClean="0">
                <a:latin typeface="+mj-lt"/>
              </a:rPr>
            </a:br>
            <a:r>
              <a:rPr lang="es-ES" dirty="0" smtClean="0">
                <a:latin typeface="+mj-lt"/>
              </a:rPr>
              <a:t>Aplicaciones</a:t>
            </a:r>
            <a:endParaRPr lang="es-E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29267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95536" y="1705175"/>
            <a:ext cx="8568952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r>
              <a:rPr lang="x-es-XL" sz="2000" dirty="0">
                <a:latin typeface="+mn-lt"/>
              </a:rPr>
              <a:t>My Fitness Pal</a:t>
            </a: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endParaRPr lang="en-US" sz="2000" dirty="0"/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 lang="en"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es-XL" dirty="0">
                <a:latin typeface="+mj-lt"/>
              </a:rPr>
              <a:t>Tratamiento nutricional</a:t>
            </a:r>
            <a:br>
              <a:rPr lang="x-es-XL" dirty="0">
                <a:latin typeface="+mj-lt"/>
              </a:rPr>
            </a:br>
            <a:r>
              <a:rPr lang="x-es-XL" dirty="0">
                <a:latin typeface="+mj-lt"/>
              </a:rPr>
              <a:t>Aplicaciones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8C71A815-6E82-8BF7-9FC5-B00A41A89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1381380"/>
            <a:ext cx="4361906" cy="373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190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95536" y="1705175"/>
            <a:ext cx="8568952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r>
              <a:rPr lang="x-es-XL" sz="2000" dirty="0">
                <a:latin typeface="+mn-lt"/>
              </a:rPr>
              <a:t>My Plate</a:t>
            </a: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endParaRPr lang="en-US" sz="2000" dirty="0"/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 lang="en"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es-XL" dirty="0">
                <a:latin typeface="+mj-lt"/>
              </a:rPr>
              <a:t>Tratamiento nutricional</a:t>
            </a:r>
            <a:br>
              <a:rPr lang="x-es-XL" dirty="0">
                <a:latin typeface="+mj-lt"/>
              </a:rPr>
            </a:br>
            <a:r>
              <a:rPr lang="x-es-XL" dirty="0">
                <a:latin typeface="+mj-lt"/>
              </a:rPr>
              <a:t>Aplicaciones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34331E43-CC9D-D873-532B-C3E333915D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688" y="1590503"/>
            <a:ext cx="6757800" cy="3242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885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95536" y="1705175"/>
            <a:ext cx="8568952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r>
              <a:rPr lang="x-es-XL" sz="2000" dirty="0">
                <a:latin typeface="+mn-lt"/>
              </a:rPr>
              <a:t>Fat Secret</a:t>
            </a: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endParaRPr lang="en-US" sz="2000" dirty="0"/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 lang="en"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es-XL" dirty="0">
                <a:latin typeface="+mj-lt"/>
              </a:rPr>
              <a:t>Tratamiento nutricional</a:t>
            </a:r>
            <a:br>
              <a:rPr lang="x-es-XL" dirty="0">
                <a:latin typeface="+mj-lt"/>
              </a:rPr>
            </a:br>
            <a:r>
              <a:rPr lang="x-es-XL" dirty="0">
                <a:latin typeface="+mj-lt"/>
              </a:rPr>
              <a:t>Aplicaciones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2AE8998D-AE3C-F1E5-E6BA-C9EA531FC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1371" y="1486109"/>
            <a:ext cx="1951589" cy="346949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625EF985-E139-1427-FE69-7AF73C3C0B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0227" y="1497776"/>
            <a:ext cx="4080726" cy="338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4582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95536" y="1705175"/>
            <a:ext cx="8568952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r>
              <a:rPr lang="x-es-XL" sz="2000" dirty="0">
                <a:latin typeface="+mn-lt"/>
              </a:rPr>
              <a:t>Cronometer</a:t>
            </a: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endParaRPr lang="en-US" sz="2000" dirty="0"/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 lang="en"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es-XL" dirty="0">
                <a:latin typeface="+mj-lt"/>
              </a:rPr>
              <a:t>Tratamiento nutricional</a:t>
            </a:r>
            <a:br>
              <a:rPr lang="x-es-XL" dirty="0">
                <a:latin typeface="+mj-lt"/>
              </a:rPr>
            </a:br>
            <a:r>
              <a:rPr lang="x-es-XL" dirty="0">
                <a:latin typeface="+mj-lt"/>
              </a:rPr>
              <a:t>Aplicaciones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681AB550-7230-15E5-DB34-0D2E1C6A27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2895" y="1384550"/>
            <a:ext cx="3632912" cy="363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90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"/>
          <p:cNvSpPr txBox="1">
            <a:spLocks noGrp="1"/>
          </p:cNvSpPr>
          <p:nvPr>
            <p:ph type="title"/>
          </p:nvPr>
        </p:nvSpPr>
        <p:spPr>
          <a:xfrm>
            <a:off x="614975" y="391350"/>
            <a:ext cx="6757800" cy="919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139700" indent="0"/>
            <a:r>
              <a:rPr lang="x-es-XL" sz="1800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Número de proyecto: 2021-1-RO01- KA220-HED-38B739A3</a:t>
            </a:r>
          </a:p>
        </p:txBody>
      </p:sp>
      <p:sp>
        <p:nvSpPr>
          <p:cNvPr id="166" name="Google Shape;166;p14"/>
          <p:cNvSpPr txBox="1">
            <a:spLocks noGrp="1"/>
          </p:cNvSpPr>
          <p:nvPr>
            <p:ph type="body" idx="2"/>
          </p:nvPr>
        </p:nvSpPr>
        <p:spPr>
          <a:xfrm>
            <a:off x="362794" y="2787774"/>
            <a:ext cx="4968552" cy="122413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39700" indent="0" algn="ctr">
              <a:buNone/>
            </a:pPr>
            <a:r>
              <a:rPr lang="es-ES" sz="1400" dirty="0" smtClean="0">
                <a:solidFill>
                  <a:schemeClr val="tx1"/>
                </a:solidFill>
                <a:latin typeface="+mn-lt"/>
                <a:cs typeface="Calibri" panose="020F0502020204030204" pitchFamily="34" charset="0"/>
              </a:rPr>
              <a:t>La financiación de la Comisión Europea para la elaboración de esta presentación no constituye una adhesión a su contenido, que refleja exclusivamente las opiniones de los autores, y no puede responsabilizarse a la Comisión del uso que pueda hacerse de la información que contiene.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dirty="0">
              <a:solidFill>
                <a:schemeClr val="accent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accent2"/>
              </a:solidFill>
            </a:endParaRPr>
          </a:p>
        </p:txBody>
      </p:sp>
      <p:sp>
        <p:nvSpPr>
          <p:cNvPr id="167" name="Google Shape;167;p14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 lang="en"/>
          </a:p>
        </p:txBody>
      </p:sp>
      <p:grpSp>
        <p:nvGrpSpPr>
          <p:cNvPr id="168" name="Google Shape;168;p14"/>
          <p:cNvGrpSpPr/>
          <p:nvPr/>
        </p:nvGrpSpPr>
        <p:grpSpPr>
          <a:xfrm>
            <a:off x="8391681" y="301593"/>
            <a:ext cx="450753" cy="450708"/>
            <a:chOff x="3277794" y="2969995"/>
            <a:chExt cx="457200" cy="457200"/>
          </a:xfrm>
        </p:grpSpPr>
        <p:sp>
          <p:nvSpPr>
            <p:cNvPr id="169" name="Google Shape;169;p14"/>
            <p:cNvSpPr/>
            <p:nvPr/>
          </p:nvSpPr>
          <p:spPr>
            <a:xfrm>
              <a:off x="3277794" y="2969995"/>
              <a:ext cx="457200" cy="171450"/>
            </a:xfrm>
            <a:custGeom>
              <a:avLst/>
              <a:gdLst/>
              <a:ahLst/>
              <a:cxnLst/>
              <a:rect l="l" t="t" r="r" b="b"/>
              <a:pathLst>
                <a:path w="457200" h="171450" extrusionOk="0">
                  <a:moveTo>
                    <a:pt x="19050" y="104775"/>
                  </a:moveTo>
                  <a:lnTo>
                    <a:pt x="40005" y="104775"/>
                  </a:lnTo>
                  <a:cubicBezTo>
                    <a:pt x="48578" y="142875"/>
                    <a:pt x="82868" y="171450"/>
                    <a:pt x="123825" y="171450"/>
                  </a:cubicBezTo>
                  <a:cubicBezTo>
                    <a:pt x="164783" y="171450"/>
                    <a:pt x="199073" y="142875"/>
                    <a:pt x="207645" y="104775"/>
                  </a:cubicBezTo>
                  <a:lnTo>
                    <a:pt x="250508" y="104775"/>
                  </a:lnTo>
                  <a:cubicBezTo>
                    <a:pt x="259080" y="142875"/>
                    <a:pt x="293370" y="171450"/>
                    <a:pt x="334328" y="171450"/>
                  </a:cubicBezTo>
                  <a:cubicBezTo>
                    <a:pt x="375285" y="171450"/>
                    <a:pt x="409575" y="142875"/>
                    <a:pt x="418148" y="104775"/>
                  </a:cubicBezTo>
                  <a:lnTo>
                    <a:pt x="438150" y="104775"/>
                  </a:lnTo>
                  <a:cubicBezTo>
                    <a:pt x="448628" y="104775"/>
                    <a:pt x="457200" y="96203"/>
                    <a:pt x="457200" y="85725"/>
                  </a:cubicBezTo>
                  <a:cubicBezTo>
                    <a:pt x="457200" y="75248"/>
                    <a:pt x="448628" y="66675"/>
                    <a:pt x="438150" y="66675"/>
                  </a:cubicBezTo>
                  <a:lnTo>
                    <a:pt x="417195" y="66675"/>
                  </a:lnTo>
                  <a:cubicBezTo>
                    <a:pt x="408623" y="28575"/>
                    <a:pt x="374333" y="0"/>
                    <a:pt x="333375" y="0"/>
                  </a:cubicBezTo>
                  <a:cubicBezTo>
                    <a:pt x="292418" y="0"/>
                    <a:pt x="258128" y="28575"/>
                    <a:pt x="249555" y="66675"/>
                  </a:cubicBezTo>
                  <a:lnTo>
                    <a:pt x="206693" y="66675"/>
                  </a:lnTo>
                  <a:cubicBezTo>
                    <a:pt x="198120" y="28575"/>
                    <a:pt x="163830" y="0"/>
                    <a:pt x="122873" y="0"/>
                  </a:cubicBezTo>
                  <a:cubicBezTo>
                    <a:pt x="81915" y="0"/>
                    <a:pt x="48578" y="28575"/>
                    <a:pt x="40005" y="66675"/>
                  </a:cubicBezTo>
                  <a:lnTo>
                    <a:pt x="19050" y="66675"/>
                  </a:lnTo>
                  <a:cubicBezTo>
                    <a:pt x="8573" y="66675"/>
                    <a:pt x="0" y="75248"/>
                    <a:pt x="0" y="85725"/>
                  </a:cubicBezTo>
                  <a:cubicBezTo>
                    <a:pt x="0" y="96203"/>
                    <a:pt x="8573" y="104775"/>
                    <a:pt x="19050" y="104775"/>
                  </a:cubicBezTo>
                  <a:close/>
                  <a:moveTo>
                    <a:pt x="289560" y="66675"/>
                  </a:moveTo>
                  <a:cubicBezTo>
                    <a:pt x="297180" y="49530"/>
                    <a:pt x="314325" y="38100"/>
                    <a:pt x="333375" y="38100"/>
                  </a:cubicBezTo>
                  <a:cubicBezTo>
                    <a:pt x="352425" y="38100"/>
                    <a:pt x="369570" y="49530"/>
                    <a:pt x="377190" y="66675"/>
                  </a:cubicBezTo>
                  <a:cubicBezTo>
                    <a:pt x="379095" y="72390"/>
                    <a:pt x="381000" y="79058"/>
                    <a:pt x="381000" y="85725"/>
                  </a:cubicBezTo>
                  <a:cubicBezTo>
                    <a:pt x="381000" y="92393"/>
                    <a:pt x="379095" y="99060"/>
                    <a:pt x="377190" y="104775"/>
                  </a:cubicBezTo>
                  <a:cubicBezTo>
                    <a:pt x="369570" y="121920"/>
                    <a:pt x="353378" y="133350"/>
                    <a:pt x="333375" y="133350"/>
                  </a:cubicBezTo>
                  <a:cubicBezTo>
                    <a:pt x="313373" y="133350"/>
                    <a:pt x="297180" y="121920"/>
                    <a:pt x="289560" y="104775"/>
                  </a:cubicBezTo>
                  <a:cubicBezTo>
                    <a:pt x="287655" y="99060"/>
                    <a:pt x="285750" y="92393"/>
                    <a:pt x="285750" y="85725"/>
                  </a:cubicBezTo>
                  <a:cubicBezTo>
                    <a:pt x="285750" y="79058"/>
                    <a:pt x="287655" y="72390"/>
                    <a:pt x="289560" y="66675"/>
                  </a:cubicBezTo>
                  <a:close/>
                  <a:moveTo>
                    <a:pt x="80010" y="66675"/>
                  </a:moveTo>
                  <a:cubicBezTo>
                    <a:pt x="87630" y="49530"/>
                    <a:pt x="104775" y="38100"/>
                    <a:pt x="123825" y="38100"/>
                  </a:cubicBezTo>
                  <a:cubicBezTo>
                    <a:pt x="142875" y="38100"/>
                    <a:pt x="160020" y="49530"/>
                    <a:pt x="167640" y="66675"/>
                  </a:cubicBezTo>
                  <a:cubicBezTo>
                    <a:pt x="169545" y="72390"/>
                    <a:pt x="171450" y="79058"/>
                    <a:pt x="171450" y="85725"/>
                  </a:cubicBezTo>
                  <a:cubicBezTo>
                    <a:pt x="171450" y="92393"/>
                    <a:pt x="169545" y="99060"/>
                    <a:pt x="167640" y="104775"/>
                  </a:cubicBezTo>
                  <a:cubicBezTo>
                    <a:pt x="160020" y="121920"/>
                    <a:pt x="143828" y="133350"/>
                    <a:pt x="123825" y="133350"/>
                  </a:cubicBezTo>
                  <a:cubicBezTo>
                    <a:pt x="103823" y="133350"/>
                    <a:pt x="87630" y="121920"/>
                    <a:pt x="80010" y="104775"/>
                  </a:cubicBezTo>
                  <a:cubicBezTo>
                    <a:pt x="78105" y="99060"/>
                    <a:pt x="76200" y="92393"/>
                    <a:pt x="76200" y="85725"/>
                  </a:cubicBezTo>
                  <a:cubicBezTo>
                    <a:pt x="76200" y="79058"/>
                    <a:pt x="78105" y="72390"/>
                    <a:pt x="80010" y="666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14"/>
            <p:cNvSpPr/>
            <p:nvPr/>
          </p:nvSpPr>
          <p:spPr>
            <a:xfrm>
              <a:off x="3430194" y="3189070"/>
              <a:ext cx="304800" cy="238125"/>
            </a:xfrm>
            <a:custGeom>
              <a:avLst/>
              <a:gdLst/>
              <a:ahLst/>
              <a:cxnLst/>
              <a:rect l="l" t="t" r="r" b="b"/>
              <a:pathLst>
                <a:path w="304800" h="238125" extrusionOk="0">
                  <a:moveTo>
                    <a:pt x="295275" y="0"/>
                  </a:moveTo>
                  <a:lnTo>
                    <a:pt x="9525" y="0"/>
                  </a:lnTo>
                  <a:cubicBezTo>
                    <a:pt x="4763" y="0"/>
                    <a:pt x="0" y="4763"/>
                    <a:pt x="0" y="9525"/>
                  </a:cubicBezTo>
                  <a:lnTo>
                    <a:pt x="0" y="47625"/>
                  </a:lnTo>
                  <a:lnTo>
                    <a:pt x="142875" y="47625"/>
                  </a:lnTo>
                  <a:cubicBezTo>
                    <a:pt x="159068" y="47625"/>
                    <a:pt x="171450" y="60007"/>
                    <a:pt x="171450" y="76200"/>
                  </a:cubicBezTo>
                  <a:lnTo>
                    <a:pt x="171450" y="238125"/>
                  </a:lnTo>
                  <a:lnTo>
                    <a:pt x="304800" y="238125"/>
                  </a:lnTo>
                  <a:lnTo>
                    <a:pt x="304800" y="9525"/>
                  </a:lnTo>
                  <a:cubicBezTo>
                    <a:pt x="304800" y="4763"/>
                    <a:pt x="300038" y="0"/>
                    <a:pt x="295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4"/>
            <p:cNvSpPr/>
            <p:nvPr/>
          </p:nvSpPr>
          <p:spPr>
            <a:xfrm>
              <a:off x="3277794" y="3255745"/>
              <a:ext cx="304800" cy="171450"/>
            </a:xfrm>
            <a:custGeom>
              <a:avLst/>
              <a:gdLst/>
              <a:ahLst/>
              <a:cxnLst/>
              <a:rect l="l" t="t" r="r" b="b"/>
              <a:pathLst>
                <a:path w="304800" h="171450" extrusionOk="0">
                  <a:moveTo>
                    <a:pt x="285750" y="0"/>
                  </a:moveTo>
                  <a:lnTo>
                    <a:pt x="19050" y="0"/>
                  </a:lnTo>
                  <a:cubicBezTo>
                    <a:pt x="8573" y="0"/>
                    <a:pt x="0" y="8572"/>
                    <a:pt x="0" y="19050"/>
                  </a:cubicBezTo>
                  <a:lnTo>
                    <a:pt x="0" y="170498"/>
                  </a:lnTo>
                  <a:cubicBezTo>
                    <a:pt x="0" y="170498"/>
                    <a:pt x="0" y="170498"/>
                    <a:pt x="953" y="171450"/>
                  </a:cubicBezTo>
                  <a:lnTo>
                    <a:pt x="304800" y="171450"/>
                  </a:lnTo>
                  <a:lnTo>
                    <a:pt x="304800" y="171450"/>
                  </a:lnTo>
                  <a:lnTo>
                    <a:pt x="304800" y="19050"/>
                  </a:lnTo>
                  <a:cubicBezTo>
                    <a:pt x="304800" y="8572"/>
                    <a:pt x="296228" y="0"/>
                    <a:pt x="285750" y="0"/>
                  </a:cubicBezTo>
                  <a:close/>
                  <a:moveTo>
                    <a:pt x="242888" y="142875"/>
                  </a:moveTo>
                  <a:lnTo>
                    <a:pt x="61913" y="142875"/>
                  </a:lnTo>
                  <a:cubicBezTo>
                    <a:pt x="54293" y="142875"/>
                    <a:pt x="47625" y="136208"/>
                    <a:pt x="47625" y="128588"/>
                  </a:cubicBezTo>
                  <a:cubicBezTo>
                    <a:pt x="47625" y="120968"/>
                    <a:pt x="54293" y="114300"/>
                    <a:pt x="61913" y="114300"/>
                  </a:cubicBezTo>
                  <a:lnTo>
                    <a:pt x="242888" y="114300"/>
                  </a:lnTo>
                  <a:cubicBezTo>
                    <a:pt x="250508" y="114300"/>
                    <a:pt x="257175" y="120968"/>
                    <a:pt x="257175" y="128588"/>
                  </a:cubicBezTo>
                  <a:cubicBezTo>
                    <a:pt x="257175" y="136208"/>
                    <a:pt x="250508" y="142875"/>
                    <a:pt x="242888" y="142875"/>
                  </a:cubicBezTo>
                  <a:close/>
                  <a:moveTo>
                    <a:pt x="242888" y="85725"/>
                  </a:moveTo>
                  <a:lnTo>
                    <a:pt x="61913" y="85725"/>
                  </a:lnTo>
                  <a:cubicBezTo>
                    <a:pt x="54293" y="85725"/>
                    <a:pt x="47625" y="79057"/>
                    <a:pt x="47625" y="71438"/>
                  </a:cubicBezTo>
                  <a:cubicBezTo>
                    <a:pt x="47625" y="63818"/>
                    <a:pt x="54293" y="57150"/>
                    <a:pt x="61913" y="57150"/>
                  </a:cubicBezTo>
                  <a:lnTo>
                    <a:pt x="242888" y="57150"/>
                  </a:lnTo>
                  <a:cubicBezTo>
                    <a:pt x="250508" y="57150"/>
                    <a:pt x="257175" y="63818"/>
                    <a:pt x="257175" y="71438"/>
                  </a:cubicBezTo>
                  <a:cubicBezTo>
                    <a:pt x="257175" y="79057"/>
                    <a:pt x="250508" y="85725"/>
                    <a:pt x="242888" y="857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923678"/>
            <a:ext cx="3196632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07654"/>
            <a:ext cx="4759052" cy="100260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5"/>
          <p:cNvSpPr txBox="1">
            <a:spLocks noGrp="1"/>
          </p:cNvSpPr>
          <p:nvPr>
            <p:ph type="body" idx="1"/>
          </p:nvPr>
        </p:nvSpPr>
        <p:spPr>
          <a:xfrm>
            <a:off x="611560" y="2067694"/>
            <a:ext cx="3613200" cy="186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x-es-XL" b="1" dirty="0">
                <a:solidFill>
                  <a:schemeClr val="accent3"/>
                </a:solidFill>
                <a:latin typeface="+mn-lt"/>
                <a:ea typeface="Barlow"/>
                <a:cs typeface="Barlow"/>
                <a:sym typeface="Barlow"/>
              </a:rPr>
              <a:t>Instituto Politécnico de Bragança</a:t>
            </a:r>
          </a:p>
        </p:txBody>
      </p:sp>
      <p:sp>
        <p:nvSpPr>
          <p:cNvPr id="503" name="Google Shape;503;p35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 lang="e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35646"/>
            <a:ext cx="3552394" cy="199822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81000" y="1373541"/>
            <a:ext cx="8568952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r>
              <a:rPr lang="es-ES" sz="2000" dirty="0" smtClean="0">
                <a:latin typeface="+mn-lt"/>
              </a:rPr>
              <a:t>El diagnóstico nutricional se comunica en forma de un dictamen estructurado, denominado informe PES, que se divide en tres partes diferenciadas:</a:t>
            </a:r>
          </a:p>
          <a:p>
            <a:pPr lvl="1">
              <a:spcBef>
                <a:spcPts val="1000"/>
              </a:spcBef>
              <a:buChar char="▸"/>
            </a:pPr>
            <a:r>
              <a:rPr lang="es-ES" sz="2000" dirty="0" smtClean="0">
                <a:solidFill>
                  <a:srgbClr val="FF0000"/>
                </a:solidFill>
                <a:latin typeface="+mn-lt"/>
              </a:rPr>
              <a:t>Problema </a:t>
            </a:r>
          </a:p>
          <a:p>
            <a:pPr lvl="1">
              <a:spcBef>
                <a:spcPts val="1000"/>
              </a:spcBef>
              <a:buChar char="▸"/>
            </a:pPr>
            <a:r>
              <a:rPr lang="es-ES" sz="20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Etiología</a:t>
            </a:r>
            <a:r>
              <a:rPr lang="es-ES" sz="2000" dirty="0" smtClean="0">
                <a:latin typeface="+mn-lt"/>
              </a:rPr>
              <a:t> (causa principal del problema)</a:t>
            </a:r>
          </a:p>
          <a:p>
            <a:pPr lvl="1">
              <a:spcBef>
                <a:spcPts val="1000"/>
              </a:spcBef>
              <a:buChar char="▸"/>
            </a:pP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Sintomatología </a:t>
            </a:r>
            <a:r>
              <a:rPr lang="es-ES" sz="2000" dirty="0" smtClean="0">
                <a:latin typeface="+mn-lt"/>
              </a:rPr>
              <a:t>(prueba del problema, indicios de los datos de la evaluación)</a:t>
            </a:r>
          </a:p>
          <a:p>
            <a:pPr marL="533400" lvl="1" indent="0">
              <a:spcBef>
                <a:spcPts val="1000"/>
              </a:spcBef>
              <a:buNone/>
            </a:pPr>
            <a:r>
              <a:rPr lang="es-ES" sz="2000" dirty="0" smtClean="0">
                <a:solidFill>
                  <a:srgbClr val="C00000"/>
                </a:solidFill>
                <a:latin typeface="+mn-lt"/>
              </a:rPr>
              <a:t>Problema</a:t>
            </a:r>
            <a:r>
              <a:rPr lang="es-ES" sz="2000" dirty="0" smtClean="0">
                <a:latin typeface="+mn-lt"/>
              </a:rPr>
              <a:t> RELACIONADO CON LA </a:t>
            </a:r>
            <a:r>
              <a:rPr lang="es-ES" sz="2000" dirty="0" smtClean="0">
                <a:solidFill>
                  <a:schemeClr val="accent4">
                    <a:lumMod val="50000"/>
                  </a:schemeClr>
                </a:solidFill>
                <a:latin typeface="+mn-lt"/>
              </a:rPr>
              <a:t>etiología </a:t>
            </a:r>
            <a:r>
              <a:rPr lang="es-ES" sz="2000" dirty="0" smtClean="0">
                <a:latin typeface="+mn-lt"/>
              </a:rPr>
              <a:t>COMO DEMUESTRAN LOS </a:t>
            </a:r>
            <a:r>
              <a:rPr lang="es-ES" sz="20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signos y síntomas </a:t>
            </a:r>
          </a:p>
          <a:p>
            <a:pPr lvl="1">
              <a:spcBef>
                <a:spcPts val="1000"/>
              </a:spcBef>
              <a:buChar char="▸"/>
            </a:pPr>
            <a:endParaRPr lang="en-US" sz="2000" dirty="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endParaRPr lang="pt-BR" sz="2000" dirty="0"/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 lang="en"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es-XL" dirty="0">
                <a:latin typeface="+mj-lt"/>
              </a:rPr>
              <a:t>Informe PES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95536" y="1705175"/>
            <a:ext cx="8568952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r>
              <a:rPr lang="es-ES" sz="2000" b="1" i="1" dirty="0" smtClean="0">
                <a:latin typeface="+mn-lt"/>
              </a:rPr>
              <a:t>Objetivo: planificar y llevar a cabo acciones intencionadas con el objetivo de cambiar positivamente o mitigar un problema relacionado con la nutrición.</a:t>
            </a:r>
          </a:p>
          <a:p>
            <a:pPr marL="76200" lvl="0" indent="0" algn="l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lang="en-US" sz="2000" dirty="0">
              <a:latin typeface="+mn-lt"/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r>
              <a:rPr lang="es-ES" sz="2000" dirty="0" smtClean="0">
                <a:latin typeface="+mn-lt"/>
              </a:rPr>
              <a:t>Dirigido a la etiología o la causa del problema identificado en el PES</a:t>
            </a:r>
            <a:r>
              <a:rPr lang="ca-ES" sz="2000" dirty="0" smtClean="0">
                <a:latin typeface="+mn-lt"/>
              </a:rPr>
              <a:t>.</a:t>
            </a:r>
            <a:r>
              <a:rPr lang="x-es-XL" sz="2000" dirty="0" smtClean="0">
                <a:latin typeface="+mn-lt"/>
              </a:rPr>
              <a:t> </a:t>
            </a:r>
            <a:endParaRPr lang="x-es-XL" sz="2000" dirty="0">
              <a:latin typeface="+mn-lt"/>
            </a:endParaRPr>
          </a:p>
          <a:p>
            <a:pPr lvl="1">
              <a:spcBef>
                <a:spcPts val="1000"/>
              </a:spcBef>
              <a:buChar char="▸"/>
            </a:pPr>
            <a:endParaRPr lang="en-US" sz="2000" dirty="0">
              <a:latin typeface="+mn-lt"/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endParaRPr lang="pt-BR" sz="2000" dirty="0"/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 lang="en"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es-XL" dirty="0">
                <a:latin typeface="+mj-lt"/>
              </a:rPr>
              <a:t>Tratamiento</a:t>
            </a:r>
            <a:r>
              <a:rPr lang="x-es-XL" dirty="0"/>
              <a:t> nutricional</a:t>
            </a:r>
          </a:p>
        </p:txBody>
      </p:sp>
    </p:spTree>
    <p:extLst>
      <p:ext uri="{BB962C8B-B14F-4D97-AF65-F5344CB8AC3E}">
        <p14:creationId xmlns:p14="http://schemas.microsoft.com/office/powerpoint/2010/main" val="2986730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95536" y="1705175"/>
            <a:ext cx="8568952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r>
              <a:rPr lang="es-ES" sz="2000" dirty="0" smtClean="0">
                <a:latin typeface="+mn-lt"/>
              </a:rPr>
              <a:t>Los planes alimentarios deben: </a:t>
            </a:r>
          </a:p>
          <a:p>
            <a:pPr lvl="1">
              <a:spcBef>
                <a:spcPts val="1000"/>
              </a:spcBef>
              <a:buChar char="▸"/>
            </a:pPr>
            <a:r>
              <a:rPr lang="es-ES" sz="2000" dirty="0" smtClean="0">
                <a:latin typeface="+mn-lt"/>
              </a:rPr>
              <a:t>Ser individualizados e introducir cambios graduales en la ingesta de alimentos actual de la persona. </a:t>
            </a:r>
          </a:p>
          <a:p>
            <a:pPr lvl="1">
              <a:spcBef>
                <a:spcPts val="1000"/>
              </a:spcBef>
              <a:buChar char="▸"/>
            </a:pPr>
            <a:r>
              <a:rPr lang="es-ES" sz="2000" dirty="0" smtClean="0">
                <a:latin typeface="+mn-lt"/>
              </a:rPr>
              <a:t>Estar centrados inicialmente en satisfacer las necesidades calóricas y, más adelante, los macronutrientes y los micronutrientes. </a:t>
            </a:r>
          </a:p>
          <a:p>
            <a:pPr lvl="1">
              <a:spcBef>
                <a:spcPts val="1000"/>
              </a:spcBef>
              <a:buChar char="▸"/>
            </a:pPr>
            <a:r>
              <a:rPr lang="es-ES" sz="2000" dirty="0" smtClean="0">
                <a:latin typeface="+mn-lt"/>
              </a:rPr>
              <a:t>Estar organizados alrededor de las comidas y los tentempiés</a:t>
            </a:r>
            <a:r>
              <a:rPr lang="x-es-XL" sz="2000" dirty="0" smtClean="0">
                <a:latin typeface="+mn-lt"/>
              </a:rPr>
              <a:t>. </a:t>
            </a:r>
            <a:endParaRPr lang="x-es-XL" sz="2000" dirty="0">
              <a:latin typeface="+mn-lt"/>
            </a:endParaRPr>
          </a:p>
          <a:p>
            <a:pPr lvl="1">
              <a:spcBef>
                <a:spcPts val="1000"/>
              </a:spcBef>
              <a:buChar char="▸"/>
            </a:pPr>
            <a:endParaRPr lang="en-US" sz="2000" dirty="0">
              <a:latin typeface="+mn-lt"/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endParaRPr lang="pt-BR" sz="2000" dirty="0"/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 lang="en"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es-XL" dirty="0">
                <a:latin typeface="+mj-lt"/>
              </a:rPr>
              <a:t>Tratamiento nutricional</a:t>
            </a:r>
          </a:p>
        </p:txBody>
      </p:sp>
    </p:spTree>
    <p:extLst>
      <p:ext uri="{BB962C8B-B14F-4D97-AF65-F5344CB8AC3E}">
        <p14:creationId xmlns:p14="http://schemas.microsoft.com/office/powerpoint/2010/main" val="3342696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95536" y="1705175"/>
            <a:ext cx="8568952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r>
              <a:rPr lang="es-ES" sz="2000" dirty="0" smtClean="0">
                <a:latin typeface="+mn-lt"/>
              </a:rPr>
              <a:t>Los planes alimentarios deben: </a:t>
            </a:r>
          </a:p>
          <a:p>
            <a:pPr lvl="1">
              <a:spcBef>
                <a:spcPts val="1000"/>
              </a:spcBef>
              <a:buChar char="▸"/>
            </a:pPr>
            <a:r>
              <a:rPr lang="es-ES" sz="2000" dirty="0" smtClean="0">
                <a:latin typeface="+mn-lt"/>
              </a:rPr>
              <a:t>Ser fáciles de entender. </a:t>
            </a:r>
          </a:p>
          <a:p>
            <a:pPr lvl="1">
              <a:spcBef>
                <a:spcPts val="1000"/>
              </a:spcBef>
              <a:buChar char="▸"/>
            </a:pPr>
            <a:r>
              <a:rPr lang="es-ES" sz="2000" dirty="0" smtClean="0">
                <a:latin typeface="+mn-lt"/>
              </a:rPr>
              <a:t>Ser compatibles con el programa de cuidados intermedios desde el nivel superior de cuidados. </a:t>
            </a:r>
          </a:p>
          <a:p>
            <a:pPr lvl="1">
              <a:spcBef>
                <a:spcPts val="1000"/>
              </a:spcBef>
              <a:buChar char="▸"/>
            </a:pPr>
            <a:r>
              <a:rPr lang="es-ES" sz="2000" dirty="0" smtClean="0">
                <a:latin typeface="+mn-lt"/>
              </a:rPr>
              <a:t>Ser más flexibles y generales a medida que las personas evolucionan</a:t>
            </a:r>
            <a:r>
              <a:rPr lang="x-es-XL" sz="2000" dirty="0" smtClean="0">
                <a:latin typeface="+mn-lt"/>
              </a:rPr>
              <a:t>. </a:t>
            </a:r>
            <a:endParaRPr lang="x-es-XL" sz="2000" dirty="0">
              <a:latin typeface="+mn-lt"/>
            </a:endParaRPr>
          </a:p>
          <a:p>
            <a:pPr lvl="1">
              <a:spcBef>
                <a:spcPts val="1000"/>
              </a:spcBef>
              <a:buChar char="▸"/>
            </a:pPr>
            <a:endParaRPr lang="en-US" sz="2000" dirty="0">
              <a:latin typeface="+mn-lt"/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endParaRPr lang="pt-BR" sz="2000" dirty="0"/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 lang="en"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es-XL" dirty="0">
                <a:latin typeface="+mj-lt"/>
              </a:rPr>
              <a:t>Tratamiento nutricional</a:t>
            </a:r>
          </a:p>
        </p:txBody>
      </p:sp>
    </p:spTree>
    <p:extLst>
      <p:ext uri="{BB962C8B-B14F-4D97-AF65-F5344CB8AC3E}">
        <p14:creationId xmlns:p14="http://schemas.microsoft.com/office/powerpoint/2010/main" val="1180767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95536" y="1705175"/>
            <a:ext cx="8568952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r>
              <a:rPr lang="es-ES" sz="2000" b="1" i="1" dirty="0" smtClean="0">
                <a:latin typeface="+mn-lt"/>
              </a:rPr>
              <a:t>Objetivo: reducir el peso corporal a largo plazo en combinación con un cambio de hábitos con el fin de mitigar los factores de riesgo asociados a la obesidad.</a:t>
            </a: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r>
              <a:rPr lang="es-ES" sz="2000" dirty="0" smtClean="0">
                <a:latin typeface="+mn-lt"/>
              </a:rPr>
              <a:t>Todos los cambios deben comunicarse minuciosamente y deben realizarse y ser factibles a largo plazo</a:t>
            </a:r>
            <a:r>
              <a:rPr lang="x-es-XL" sz="2000" dirty="0" smtClean="0">
                <a:latin typeface="+mn-lt"/>
              </a:rPr>
              <a:t>.</a:t>
            </a:r>
            <a:endParaRPr lang="x-es-XL" sz="2000" dirty="0">
              <a:latin typeface="+mn-lt"/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endParaRPr lang="pt-BR" sz="2000" dirty="0">
              <a:latin typeface="+mn-lt"/>
            </a:endParaRPr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 lang="en"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es-XL" dirty="0">
                <a:latin typeface="+mj-lt"/>
              </a:rPr>
              <a:t>Tratamiento nutricional</a:t>
            </a:r>
            <a:br>
              <a:rPr lang="x-es-XL" dirty="0">
                <a:latin typeface="+mj-lt"/>
              </a:rPr>
            </a:br>
            <a:r>
              <a:rPr lang="x-es-XL" dirty="0">
                <a:latin typeface="+mj-lt"/>
              </a:rPr>
              <a:t>Preobesidad/obesidad</a:t>
            </a:r>
          </a:p>
        </p:txBody>
      </p:sp>
    </p:spTree>
    <p:extLst>
      <p:ext uri="{BB962C8B-B14F-4D97-AF65-F5344CB8AC3E}">
        <p14:creationId xmlns:p14="http://schemas.microsoft.com/office/powerpoint/2010/main" val="1184073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95536" y="1705175"/>
            <a:ext cx="8568952" cy="2826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r>
              <a:rPr lang="es-ES" sz="2000" dirty="0" smtClean="0">
                <a:latin typeface="+mn-lt"/>
              </a:rPr>
              <a:t>El adelgazamiento solo puede lograrse con un balance calórico negativo. </a:t>
            </a: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r>
              <a:rPr lang="es-ES" sz="2000" dirty="0" smtClean="0">
                <a:latin typeface="+mn-lt"/>
              </a:rPr>
              <a:t>Si el aporte calórico se reduce en 500-1000 kcal diarias con movimiento constante, se pierde 0,5-1,0 kg de peso corporal a la semana (o 2-4 kg al mes). </a:t>
            </a: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r>
              <a:rPr lang="es-ES" sz="2000" dirty="0" smtClean="0">
                <a:latin typeface="+mn-lt"/>
              </a:rPr>
              <a:t>El balance calórico negativo debe ser de al menos 500 kcal diarias; si no, al principio no se observará ningún cambio de peso debido a los mecanismos reguladores para mantener el peso</a:t>
            </a:r>
            <a:r>
              <a:rPr lang="x-es-XL" sz="2000" dirty="0" smtClean="0">
                <a:latin typeface="+mn-lt"/>
              </a:rPr>
              <a:t>.</a:t>
            </a:r>
            <a:endParaRPr lang="x-es-XL" sz="2000" dirty="0">
              <a:latin typeface="+mn-lt"/>
            </a:endParaRP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endParaRPr lang="pt-BR" sz="2000" dirty="0"/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 lang="en"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es-XL" dirty="0">
                <a:latin typeface="+mj-lt"/>
              </a:rPr>
              <a:t>Tratamiento nutricional</a:t>
            </a:r>
            <a:br>
              <a:rPr lang="x-es-XL" dirty="0">
                <a:latin typeface="+mj-lt"/>
              </a:rPr>
            </a:br>
            <a:r>
              <a:rPr lang="x-es-XL" dirty="0">
                <a:latin typeface="+mj-lt"/>
              </a:rPr>
              <a:t>Preobesidad/obesidad</a:t>
            </a:r>
          </a:p>
        </p:txBody>
      </p:sp>
    </p:spTree>
    <p:extLst>
      <p:ext uri="{BB962C8B-B14F-4D97-AF65-F5344CB8AC3E}">
        <p14:creationId xmlns:p14="http://schemas.microsoft.com/office/powerpoint/2010/main" val="1445286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8"/>
          <p:cNvSpPr txBox="1">
            <a:spLocks noGrp="1"/>
          </p:cNvSpPr>
          <p:nvPr>
            <p:ph type="body" idx="1"/>
          </p:nvPr>
        </p:nvSpPr>
        <p:spPr>
          <a:xfrm>
            <a:off x="399864" y="2067694"/>
            <a:ext cx="8568952" cy="165866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r>
              <a:rPr lang="es-ES" sz="2000" dirty="0" smtClean="0">
                <a:latin typeface="+mn-lt"/>
              </a:rPr>
              <a:t>Hay que velar por una dieta nutritivamente equilibrada, que garantice el aporte de proteínas y nutrientes a demanda. </a:t>
            </a:r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r>
              <a:rPr lang="es-ES" sz="2000" dirty="0" smtClean="0">
                <a:latin typeface="+mn-lt"/>
              </a:rPr>
              <a:t>Reducción de la ingesta de grasas o carbohidratos o alimentos mixtos hipocalóricos.</a:t>
            </a:r>
          </a:p>
          <a:p>
            <a:pPr marL="76200" lvl="0" indent="0" algn="l" rtl="0"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lang="en-US" sz="2000" dirty="0"/>
          </a:p>
          <a:p>
            <a:pPr marL="457200" lvl="0" indent="-381000" algn="l" rtl="0">
              <a:spcBef>
                <a:spcPts val="1000"/>
              </a:spcBef>
              <a:spcAft>
                <a:spcPts val="0"/>
              </a:spcAft>
              <a:buSzPts val="2400"/>
              <a:buChar char="▸"/>
            </a:pPr>
            <a:endParaRPr lang="pt-BR" sz="2000" dirty="0"/>
          </a:p>
        </p:txBody>
      </p:sp>
      <p:sp>
        <p:nvSpPr>
          <p:cNvPr id="203" name="Google Shape;203;p18"/>
          <p:cNvSpPr txBox="1">
            <a:spLocks noGrp="1"/>
          </p:cNvSpPr>
          <p:nvPr>
            <p:ph type="sldNum" idx="12"/>
          </p:nvPr>
        </p:nvSpPr>
        <p:spPr>
          <a:xfrm>
            <a:off x="0" y="4762400"/>
            <a:ext cx="381000" cy="38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 lang="en"/>
          </a:p>
        </p:txBody>
      </p:sp>
      <p:grpSp>
        <p:nvGrpSpPr>
          <p:cNvPr id="204" name="Google Shape;204;p18"/>
          <p:cNvGrpSpPr/>
          <p:nvPr/>
        </p:nvGrpSpPr>
        <p:grpSpPr>
          <a:xfrm>
            <a:off x="8436324" y="288377"/>
            <a:ext cx="361474" cy="477145"/>
            <a:chOff x="4276825" y="487236"/>
            <a:chExt cx="317500" cy="419100"/>
          </a:xfrm>
        </p:grpSpPr>
        <p:sp>
          <p:nvSpPr>
            <p:cNvPr id="205" name="Google Shape;205;p18"/>
            <p:cNvSpPr/>
            <p:nvPr/>
          </p:nvSpPr>
          <p:spPr>
            <a:xfrm>
              <a:off x="4276825" y="706311"/>
              <a:ext cx="317500" cy="200025"/>
            </a:xfrm>
            <a:custGeom>
              <a:avLst/>
              <a:gdLst/>
              <a:ahLst/>
              <a:cxnLst/>
              <a:rect l="l" t="t" r="r" b="b"/>
              <a:pathLst>
                <a:path w="317500" h="200025" extrusionOk="0">
                  <a:moveTo>
                    <a:pt x="233456" y="11968"/>
                  </a:moveTo>
                  <a:lnTo>
                    <a:pt x="233456" y="77950"/>
                  </a:lnTo>
                  <a:cubicBezTo>
                    <a:pt x="248043" y="83210"/>
                    <a:pt x="255687" y="99537"/>
                    <a:pt x="250530" y="114415"/>
                  </a:cubicBezTo>
                  <a:cubicBezTo>
                    <a:pt x="245372" y="129294"/>
                    <a:pt x="229367" y="137092"/>
                    <a:pt x="214779" y="131832"/>
                  </a:cubicBezTo>
                  <a:cubicBezTo>
                    <a:pt x="200192" y="126571"/>
                    <a:pt x="192548" y="110244"/>
                    <a:pt x="197705" y="95365"/>
                  </a:cubicBezTo>
                  <a:cubicBezTo>
                    <a:pt x="200526" y="87228"/>
                    <a:pt x="206802" y="80827"/>
                    <a:pt x="214779" y="77950"/>
                  </a:cubicBezTo>
                  <a:lnTo>
                    <a:pt x="214779" y="5296"/>
                  </a:lnTo>
                  <a:cubicBezTo>
                    <a:pt x="202620" y="1818"/>
                    <a:pt x="190055" y="37"/>
                    <a:pt x="177426" y="0"/>
                  </a:cubicBezTo>
                  <a:lnTo>
                    <a:pt x="140074" y="0"/>
                  </a:lnTo>
                  <a:cubicBezTo>
                    <a:pt x="127445" y="37"/>
                    <a:pt x="114880" y="1818"/>
                    <a:pt x="102721" y="5296"/>
                  </a:cubicBezTo>
                  <a:lnTo>
                    <a:pt x="102721" y="76200"/>
                  </a:lnTo>
                  <a:lnTo>
                    <a:pt x="112075" y="76200"/>
                  </a:lnTo>
                  <a:cubicBezTo>
                    <a:pt x="132695" y="76200"/>
                    <a:pt x="149412" y="93251"/>
                    <a:pt x="149412" y="114283"/>
                  </a:cubicBezTo>
                  <a:cubicBezTo>
                    <a:pt x="149412" y="114284"/>
                    <a:pt x="149412" y="114284"/>
                    <a:pt x="149412" y="114284"/>
                  </a:cubicBezTo>
                  <a:lnTo>
                    <a:pt x="149412" y="171450"/>
                  </a:lnTo>
                  <a:cubicBezTo>
                    <a:pt x="149412" y="176711"/>
                    <a:pt x="145231" y="180975"/>
                    <a:pt x="140074" y="180975"/>
                  </a:cubicBezTo>
                  <a:lnTo>
                    <a:pt x="121397" y="180975"/>
                  </a:lnTo>
                  <a:cubicBezTo>
                    <a:pt x="116240" y="180975"/>
                    <a:pt x="112059" y="176711"/>
                    <a:pt x="112059" y="171450"/>
                  </a:cubicBezTo>
                  <a:cubicBezTo>
                    <a:pt x="112059" y="166189"/>
                    <a:pt x="116240" y="161925"/>
                    <a:pt x="121397" y="161925"/>
                  </a:cubicBezTo>
                  <a:lnTo>
                    <a:pt x="130797" y="161925"/>
                  </a:lnTo>
                  <a:lnTo>
                    <a:pt x="130797" y="114300"/>
                  </a:lnTo>
                  <a:cubicBezTo>
                    <a:pt x="130798" y="103780"/>
                    <a:pt x="122437" y="95251"/>
                    <a:pt x="112123" y="95250"/>
                  </a:cubicBezTo>
                  <a:cubicBezTo>
                    <a:pt x="112122" y="95250"/>
                    <a:pt x="112121" y="95250"/>
                    <a:pt x="112120" y="95250"/>
                  </a:cubicBezTo>
                  <a:lnTo>
                    <a:pt x="74690" y="95250"/>
                  </a:lnTo>
                  <a:cubicBezTo>
                    <a:pt x="64362" y="95280"/>
                    <a:pt x="55997" y="103813"/>
                    <a:pt x="55968" y="114348"/>
                  </a:cubicBezTo>
                  <a:lnTo>
                    <a:pt x="55968" y="161925"/>
                  </a:lnTo>
                  <a:lnTo>
                    <a:pt x="65368" y="161925"/>
                  </a:lnTo>
                  <a:cubicBezTo>
                    <a:pt x="70525" y="161925"/>
                    <a:pt x="74706" y="166189"/>
                    <a:pt x="74706" y="171450"/>
                  </a:cubicBezTo>
                  <a:cubicBezTo>
                    <a:pt x="74706" y="176711"/>
                    <a:pt x="70525" y="180975"/>
                    <a:pt x="65368" y="180975"/>
                  </a:cubicBezTo>
                  <a:lnTo>
                    <a:pt x="46691" y="180975"/>
                  </a:lnTo>
                  <a:cubicBezTo>
                    <a:pt x="41534" y="180975"/>
                    <a:pt x="37353" y="176711"/>
                    <a:pt x="37353" y="171450"/>
                  </a:cubicBezTo>
                  <a:lnTo>
                    <a:pt x="37353" y="114300"/>
                  </a:lnTo>
                  <a:cubicBezTo>
                    <a:pt x="37353" y="93258"/>
                    <a:pt x="54075" y="76200"/>
                    <a:pt x="74704" y="76200"/>
                  </a:cubicBezTo>
                  <a:cubicBezTo>
                    <a:pt x="74705" y="76200"/>
                    <a:pt x="74705" y="76200"/>
                    <a:pt x="74706" y="76200"/>
                  </a:cubicBezTo>
                  <a:lnTo>
                    <a:pt x="84044" y="76200"/>
                  </a:lnTo>
                  <a:lnTo>
                    <a:pt x="84044" y="11968"/>
                  </a:lnTo>
                  <a:cubicBezTo>
                    <a:pt x="33006" y="34681"/>
                    <a:pt x="9" y="86077"/>
                    <a:pt x="0" y="142875"/>
                  </a:cubicBezTo>
                  <a:lnTo>
                    <a:pt x="0" y="200025"/>
                  </a:lnTo>
                  <a:lnTo>
                    <a:pt x="317500" y="200025"/>
                  </a:lnTo>
                  <a:lnTo>
                    <a:pt x="317500" y="142875"/>
                  </a:lnTo>
                  <a:cubicBezTo>
                    <a:pt x="317491" y="86077"/>
                    <a:pt x="284493" y="34681"/>
                    <a:pt x="233456" y="119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4342192" y="487236"/>
              <a:ext cx="186764" cy="190500"/>
            </a:xfrm>
            <a:custGeom>
              <a:avLst/>
              <a:gdLst/>
              <a:ahLst/>
              <a:cxnLst/>
              <a:rect l="l" t="t" r="r" b="b"/>
              <a:pathLst>
                <a:path w="186764" h="190500" extrusionOk="0">
                  <a:moveTo>
                    <a:pt x="186765" y="95250"/>
                  </a:moveTo>
                  <a:cubicBezTo>
                    <a:pt x="186765" y="147855"/>
                    <a:pt x="144956" y="190500"/>
                    <a:pt x="93382" y="190500"/>
                  </a:cubicBezTo>
                  <a:cubicBezTo>
                    <a:pt x="41809" y="190500"/>
                    <a:pt x="0" y="147855"/>
                    <a:pt x="0" y="95250"/>
                  </a:cubicBezTo>
                  <a:cubicBezTo>
                    <a:pt x="0" y="42645"/>
                    <a:pt x="41809" y="0"/>
                    <a:pt x="93382" y="0"/>
                  </a:cubicBezTo>
                  <a:cubicBezTo>
                    <a:pt x="144956" y="0"/>
                    <a:pt x="186765" y="42645"/>
                    <a:pt x="186765" y="9525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19050" dir="5400000" algn="bl" rotWithShape="0">
                <a:schemeClr val="dk1">
                  <a:alpha val="15000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es-XL" dirty="0">
                <a:latin typeface="+mj-lt"/>
              </a:rPr>
              <a:t>Tratamiento nutricional</a:t>
            </a:r>
            <a:br>
              <a:rPr lang="x-es-XL" dirty="0">
                <a:latin typeface="+mj-lt"/>
              </a:rPr>
            </a:br>
            <a:r>
              <a:rPr lang="x-es-XL" dirty="0">
                <a:latin typeface="+mj-lt"/>
              </a:rPr>
              <a:t>Preobesidad/obesidad</a:t>
            </a:r>
          </a:p>
        </p:txBody>
      </p:sp>
    </p:spTree>
    <p:extLst>
      <p:ext uri="{BB962C8B-B14F-4D97-AF65-F5344CB8AC3E}">
        <p14:creationId xmlns:p14="http://schemas.microsoft.com/office/powerpoint/2010/main" val="2210032763"/>
      </p:ext>
    </p:extLst>
  </p:cSld>
  <p:clrMapOvr>
    <a:masterClrMapping/>
  </p:clrMapOvr>
</p:sld>
</file>

<file path=ppt/theme/theme1.xml><?xml version="1.0" encoding="utf-8"?>
<a:theme xmlns:a="http://schemas.openxmlformats.org/drawingml/2006/main" name="Caius template">
  <a:themeElements>
    <a:clrScheme name="Custom 347">
      <a:dk1>
        <a:srgbClr val="001F46"/>
      </a:dk1>
      <a:lt1>
        <a:srgbClr val="FFFFFF"/>
      </a:lt1>
      <a:dk2>
        <a:srgbClr val="748394"/>
      </a:dk2>
      <a:lt2>
        <a:srgbClr val="F0F3F7"/>
      </a:lt2>
      <a:accent1>
        <a:srgbClr val="4397EE"/>
      </a:accent1>
      <a:accent2>
        <a:srgbClr val="2170CC"/>
      </a:accent2>
      <a:accent3>
        <a:srgbClr val="154C8A"/>
      </a:accent3>
      <a:accent4>
        <a:srgbClr val="A9D039"/>
      </a:accent4>
      <a:accent5>
        <a:srgbClr val="14B9CA"/>
      </a:accent5>
      <a:accent6>
        <a:srgbClr val="DDE3EB"/>
      </a:accent6>
      <a:hlink>
        <a:srgbClr val="2170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1997</TotalTime>
  <Words>588</Words>
  <Application>Microsoft Office PowerPoint</Application>
  <PresentationFormat>Presentación en pantalla (16:9)</PresentationFormat>
  <Paragraphs>79</Paragraphs>
  <Slides>20</Slides>
  <Notes>20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6" baseType="lpstr">
      <vt:lpstr>Arial</vt:lpstr>
      <vt:lpstr>Barlow</vt:lpstr>
      <vt:lpstr>Barlow SemiBold</vt:lpstr>
      <vt:lpstr>Calibri</vt:lpstr>
      <vt:lpstr>Barlow Light</vt:lpstr>
      <vt:lpstr>Caius template</vt:lpstr>
      <vt:lpstr> Diagnóstico nutricional y tratamiento Instituto Politécnico de Bragança</vt:lpstr>
      <vt:lpstr>Número de proyecto: 2021-1-RO01- KA220-HED-38B739A3</vt:lpstr>
      <vt:lpstr>Informe PES</vt:lpstr>
      <vt:lpstr>Tratamiento nutricional</vt:lpstr>
      <vt:lpstr>Tratamiento nutricional</vt:lpstr>
      <vt:lpstr>Tratamiento nutricional</vt:lpstr>
      <vt:lpstr>Tratamiento nutricional Preobesidad/obesidad</vt:lpstr>
      <vt:lpstr>Tratamiento nutricional Preobesidad/obesidad</vt:lpstr>
      <vt:lpstr>Tratamiento nutricional Preobesidad/obesidad</vt:lpstr>
      <vt:lpstr>Tratamiento nutricional Preobesidad/obesidad</vt:lpstr>
      <vt:lpstr>Tratamiento nutricional Anorexia nerviosa</vt:lpstr>
      <vt:lpstr>Tratamiento nutricional Anorexia nerviosa</vt:lpstr>
      <vt:lpstr>Tratamiento nutricional Bulimia nerviosa</vt:lpstr>
      <vt:lpstr>Tratamiento nutricional Bulimia nerviosa</vt:lpstr>
      <vt:lpstr>Tratamiento nutricional Aplicaciones</vt:lpstr>
      <vt:lpstr>Tratamiento nutricional Aplicaciones</vt:lpstr>
      <vt:lpstr>Tratamiento nutricional Aplicaciones</vt:lpstr>
      <vt:lpstr>Tratamiento nutricional Aplicaciones</vt:lpstr>
      <vt:lpstr>Tratamiento nutricional Aplicaciones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Connected 4 Health A Medical and Humanities-based Approach to Navigating Obesity and Eating Disorders (EDs) in Young People</dc:title>
  <dc:creator>Carlo Rais</dc:creator>
  <cp:lastModifiedBy>Eva Peribáñez</cp:lastModifiedBy>
  <cp:revision>90</cp:revision>
  <dcterms:modified xsi:type="dcterms:W3CDTF">2023-07-02T11:00:15Z</dcterms:modified>
</cp:coreProperties>
</file>