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61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78" r:id="rId21"/>
  </p:sldIdLst>
  <p:sldSz cx="9144000" cy="5143500" type="screen16x9"/>
  <p:notesSz cx="6858000" cy="9144000"/>
  <p:embeddedFontLst>
    <p:embeddedFont>
      <p:font typeface="Barlow" panose="020B0604020202020204" charset="-18"/>
      <p:regular r:id="rId23"/>
      <p:bold r:id="rId24"/>
      <p:italic r:id="rId25"/>
      <p:boldItalic r:id="rId26"/>
    </p:embeddedFont>
    <p:embeddedFont>
      <p:font typeface="Barlow Light" panose="020B0604020202020204" charset="-18"/>
      <p:regular r:id="rId27"/>
      <p:bold r:id="rId28"/>
      <p:italic r:id="rId29"/>
      <p:boldItalic r:id="rId30"/>
    </p:embeddedFont>
    <p:embeddedFont>
      <p:font typeface="Barlow SemiBold" panose="020B0604020202020204" charset="-18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C14351-6638-4D00-BF76-83DF0719B688}" v="2178" dt="2023-05-28T13:00:17.195"/>
  </p1510:revLst>
</p1510:revInfo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8"/>
    <p:restoredTop sz="94754"/>
  </p:normalViewPr>
  <p:slideViewPr>
    <p:cSldViewPr>
      <p:cViewPr varScale="1">
        <p:scale>
          <a:sx n="143" d="100"/>
          <a:sy n="143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nislava Grygova" userId="rMEWoRzRdRuBqUKtqCxbPjx4RuTVq2eYMfLKENTS6I0=" providerId="None" clId="Web-{A3C14351-6638-4D00-BF76-83DF0719B688}"/>
    <pc:docChg chg="modSld">
      <pc:chgData name="Bronislava Grygova" userId="rMEWoRzRdRuBqUKtqCxbPjx4RuTVq2eYMfLKENTS6I0=" providerId="None" clId="Web-{A3C14351-6638-4D00-BF76-83DF0719B688}" dt="2023-05-28T13:00:14.961" v="2152" actId="20577"/>
      <pc:docMkLst>
        <pc:docMk/>
      </pc:docMkLst>
      <pc:sldChg chg="modSp">
        <pc:chgData name="Bronislava Grygova" userId="rMEWoRzRdRuBqUKtqCxbPjx4RuTVq2eYMfLKENTS6I0=" providerId="None" clId="Web-{A3C14351-6638-4D00-BF76-83DF0719B688}" dt="2023-05-28T12:13:06.766" v="13" actId="20577"/>
        <pc:sldMkLst>
          <pc:docMk/>
          <pc:sldMk cId="0" sldId="256"/>
        </pc:sldMkLst>
        <pc:spChg chg="mod">
          <ac:chgData name="Bronislava Grygova" userId="rMEWoRzRdRuBqUKtqCxbPjx4RuTVq2eYMfLKENTS6I0=" providerId="None" clId="Web-{A3C14351-6638-4D00-BF76-83DF0719B688}" dt="2023-05-28T12:13:06.766" v="13" actId="20577"/>
          <ac:spMkLst>
            <pc:docMk/>
            <pc:sldMk cId="0" sldId="256"/>
            <ac:spMk id="158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13:17.641" v="17" actId="20577"/>
        <pc:sldMkLst>
          <pc:docMk/>
          <pc:sldMk cId="0" sldId="257"/>
        </pc:sldMkLst>
        <pc:spChg chg="mod">
          <ac:chgData name="Bronislava Grygova" userId="rMEWoRzRdRuBqUKtqCxbPjx4RuTVq2eYMfLKENTS6I0=" providerId="None" clId="Web-{A3C14351-6638-4D00-BF76-83DF0719B688}" dt="2023-05-28T12:13:17.641" v="17" actId="20577"/>
          <ac:spMkLst>
            <pc:docMk/>
            <pc:sldMk cId="0" sldId="257"/>
            <ac:spMk id="163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17:22.227" v="163" actId="20577"/>
        <pc:sldMkLst>
          <pc:docMk/>
          <pc:sldMk cId="0" sldId="261"/>
        </pc:sldMkLst>
        <pc:spChg chg="mod">
          <ac:chgData name="Bronislava Grygova" userId="rMEWoRzRdRuBqUKtqCxbPjx4RuTVq2eYMfLKENTS6I0=" providerId="None" clId="Web-{A3C14351-6638-4D00-BF76-83DF0719B688}" dt="2023-05-28T12:13:34.517" v="21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A3C14351-6638-4D00-BF76-83DF0719B688}" dt="2023-05-28T12:17:22.227" v="163" actId="20577"/>
          <ac:spMkLst>
            <pc:docMk/>
            <pc:sldMk cId="0" sldId="261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19:51.403" v="291" actId="20577"/>
        <pc:sldMkLst>
          <pc:docMk/>
          <pc:sldMk cId="2986730704" sldId="279"/>
        </pc:sldMkLst>
        <pc:spChg chg="mod">
          <ac:chgData name="Bronislava Grygova" userId="rMEWoRzRdRuBqUKtqCxbPjx4RuTVq2eYMfLKENTS6I0=" providerId="None" clId="Web-{A3C14351-6638-4D00-BF76-83DF0719B688}" dt="2023-05-28T12:17:53.368" v="166" actId="20577"/>
          <ac:spMkLst>
            <pc:docMk/>
            <pc:sldMk cId="2986730704" sldId="279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A3C14351-6638-4D00-BF76-83DF0719B688}" dt="2023-05-28T12:19:51.403" v="291" actId="20577"/>
          <ac:spMkLst>
            <pc:docMk/>
            <pc:sldMk cId="2986730704" sldId="279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23:34.488" v="438" actId="20577"/>
        <pc:sldMkLst>
          <pc:docMk/>
          <pc:sldMk cId="3342696587" sldId="280"/>
        </pc:sldMkLst>
        <pc:spChg chg="mod">
          <ac:chgData name="Bronislava Grygova" userId="rMEWoRzRdRuBqUKtqCxbPjx4RuTVq2eYMfLKENTS6I0=" providerId="None" clId="Web-{A3C14351-6638-4D00-BF76-83DF0719B688}" dt="2023-05-28T12:20:12.748" v="297" actId="20577"/>
          <ac:spMkLst>
            <pc:docMk/>
            <pc:sldMk cId="3342696587" sldId="280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A3C14351-6638-4D00-BF76-83DF0719B688}" dt="2023-05-28T12:23:34.488" v="438" actId="20577"/>
          <ac:spMkLst>
            <pc:docMk/>
            <pc:sldMk cId="3342696587" sldId="280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26:18.837" v="552" actId="20577"/>
        <pc:sldMkLst>
          <pc:docMk/>
          <pc:sldMk cId="1180767453" sldId="281"/>
        </pc:sldMkLst>
        <pc:spChg chg="mod">
          <ac:chgData name="Bronislava Grygova" userId="rMEWoRzRdRuBqUKtqCxbPjx4RuTVq2eYMfLKENTS6I0=" providerId="None" clId="Web-{A3C14351-6638-4D00-BF76-83DF0719B688}" dt="2023-05-28T12:23:44.113" v="445" actId="20577"/>
          <ac:spMkLst>
            <pc:docMk/>
            <pc:sldMk cId="1180767453" sldId="281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A3C14351-6638-4D00-BF76-83DF0719B688}" dt="2023-05-28T12:26:18.837" v="552" actId="20577"/>
          <ac:spMkLst>
            <pc:docMk/>
            <pc:sldMk cId="1180767453" sldId="281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29:51.125" v="715" actId="20577"/>
        <pc:sldMkLst>
          <pc:docMk/>
          <pc:sldMk cId="1184073394" sldId="282"/>
        </pc:sldMkLst>
        <pc:spChg chg="mod">
          <ac:chgData name="Bronislava Grygova" userId="rMEWoRzRdRuBqUKtqCxbPjx4RuTVq2eYMfLKENTS6I0=" providerId="None" clId="Web-{A3C14351-6638-4D00-BF76-83DF0719B688}" dt="2023-05-28T12:26:40.744" v="566" actId="20577"/>
          <ac:spMkLst>
            <pc:docMk/>
            <pc:sldMk cId="1184073394" sldId="282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A3C14351-6638-4D00-BF76-83DF0719B688}" dt="2023-05-28T12:29:51.125" v="715" actId="20577"/>
          <ac:spMkLst>
            <pc:docMk/>
            <pc:sldMk cId="1184073394" sldId="282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33:43.882" v="958" actId="20577"/>
        <pc:sldMkLst>
          <pc:docMk/>
          <pc:sldMk cId="1445286124" sldId="283"/>
        </pc:sldMkLst>
        <pc:spChg chg="mod">
          <ac:chgData name="Bronislava Grygova" userId="rMEWoRzRdRuBqUKtqCxbPjx4RuTVq2eYMfLKENTS6I0=" providerId="None" clId="Web-{A3C14351-6638-4D00-BF76-83DF0719B688}" dt="2023-05-28T12:30:09.125" v="729" actId="20577"/>
          <ac:spMkLst>
            <pc:docMk/>
            <pc:sldMk cId="1445286124" sldId="283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A3C14351-6638-4D00-BF76-83DF0719B688}" dt="2023-05-28T12:33:43.882" v="958" actId="20577"/>
          <ac:spMkLst>
            <pc:docMk/>
            <pc:sldMk cId="1445286124" sldId="283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37:10.247" v="1082" actId="20577"/>
        <pc:sldMkLst>
          <pc:docMk/>
          <pc:sldMk cId="2210032763" sldId="284"/>
        </pc:sldMkLst>
        <pc:spChg chg="mod">
          <ac:chgData name="Bronislava Grygova" userId="rMEWoRzRdRuBqUKtqCxbPjx4RuTVq2eYMfLKENTS6I0=" providerId="None" clId="Web-{A3C14351-6638-4D00-BF76-83DF0719B688}" dt="2023-05-28T12:34:03.570" v="968" actId="20577"/>
          <ac:spMkLst>
            <pc:docMk/>
            <pc:sldMk cId="2210032763" sldId="284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A3C14351-6638-4D00-BF76-83DF0719B688}" dt="2023-05-28T12:37:10.247" v="1082" actId="20577"/>
          <ac:spMkLst>
            <pc:docMk/>
            <pc:sldMk cId="2210032763" sldId="284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41:54.521" v="1303" actId="20577"/>
        <pc:sldMkLst>
          <pc:docMk/>
          <pc:sldMk cId="1421255352" sldId="286"/>
        </pc:sldMkLst>
        <pc:spChg chg="mod">
          <ac:chgData name="Bronislava Grygova" userId="rMEWoRzRdRuBqUKtqCxbPjx4RuTVq2eYMfLKENTS6I0=" providerId="None" clId="Web-{A3C14351-6638-4D00-BF76-83DF0719B688}" dt="2023-05-28T12:37:40.342" v="1097" actId="20577"/>
          <ac:spMkLst>
            <pc:docMk/>
            <pc:sldMk cId="1421255352" sldId="286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A3C14351-6638-4D00-BF76-83DF0719B688}" dt="2023-05-28T12:41:54.521" v="1303" actId="20577"/>
          <ac:spMkLst>
            <pc:docMk/>
            <pc:sldMk cId="1421255352" sldId="286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43:36.274" v="1405" actId="20577"/>
        <pc:sldMkLst>
          <pc:docMk/>
          <pc:sldMk cId="4202293557" sldId="287"/>
        </pc:sldMkLst>
        <pc:spChg chg="mod">
          <ac:chgData name="Bronislava Grygova" userId="rMEWoRzRdRuBqUKtqCxbPjx4RuTVq2eYMfLKENTS6I0=" providerId="None" clId="Web-{A3C14351-6638-4D00-BF76-83DF0719B688}" dt="2023-05-28T12:42:04.944" v="1308" actId="20577"/>
          <ac:spMkLst>
            <pc:docMk/>
            <pc:sldMk cId="4202293557" sldId="287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A3C14351-6638-4D00-BF76-83DF0719B688}" dt="2023-05-28T12:43:36.274" v="1405" actId="20577"/>
          <ac:spMkLst>
            <pc:docMk/>
            <pc:sldMk cId="4202293557" sldId="287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50:17.271" v="1611" actId="20577"/>
        <pc:sldMkLst>
          <pc:docMk/>
          <pc:sldMk cId="3128448941" sldId="288"/>
        </pc:sldMkLst>
        <pc:spChg chg="mod">
          <ac:chgData name="Bronislava Grygova" userId="rMEWoRzRdRuBqUKtqCxbPjx4RuTVq2eYMfLKENTS6I0=" providerId="None" clId="Web-{A3C14351-6638-4D00-BF76-83DF0719B688}" dt="2023-05-28T12:46:12.748" v="1418" actId="20577"/>
          <ac:spMkLst>
            <pc:docMk/>
            <pc:sldMk cId="3128448941" sldId="288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A3C14351-6638-4D00-BF76-83DF0719B688}" dt="2023-05-28T12:50:17.271" v="1611" actId="20577"/>
          <ac:spMkLst>
            <pc:docMk/>
            <pc:sldMk cId="3128448941" sldId="288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52:57.557" v="1790" actId="20577"/>
        <pc:sldMkLst>
          <pc:docMk/>
          <pc:sldMk cId="1967801553" sldId="290"/>
        </pc:sldMkLst>
        <pc:spChg chg="mod">
          <ac:chgData name="Bronislava Grygova" userId="rMEWoRzRdRuBqUKtqCxbPjx4RuTVq2eYMfLKENTS6I0=" providerId="None" clId="Web-{A3C14351-6638-4D00-BF76-83DF0719B688}" dt="2023-05-28T12:50:30.053" v="1624" actId="20577"/>
          <ac:spMkLst>
            <pc:docMk/>
            <pc:sldMk cId="1967801553" sldId="290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A3C14351-6638-4D00-BF76-83DF0719B688}" dt="2023-05-28T12:52:57.557" v="1790" actId="20577"/>
          <ac:spMkLst>
            <pc:docMk/>
            <pc:sldMk cId="1967801553" sldId="290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58:10.160" v="2049" actId="20577"/>
        <pc:sldMkLst>
          <pc:docMk/>
          <pc:sldMk cId="2243979662" sldId="291"/>
        </pc:sldMkLst>
        <pc:spChg chg="mod">
          <ac:chgData name="Bronislava Grygova" userId="rMEWoRzRdRuBqUKtqCxbPjx4RuTVq2eYMfLKENTS6I0=" providerId="None" clId="Web-{A3C14351-6638-4D00-BF76-83DF0719B688}" dt="2023-05-28T12:53:10.354" v="1800" actId="20577"/>
          <ac:spMkLst>
            <pc:docMk/>
            <pc:sldMk cId="2243979662" sldId="291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A3C14351-6638-4D00-BF76-83DF0719B688}" dt="2023-05-28T12:58:10.160" v="2049" actId="20577"/>
          <ac:spMkLst>
            <pc:docMk/>
            <pc:sldMk cId="2243979662" sldId="291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59:14.725" v="2117" actId="20577"/>
        <pc:sldMkLst>
          <pc:docMk/>
          <pc:sldMk cId="1029267127" sldId="292"/>
        </pc:sldMkLst>
        <pc:spChg chg="mod">
          <ac:chgData name="Bronislava Grygova" userId="rMEWoRzRdRuBqUKtqCxbPjx4RuTVq2eYMfLKENTS6I0=" providerId="None" clId="Web-{A3C14351-6638-4D00-BF76-83DF0719B688}" dt="2023-05-28T12:58:24.817" v="2061" actId="20577"/>
          <ac:spMkLst>
            <pc:docMk/>
            <pc:sldMk cId="1029267127" sldId="292"/>
            <ac:spMk id="2" creationId="{00000000-0000-0000-0000-000000000000}"/>
          </ac:spMkLst>
        </pc:spChg>
        <pc:spChg chg="mod">
          <ac:chgData name="Bronislava Grygova" userId="rMEWoRzRdRuBqUKtqCxbPjx4RuTVq2eYMfLKENTS6I0=" providerId="None" clId="Web-{A3C14351-6638-4D00-BF76-83DF0719B688}" dt="2023-05-28T12:59:14.725" v="2117" actId="20577"/>
          <ac:spMkLst>
            <pc:docMk/>
            <pc:sldMk cId="1029267127" sldId="292"/>
            <ac:spMk id="20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59:30.741" v="2124" actId="20577"/>
        <pc:sldMkLst>
          <pc:docMk/>
          <pc:sldMk cId="1092190180" sldId="293"/>
        </pc:sldMkLst>
        <pc:spChg chg="mod">
          <ac:chgData name="Bronislava Grygova" userId="rMEWoRzRdRuBqUKtqCxbPjx4RuTVq2eYMfLKENTS6I0=" providerId="None" clId="Web-{A3C14351-6638-4D00-BF76-83DF0719B688}" dt="2023-05-28T12:59:30.741" v="2124" actId="20577"/>
          <ac:spMkLst>
            <pc:docMk/>
            <pc:sldMk cId="1092190180" sldId="293"/>
            <ac:spMk id="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59:45.085" v="2135" actId="20577"/>
        <pc:sldMkLst>
          <pc:docMk/>
          <pc:sldMk cId="1596885288" sldId="294"/>
        </pc:sldMkLst>
        <pc:spChg chg="mod">
          <ac:chgData name="Bronislava Grygova" userId="rMEWoRzRdRuBqUKtqCxbPjx4RuTVq2eYMfLKENTS6I0=" providerId="None" clId="Web-{A3C14351-6638-4D00-BF76-83DF0719B688}" dt="2023-05-28T12:59:45.085" v="2135" actId="20577"/>
          <ac:spMkLst>
            <pc:docMk/>
            <pc:sldMk cId="1596885288" sldId="294"/>
            <ac:spMk id="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2:59:57.257" v="2144" actId="20577"/>
        <pc:sldMkLst>
          <pc:docMk/>
          <pc:sldMk cId="1252458264" sldId="295"/>
        </pc:sldMkLst>
        <pc:spChg chg="mod">
          <ac:chgData name="Bronislava Grygova" userId="rMEWoRzRdRuBqUKtqCxbPjx4RuTVq2eYMfLKENTS6I0=" providerId="None" clId="Web-{A3C14351-6638-4D00-BF76-83DF0719B688}" dt="2023-05-28T12:59:57.257" v="2144" actId="20577"/>
          <ac:spMkLst>
            <pc:docMk/>
            <pc:sldMk cId="1252458264" sldId="295"/>
            <ac:spMk id="2" creationId="{00000000-0000-0000-0000-000000000000}"/>
          </ac:spMkLst>
        </pc:spChg>
      </pc:sldChg>
      <pc:sldChg chg="modSp">
        <pc:chgData name="Bronislava Grygova" userId="rMEWoRzRdRuBqUKtqCxbPjx4RuTVq2eYMfLKENTS6I0=" providerId="None" clId="Web-{A3C14351-6638-4D00-BF76-83DF0719B688}" dt="2023-05-28T13:00:14.961" v="2152" actId="20577"/>
        <pc:sldMkLst>
          <pc:docMk/>
          <pc:sldMk cId="138090469" sldId="296"/>
        </pc:sldMkLst>
        <pc:spChg chg="mod">
          <ac:chgData name="Bronislava Grygova" userId="rMEWoRzRdRuBqUKtqCxbPjx4RuTVq2eYMfLKENTS6I0=" providerId="None" clId="Web-{A3C14351-6638-4D00-BF76-83DF0719B688}" dt="2023-05-28T13:00:14.961" v="2152" actId="20577"/>
          <ac:spMkLst>
            <pc:docMk/>
            <pc:sldMk cId="138090469" sldId="29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07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962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900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728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69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08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824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778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775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50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35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91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0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528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88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5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539552" y="3219822"/>
            <a:ext cx="6480720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br>
              <a:rPr lang="en" sz="2400" dirty="0">
                <a:solidFill>
                  <a:schemeClr val="accent1"/>
                </a:solidFill>
                <a:latin typeface="+mn-lt"/>
              </a:rPr>
            </a:br>
            <a:r>
              <a:rPr lang="it-IT" sz="2800" dirty="0">
                <a:latin typeface="+mn-lt"/>
              </a:rPr>
              <a:t>Nutrční diagnóza a péče</a:t>
            </a:r>
            <a:br>
              <a:rPr lang="it-IT" sz="1800" dirty="0">
                <a:latin typeface="+mn-lt"/>
              </a:rPr>
            </a:br>
            <a:r>
              <a:rPr lang="it-IT" sz="1800" dirty="0">
                <a:latin typeface="+mn-lt"/>
              </a:rPr>
              <a:t>Instituto Politécnico de Bragança</a:t>
            </a:r>
            <a:r>
              <a:rPr lang="cs-CZ" sz="1800" dirty="0">
                <a:latin typeface="+mn-lt"/>
              </a:rPr>
              <a:t>, Portugalsko</a:t>
            </a:r>
            <a:endParaRPr sz="18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>
                <a:latin typeface="+mn-lt"/>
              </a:rPr>
              <a:t>U </a:t>
            </a:r>
            <a:r>
              <a:rPr lang="en-US" sz="2000" dirty="0" err="1">
                <a:latin typeface="+mn-lt"/>
              </a:rPr>
              <a:t>obezity</a:t>
            </a:r>
            <a:r>
              <a:rPr lang="en-US" sz="2000" dirty="0">
                <a:latin typeface="+mn-lt"/>
              </a:rPr>
              <a:t> 2. a 3.stupně (&gt;35 kg/m2) by </a:t>
            </a:r>
            <a:r>
              <a:rPr lang="en-US" sz="2000" dirty="0" err="1">
                <a:latin typeface="+mn-lt"/>
              </a:rPr>
              <a:t>mělo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být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cílem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trvalé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snížení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hmotnosti</a:t>
            </a:r>
            <a:r>
              <a:rPr lang="en-US" sz="2000" dirty="0">
                <a:latin typeface="+mn-lt"/>
              </a:rPr>
              <a:t> o 10-20%; u BMI &gt;40 kg/m2 10%  </a:t>
            </a:r>
            <a:r>
              <a:rPr lang="en-US" sz="2000" dirty="0" err="1">
                <a:latin typeface="+mn-lt"/>
              </a:rPr>
              <a:t>až</a:t>
            </a:r>
            <a:r>
              <a:rPr lang="en-US" sz="2000" dirty="0">
                <a:latin typeface="+mn-lt"/>
              </a:rPr>
              <a:t> 30%. </a:t>
            </a: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Tohoto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dlouhodobého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snížení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hmotnosti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lze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dosáhnout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pouze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dvěma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způsoby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buď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multimodální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konzervativní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terapií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programy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redukce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hmotnosti</a:t>
            </a:r>
            <a:r>
              <a:rPr lang="en-US" sz="2000" dirty="0">
                <a:latin typeface="+mn-lt"/>
              </a:rPr>
              <a:t>), </a:t>
            </a:r>
            <a:r>
              <a:rPr lang="en-US" sz="2000" dirty="0" err="1">
                <a:latin typeface="+mn-lt"/>
              </a:rPr>
              <a:t>nebo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bariatrickou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chirurgií</a:t>
            </a:r>
            <a:r>
              <a:rPr lang="en-US" sz="2000" dirty="0">
                <a:latin typeface="+mn-lt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Realizace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takových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dietních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opatření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vyžaduje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spolupráci</a:t>
            </a:r>
            <a:r>
              <a:rPr lang="en-US" sz="2000" dirty="0">
                <a:latin typeface="+mn-lt"/>
              </a:rPr>
              <a:t> se </a:t>
            </a:r>
            <a:r>
              <a:rPr lang="en-US" sz="2000" dirty="0" err="1">
                <a:latin typeface="+mn-lt"/>
              </a:rPr>
              <a:t>zkušeným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dietetikem</a:t>
            </a:r>
            <a:r>
              <a:rPr lang="en-US" sz="2000" dirty="0">
                <a:latin typeface="+mn-lt"/>
              </a:rPr>
              <a:t>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+mn-lt"/>
              </a:rPr>
              <a:t>Nutriční péče</a:t>
            </a:r>
            <a:br>
              <a:rPr lang="it-IT" b="1" dirty="0">
                <a:latin typeface="+mn-lt"/>
              </a:rPr>
            </a:br>
            <a:r>
              <a:rPr lang="it-IT" b="1" dirty="0">
                <a:latin typeface="+mn-lt"/>
              </a:rPr>
              <a:t>Nadváha/</a:t>
            </a:r>
            <a:r>
              <a:rPr lang="cs-CZ" b="1" dirty="0">
                <a:latin typeface="+mn-lt"/>
              </a:rPr>
              <a:t>o</a:t>
            </a:r>
            <a:r>
              <a:rPr lang="it-IT" b="1" dirty="0">
                <a:latin typeface="+mn-lt"/>
              </a:rPr>
              <a:t>bezita</a:t>
            </a:r>
          </a:p>
        </p:txBody>
      </p:sp>
    </p:spTree>
    <p:extLst>
      <p:ext uri="{BB962C8B-B14F-4D97-AF65-F5344CB8AC3E}">
        <p14:creationId xmlns:p14="http://schemas.microsoft.com/office/powerpoint/2010/main" val="142125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993207"/>
            <a:ext cx="8568952" cy="14426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b="1" i="1" dirty="0" err="1">
                <a:latin typeface="+mn-lt"/>
              </a:rPr>
              <a:t>Cíl</a:t>
            </a:r>
            <a:r>
              <a:rPr lang="en-US" sz="2000" b="1" i="1" dirty="0">
                <a:latin typeface="+mn-lt"/>
              </a:rPr>
              <a:t>: </a:t>
            </a:r>
            <a:r>
              <a:rPr lang="en-US" sz="2000" b="1" i="1" dirty="0" err="1">
                <a:latin typeface="+mn-lt"/>
              </a:rPr>
              <a:t>obnovit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tělesnou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hmotnost</a:t>
            </a:r>
            <a:r>
              <a:rPr lang="en-US" sz="2000" b="1" i="1" dirty="0">
                <a:latin typeface="+mn-lt"/>
              </a:rPr>
              <a:t> a u </a:t>
            </a:r>
            <a:r>
              <a:rPr lang="en-US" sz="2000" b="1" i="1" dirty="0" err="1">
                <a:latin typeface="+mn-lt"/>
              </a:rPr>
              <a:t>žen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navrátit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menstruaci</a:t>
            </a:r>
            <a:endParaRPr lang="en-US" sz="2000" b="1" i="1" dirty="0">
              <a:latin typeface="+mn-lt"/>
            </a:endParaRP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Realimentační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fáze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vyžaduje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postupné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navyšování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příjmu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výživy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pečlivé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monitorování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stavu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pacienta</a:t>
            </a:r>
            <a:r>
              <a:rPr lang="en-US" sz="2000" dirty="0">
                <a:latin typeface="+mn-lt"/>
              </a:rPr>
              <a:t> 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+mn-lt"/>
              </a:rPr>
              <a:t>Nutriční péče</a:t>
            </a:r>
            <a:br>
              <a:rPr lang="it-IT" b="1" dirty="0">
                <a:latin typeface="+mn-lt"/>
              </a:rPr>
            </a:br>
            <a:r>
              <a:rPr lang="it-IT" b="1" dirty="0">
                <a:latin typeface="+mn-lt"/>
              </a:rPr>
              <a:t>Anorexia </a:t>
            </a:r>
            <a:r>
              <a:rPr lang="cs-CZ" b="1" dirty="0">
                <a:latin typeface="+mn-lt"/>
              </a:rPr>
              <a:t>n</a:t>
            </a:r>
            <a:r>
              <a:rPr lang="it-IT" b="1" dirty="0">
                <a:latin typeface="+mn-lt"/>
              </a:rPr>
              <a:t>ervosa</a:t>
            </a:r>
          </a:p>
        </p:txBody>
      </p:sp>
    </p:spTree>
    <p:extLst>
      <p:ext uri="{BB962C8B-B14F-4D97-AF65-F5344CB8AC3E}">
        <p14:creationId xmlns:p14="http://schemas.microsoft.com/office/powerpoint/2010/main" val="420229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20891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Postupné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změny</a:t>
            </a:r>
            <a:r>
              <a:rPr lang="en-US" sz="2000" dirty="0">
                <a:latin typeface="+mn-lt"/>
              </a:rPr>
              <a:t> v </a:t>
            </a:r>
            <a:r>
              <a:rPr lang="en-US" sz="2000" dirty="0" err="1">
                <a:latin typeface="+mn-lt"/>
              </a:rPr>
              <a:t>příjmu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výživy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přibývání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váze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např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nárůst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počtu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přijímaných</a:t>
            </a:r>
            <a:r>
              <a:rPr lang="en-US" sz="2000" dirty="0">
                <a:latin typeface="+mn-lt"/>
              </a:rPr>
              <a:t> kcal z </a:t>
            </a:r>
            <a:r>
              <a:rPr lang="en-US" sz="2000" dirty="0" err="1">
                <a:latin typeface="+mn-lt"/>
              </a:rPr>
              <a:t>výchozí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hodnoty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mezi</a:t>
            </a:r>
            <a:r>
              <a:rPr lang="en-US" sz="2000" dirty="0">
                <a:latin typeface="+mn-lt"/>
              </a:rPr>
              <a:t> 30 </a:t>
            </a:r>
            <a:r>
              <a:rPr lang="en-US" sz="2000" dirty="0" err="1">
                <a:latin typeface="+mn-lt"/>
              </a:rPr>
              <a:t>až</a:t>
            </a:r>
            <a:r>
              <a:rPr lang="en-US" sz="2000" dirty="0">
                <a:latin typeface="+mn-lt"/>
              </a:rPr>
              <a:t> 40 kcal/kg/den (</a:t>
            </a:r>
            <a:r>
              <a:rPr lang="en-US" sz="2000" dirty="0" err="1">
                <a:latin typeface="+mn-lt"/>
              </a:rPr>
              <a:t>lze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začít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1000 </a:t>
            </a:r>
            <a:r>
              <a:rPr lang="en-US" sz="2000" dirty="0" err="1">
                <a:latin typeface="+mn-lt"/>
              </a:rPr>
              <a:t>až</a:t>
            </a:r>
            <a:r>
              <a:rPr lang="en-US" sz="2000" dirty="0">
                <a:latin typeface="+mn-lt"/>
              </a:rPr>
              <a:t> 1200 kcal/den) a </a:t>
            </a:r>
            <a:r>
              <a:rPr lang="en-US" sz="2000" dirty="0" err="1">
                <a:latin typeface="+mn-lt"/>
              </a:rPr>
              <a:t>postupný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nárůst</a:t>
            </a:r>
            <a:r>
              <a:rPr lang="en-US" sz="2000" dirty="0">
                <a:latin typeface="+mn-lt"/>
              </a:rPr>
              <a:t>, aby </a:t>
            </a:r>
            <a:r>
              <a:rPr lang="en-US" sz="2000" dirty="0" err="1">
                <a:latin typeface="+mn-lt"/>
              </a:rPr>
              <a:t>došlo</a:t>
            </a:r>
            <a:r>
              <a:rPr lang="en-US" sz="2000" dirty="0">
                <a:latin typeface="+mn-lt"/>
              </a:rPr>
              <a:t> k </a:t>
            </a:r>
            <a:r>
              <a:rPr lang="en-US" sz="2000" dirty="0" err="1">
                <a:latin typeface="+mn-lt"/>
              </a:rPr>
              <a:t>přibývání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váze</a:t>
            </a:r>
            <a:r>
              <a:rPr lang="en-US" sz="2000" dirty="0">
                <a:latin typeface="+mn-lt"/>
              </a:rPr>
              <a:t> o 0.20 </a:t>
            </a:r>
            <a:r>
              <a:rPr lang="en-US" sz="2000" dirty="0" err="1">
                <a:latin typeface="+mn-lt"/>
              </a:rPr>
              <a:t>až</a:t>
            </a:r>
            <a:r>
              <a:rPr lang="en-US" sz="2000" dirty="0">
                <a:latin typeface="+mn-lt"/>
              </a:rPr>
              <a:t> 0.45 kg </a:t>
            </a:r>
            <a:r>
              <a:rPr lang="en-US" sz="2000" dirty="0" err="1">
                <a:latin typeface="+mn-lt"/>
              </a:rPr>
              <a:t>týdně</a:t>
            </a:r>
            <a:r>
              <a:rPr lang="en-US" sz="2000" dirty="0">
                <a:latin typeface="+mn-lt"/>
              </a:rPr>
              <a:t> (0.5 </a:t>
            </a:r>
            <a:r>
              <a:rPr lang="en-US" sz="2000" dirty="0" err="1">
                <a:latin typeface="+mn-lt"/>
              </a:rPr>
              <a:t>až</a:t>
            </a:r>
            <a:r>
              <a:rPr lang="en-US" sz="2000" dirty="0">
                <a:latin typeface="+mn-lt"/>
              </a:rPr>
              <a:t> 1.0 </a:t>
            </a:r>
            <a:r>
              <a:rPr lang="en-US" sz="2000" dirty="0" err="1">
                <a:latin typeface="+mn-lt"/>
              </a:rPr>
              <a:t>lb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+mn-lt"/>
              </a:rPr>
              <a:t>Nutriční péče</a:t>
            </a:r>
            <a:br>
              <a:rPr lang="it-IT" b="1" dirty="0">
                <a:latin typeface="+mn-lt"/>
              </a:rPr>
            </a:br>
            <a:r>
              <a:rPr lang="it-IT" b="1" dirty="0">
                <a:latin typeface="+mn-lt"/>
              </a:rPr>
              <a:t>Anorexia </a:t>
            </a:r>
            <a:r>
              <a:rPr lang="cs-CZ" b="1" dirty="0">
                <a:latin typeface="+mn-lt"/>
              </a:rPr>
              <a:t>n</a:t>
            </a:r>
            <a:r>
              <a:rPr lang="it-IT" b="1" dirty="0">
                <a:latin typeface="+mn-lt"/>
              </a:rPr>
              <a:t>ervosa</a:t>
            </a:r>
          </a:p>
        </p:txBody>
      </p:sp>
    </p:spTree>
    <p:extLst>
      <p:ext uri="{BB962C8B-B14F-4D97-AF65-F5344CB8AC3E}">
        <p14:creationId xmlns:p14="http://schemas.microsoft.com/office/powerpoint/2010/main" val="312844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b="1" i="1" dirty="0" err="1">
                <a:latin typeface="+mn-lt"/>
              </a:rPr>
              <a:t>Cíl</a:t>
            </a:r>
            <a:r>
              <a:rPr lang="en-US" sz="2000" b="1" i="1" dirty="0">
                <a:latin typeface="+mn-lt"/>
              </a:rPr>
              <a:t>: </a:t>
            </a:r>
            <a:r>
              <a:rPr lang="en-US" sz="2000" b="1" i="1" dirty="0" err="1">
                <a:latin typeface="+mn-lt"/>
              </a:rPr>
              <a:t>pomoci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pacientvi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vytvořit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strukturovaný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plán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příjmu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potravy</a:t>
            </a:r>
            <a:r>
              <a:rPr lang="en-US" sz="2000" b="1" i="1" dirty="0">
                <a:latin typeface="+mn-lt"/>
              </a:rPr>
              <a:t>, a </a:t>
            </a:r>
            <a:r>
              <a:rPr lang="en-US" sz="2000" b="1" i="1" dirty="0" err="1">
                <a:latin typeface="+mn-lt"/>
              </a:rPr>
              <a:t>tak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snížit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počet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epizod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kompulzivního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přejídání</a:t>
            </a:r>
            <a:r>
              <a:rPr lang="en-US" sz="2000" b="1" i="1" dirty="0">
                <a:latin typeface="+mn-lt"/>
              </a:rPr>
              <a:t>/</a:t>
            </a:r>
            <a:r>
              <a:rPr lang="en-US" sz="2000" b="1" i="1" dirty="0" err="1">
                <a:latin typeface="+mn-lt"/>
              </a:rPr>
              <a:t>čištění</a:t>
            </a:r>
            <a:r>
              <a:rPr lang="en-US" sz="2000" b="1" i="1" dirty="0">
                <a:latin typeface="+mn-lt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Nutriční</a:t>
            </a:r>
            <a:r>
              <a:rPr lang="en-US" sz="2000" dirty="0">
                <a:latin typeface="+mn-lt"/>
              </a:rPr>
              <a:t> abnormality u </a:t>
            </a:r>
            <a:r>
              <a:rPr lang="en-US" sz="2000" dirty="0" err="1">
                <a:latin typeface="+mn-lt"/>
              </a:rPr>
              <a:t>jedinců</a:t>
            </a:r>
            <a:r>
              <a:rPr lang="en-US" sz="2000" dirty="0">
                <a:latin typeface="+mn-lt"/>
              </a:rPr>
              <a:t> s </a:t>
            </a:r>
            <a:r>
              <a:rPr lang="en-US" sz="2000" dirty="0" err="1">
                <a:latin typeface="+mn-lt"/>
              </a:rPr>
              <a:t>bulimií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závisí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míře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restrikce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během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epizod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kdy</a:t>
            </a:r>
            <a:r>
              <a:rPr lang="en-US" sz="2000" dirty="0">
                <a:latin typeface="+mn-lt"/>
              </a:rPr>
              <a:t> se </a:t>
            </a:r>
            <a:r>
              <a:rPr lang="en-US" sz="2000" dirty="0" err="1">
                <a:latin typeface="+mn-lt"/>
              </a:rPr>
              <a:t>nepřejídají</a:t>
            </a:r>
            <a:r>
              <a:rPr lang="en-US" sz="2000" dirty="0">
                <a:latin typeface="+mn-lt"/>
              </a:rPr>
              <a:t>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+mn-lt"/>
              </a:rPr>
              <a:t>Nutriční péče</a:t>
            </a:r>
            <a:br>
              <a:rPr lang="it-IT" b="1" dirty="0">
                <a:latin typeface="+mn-lt"/>
              </a:rPr>
            </a:br>
            <a:r>
              <a:rPr lang="it-IT" b="1" dirty="0">
                <a:latin typeface="+mn-lt"/>
              </a:rPr>
              <a:t>Bulimia </a:t>
            </a:r>
            <a:r>
              <a:rPr lang="cs-CZ" b="1" dirty="0">
                <a:latin typeface="+mn-lt"/>
              </a:rPr>
              <a:t>n</a:t>
            </a:r>
            <a:r>
              <a:rPr lang="it-IT" b="1" dirty="0">
                <a:latin typeface="+mn-lt"/>
              </a:rPr>
              <a:t>ervosa</a:t>
            </a:r>
          </a:p>
        </p:txBody>
      </p:sp>
    </p:spTree>
    <p:extLst>
      <p:ext uri="{BB962C8B-B14F-4D97-AF65-F5344CB8AC3E}">
        <p14:creationId xmlns:p14="http://schemas.microsoft.com/office/powerpoint/2010/main" val="196780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Primárním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cílem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léčby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bulimie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nervosy</a:t>
            </a:r>
            <a:r>
              <a:rPr lang="en-US" sz="2000" dirty="0">
                <a:latin typeface="+mn-lt"/>
              </a:rPr>
              <a:t> je </a:t>
            </a:r>
            <a:r>
              <a:rPr lang="en-US" sz="2000" dirty="0" err="1">
                <a:latin typeface="+mn-lt"/>
              </a:rPr>
              <a:t>zredukovat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či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zcela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eliminovat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přejídání</a:t>
            </a:r>
            <a:r>
              <a:rPr lang="en-US" sz="2000" dirty="0">
                <a:latin typeface="+mn-lt"/>
              </a:rPr>
              <a:t> a </a:t>
            </a:r>
            <a:r>
              <a:rPr lang="en-US" sz="2000" dirty="0" err="1">
                <a:latin typeface="+mn-lt"/>
              </a:rPr>
              <a:t>čištění</a:t>
            </a:r>
            <a:r>
              <a:rPr lang="en-US" sz="2000" dirty="0">
                <a:latin typeface="+mn-lt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Nutrční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edukace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zahrnuje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zásady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normálního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stravování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poučení</a:t>
            </a:r>
            <a:r>
              <a:rPr lang="en-US" sz="2000" dirty="0">
                <a:latin typeface="+mn-lt"/>
              </a:rPr>
              <a:t> o </a:t>
            </a:r>
            <a:r>
              <a:rPr lang="en-US" sz="2000" dirty="0" err="1">
                <a:latin typeface="+mn-lt"/>
              </a:rPr>
              <a:t>psychologických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fyziologických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účincích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hladovění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nutričních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požadavcích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metabolismu</a:t>
            </a:r>
            <a:r>
              <a:rPr lang="en-US" sz="2000" dirty="0">
                <a:latin typeface="+mn-lt"/>
              </a:rPr>
              <a:t>, o </a:t>
            </a:r>
            <a:r>
              <a:rPr lang="en-US" sz="2000" dirty="0" err="1">
                <a:latin typeface="+mn-lt"/>
              </a:rPr>
              <a:t>mylných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představách</a:t>
            </a:r>
            <a:r>
              <a:rPr lang="en-US" sz="2000" dirty="0">
                <a:latin typeface="+mn-lt"/>
              </a:rPr>
              <a:t> o </a:t>
            </a:r>
            <a:r>
              <a:rPr lang="en-US" sz="2000" dirty="0" err="1">
                <a:latin typeface="+mn-lt"/>
              </a:rPr>
              <a:t>kontrole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tělesné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hmotnosti</a:t>
            </a:r>
            <a:r>
              <a:rPr lang="en-US" sz="2000" dirty="0">
                <a:latin typeface="+mn-lt"/>
              </a:rPr>
              <a:t> a o </a:t>
            </a:r>
            <a:r>
              <a:rPr lang="en-US" sz="2000" dirty="0" err="1">
                <a:latin typeface="+mn-lt"/>
              </a:rPr>
              <a:t>následcích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purgace</a:t>
            </a:r>
            <a:r>
              <a:rPr lang="en-US" sz="2000" dirty="0">
                <a:latin typeface="+mn-lt"/>
              </a:rPr>
              <a:t> (</a:t>
            </a:r>
            <a:r>
              <a:rPr lang="cs-CZ" sz="2000" dirty="0">
                <a:latin typeface="+mn-lt"/>
              </a:rPr>
              <a:t>o</a:t>
            </a:r>
            <a:r>
              <a:rPr lang="en-US" sz="2000" dirty="0" err="1">
                <a:latin typeface="+mn-lt"/>
              </a:rPr>
              <a:t>čišťování</a:t>
            </a:r>
            <a:r>
              <a:rPr lang="en-US" sz="2000" dirty="0">
                <a:latin typeface="+mn-lt"/>
              </a:rPr>
              <a:t>).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+mn-lt"/>
              </a:rPr>
              <a:t>Nutriční péče</a:t>
            </a:r>
            <a:br>
              <a:rPr lang="it-IT" b="1" dirty="0">
                <a:latin typeface="+mn-lt"/>
              </a:rPr>
            </a:br>
            <a:r>
              <a:rPr lang="it-IT" b="1" dirty="0">
                <a:latin typeface="+mn-lt"/>
              </a:rPr>
              <a:t>Bulimia </a:t>
            </a:r>
            <a:r>
              <a:rPr lang="cs-CZ" b="1" dirty="0">
                <a:latin typeface="+mn-lt"/>
              </a:rPr>
              <a:t>n</a:t>
            </a:r>
            <a:r>
              <a:rPr lang="it-IT" b="1" dirty="0">
                <a:latin typeface="+mn-lt"/>
              </a:rPr>
              <a:t>ervosa</a:t>
            </a:r>
          </a:p>
        </p:txBody>
      </p:sp>
    </p:spTree>
    <p:extLst>
      <p:ext uri="{BB962C8B-B14F-4D97-AF65-F5344CB8AC3E}">
        <p14:creationId xmlns:p14="http://schemas.microsoft.com/office/powerpoint/2010/main" val="224397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Některé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aplikace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vám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pomohou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počítat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kalorie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makronutrienty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vašem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chytrém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telefonu</a:t>
            </a:r>
            <a:r>
              <a:rPr lang="en-US" sz="2000" dirty="0">
                <a:latin typeface="+mn-lt"/>
              </a:rPr>
              <a:t>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+mn-lt"/>
              </a:rPr>
              <a:t>Nutriční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péče</a:t>
            </a:r>
            <a:br>
              <a:rPr lang="it-IT" b="1" dirty="0">
                <a:latin typeface="+mn-lt"/>
              </a:rPr>
            </a:br>
            <a:r>
              <a:rPr lang="it-IT" b="1" dirty="0" err="1">
                <a:latin typeface="+mn-lt"/>
              </a:rPr>
              <a:t>Aplikace</a:t>
            </a:r>
          </a:p>
        </p:txBody>
      </p:sp>
    </p:spTree>
    <p:extLst>
      <p:ext uri="{BB962C8B-B14F-4D97-AF65-F5344CB8AC3E}">
        <p14:creationId xmlns:p14="http://schemas.microsoft.com/office/powerpoint/2010/main" val="102926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US" sz="2000" dirty="0"/>
              <a:t>My Fitness Pal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+mn-lt"/>
              </a:rPr>
              <a:t>Nutriční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péče</a:t>
            </a:r>
            <a:br>
              <a:rPr lang="it-IT" b="1" dirty="0">
                <a:latin typeface="+mn-lt"/>
              </a:rPr>
            </a:br>
            <a:r>
              <a:rPr lang="it-IT" b="1" dirty="0" err="1">
                <a:latin typeface="+mn-lt"/>
              </a:rPr>
              <a:t>Aplikace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71A815-6E82-8BF7-9FC5-B00A41A8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381380"/>
            <a:ext cx="4361906" cy="37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9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US" sz="2000" dirty="0"/>
              <a:t>My Plate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+mn-lt"/>
              </a:rPr>
              <a:t>Nutriční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péče</a:t>
            </a:r>
            <a:br>
              <a:rPr lang="it-IT" dirty="0">
                <a:latin typeface="+mn-lt"/>
              </a:rPr>
            </a:br>
            <a:r>
              <a:rPr lang="it-IT" dirty="0" err="1">
                <a:latin typeface="+mn-lt"/>
              </a:rPr>
              <a:t>Aplikace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4331E43-CC9D-D873-532B-C3E333915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88" y="1590503"/>
            <a:ext cx="6757800" cy="32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US" sz="2000" dirty="0"/>
              <a:t>Fat Secret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+mn-lt"/>
              </a:rPr>
              <a:t>Nutriční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péče</a:t>
            </a:r>
            <a:br>
              <a:rPr lang="it-IT" dirty="0">
                <a:latin typeface="+mn-lt"/>
              </a:rPr>
            </a:br>
            <a:r>
              <a:rPr lang="it-IT" dirty="0" err="1">
                <a:latin typeface="+mn-lt"/>
              </a:rPr>
              <a:t>Aplikace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E8998D-AE3C-F1E5-E6BA-C9EA531FC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371" y="1486109"/>
            <a:ext cx="1951589" cy="34694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25EF985-E139-1427-FE69-7AF73C3C0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227" y="1497776"/>
            <a:ext cx="4080726" cy="33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n-US" sz="2000" dirty="0" err="1"/>
              <a:t>Cronometer</a:t>
            </a:r>
            <a:endParaRPr lang="en-US" sz="20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+mn-lt"/>
              </a:rPr>
              <a:t>Nutriční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péče</a:t>
            </a:r>
            <a:br>
              <a:rPr lang="it-IT" dirty="0">
                <a:latin typeface="+mn-lt"/>
              </a:rPr>
            </a:br>
            <a:r>
              <a:rPr lang="it-IT" dirty="0" err="1">
                <a:latin typeface="+mn-lt"/>
              </a:rPr>
              <a:t>Aplikace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81AB550-7230-15E5-DB34-0D2E1C6A2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895" y="1384550"/>
            <a:ext cx="3632912" cy="36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/>
            <a:r>
              <a:rPr lang="en-US" sz="2000" dirty="0">
                <a:solidFill>
                  <a:schemeClr val="bg1"/>
                </a:solidFill>
                <a:cs typeface="Calibri"/>
              </a:rPr>
              <a:t>Projekt </a:t>
            </a:r>
            <a:r>
              <a:rPr lang="en-US" sz="2000" dirty="0" err="1">
                <a:solidFill>
                  <a:schemeClr val="bg1"/>
                </a:solidFill>
                <a:cs typeface="Calibri"/>
              </a:rPr>
              <a:t>číslo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: 2021-1-RO01- KA220-HED-38B739A3</a:t>
            </a: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166;p14">
            <a:extLst>
              <a:ext uri="{FF2B5EF4-FFF2-40B4-BE49-F238E27FC236}">
                <a16:creationId xmlns:a16="http://schemas.microsoft.com/office/drawing/2014/main" id="{A66DF806-DE75-468A-ADB9-14CBCD9ED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39552" y="2787650"/>
            <a:ext cx="4967287" cy="1223963"/>
          </a:xfrm>
        </p:spPr>
        <p:txBody>
          <a:bodyPr/>
          <a:lstStyle/>
          <a:p>
            <a:pPr marL="139700" indent="0" algn="ctr" eaLnBrk="1" fontAlgn="auto" hangingPunct="1">
              <a:buClr>
                <a:schemeClr val="accent1"/>
              </a:buClr>
              <a:buFont typeface="Barlow Light"/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Barlow Light"/>
                <a:cs typeface="Calibri" panose="020F0502020204030204" pitchFamily="34" charset="0"/>
                <a:sym typeface="Barlow Light"/>
              </a:rPr>
              <a:t>Podpora Evropské komise při přípravě této prezentace nepředstavuje podporu jejího obsahu, který vyjadřuje pouze názory autorů, a Komise nenese odpovědnost za případné využití informací v ní obsažených.</a:t>
            </a:r>
          </a:p>
          <a:p>
            <a:pPr marL="0" indent="0" eaLnBrk="1" fontAlgn="auto" hangingPunct="1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  <a:defRPr/>
            </a:pPr>
            <a:endParaRPr sz="1400" dirty="0">
              <a:solidFill>
                <a:schemeClr val="accent2"/>
              </a:solidFill>
              <a:latin typeface="+mn-lt"/>
              <a:ea typeface="Barlow Light"/>
              <a:cs typeface="Barlow Light"/>
              <a:sym typeface="Barlow Light"/>
            </a:endParaRPr>
          </a:p>
          <a:p>
            <a:pPr marL="0" indent="0" eaLnBrk="1" fontAlgn="auto" hangingPunct="1">
              <a:spcBef>
                <a:spcPts val="0"/>
              </a:spcBef>
              <a:buClr>
                <a:schemeClr val="accent1"/>
              </a:buClr>
              <a:buFont typeface="Barlow Light"/>
              <a:buNone/>
              <a:defRPr/>
            </a:pPr>
            <a:endParaRPr sz="1400" dirty="0">
              <a:solidFill>
                <a:schemeClr val="accent2"/>
              </a:solidFill>
              <a:latin typeface="+mn-l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01709D3-C256-4B49-A95D-494C64C80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" y="1722718"/>
            <a:ext cx="5076056" cy="106493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412DBAB-2123-43E5-8A5E-E2EF4A1E7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994" y="1722718"/>
            <a:ext cx="3205161" cy="13573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611560" y="2067694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Instituto Politécnico de Bragança</a:t>
            </a:r>
            <a:r>
              <a:rPr lang="cs-CZ" b="1" dirty="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, Portugalsko</a:t>
            </a:r>
            <a:endParaRPr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1800" dirty="0" err="1">
                <a:latin typeface="+mn-lt"/>
              </a:rPr>
              <a:t>Nutriční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diagnóza</a:t>
            </a:r>
            <a:r>
              <a:rPr lang="en-US" sz="1800" dirty="0">
                <a:latin typeface="+mn-lt"/>
              </a:rPr>
              <a:t> se </a:t>
            </a:r>
            <a:r>
              <a:rPr lang="en-US" sz="1800" dirty="0" err="1">
                <a:latin typeface="+mn-lt"/>
              </a:rPr>
              <a:t>provádí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podle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protokolu</a:t>
            </a:r>
            <a:r>
              <a:rPr lang="en-US" sz="1800" dirty="0">
                <a:latin typeface="+mn-lt"/>
              </a:rPr>
              <a:t> PES, </a:t>
            </a:r>
            <a:r>
              <a:rPr lang="en-US" sz="1800" dirty="0" err="1">
                <a:latin typeface="+mn-lt"/>
              </a:rPr>
              <a:t>který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má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tři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odlišné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části</a:t>
            </a:r>
            <a:r>
              <a:rPr lang="en-US" sz="1800" dirty="0">
                <a:latin typeface="+mn-lt"/>
              </a:rPr>
              <a:t>: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1800" dirty="0" err="1">
                <a:solidFill>
                  <a:srgbClr val="FF0000"/>
                </a:solidFill>
                <a:latin typeface="+mn-lt"/>
              </a:rPr>
              <a:t>Problém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 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Etiologie</a:t>
            </a:r>
            <a:r>
              <a:rPr lang="en-US" sz="1800" dirty="0">
                <a:latin typeface="+mn-lt"/>
              </a:rPr>
              <a:t> (</a:t>
            </a:r>
            <a:r>
              <a:rPr lang="en-US" sz="1800" dirty="0" err="1">
                <a:latin typeface="+mn-lt"/>
              </a:rPr>
              <a:t>základní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příčina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problému</a:t>
            </a:r>
            <a:r>
              <a:rPr lang="en-US" sz="1800" dirty="0">
                <a:latin typeface="+mn-lt"/>
              </a:rPr>
              <a:t>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Symptomatologie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  <a:r>
              <a:rPr lang="en-US" sz="1800" dirty="0">
                <a:latin typeface="+mn-lt"/>
              </a:rPr>
              <a:t>(</a:t>
            </a:r>
            <a:r>
              <a:rPr lang="en-US" sz="1800" dirty="0" err="1">
                <a:latin typeface="+mn-lt"/>
              </a:rPr>
              <a:t>důkaz</a:t>
            </a:r>
            <a:r>
              <a:rPr lang="en-US" sz="1800" dirty="0">
                <a:latin typeface="+mn-lt"/>
              </a:rPr>
              <a:t> existence </a:t>
            </a:r>
            <a:r>
              <a:rPr lang="en-US" sz="1800" dirty="0" err="1">
                <a:latin typeface="+mn-lt"/>
              </a:rPr>
              <a:t>problému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err="1">
                <a:latin typeface="+mn-lt"/>
              </a:rPr>
              <a:t>důkazy</a:t>
            </a:r>
            <a:r>
              <a:rPr lang="en-US" sz="1800" dirty="0">
                <a:latin typeface="+mn-lt"/>
              </a:rPr>
              <a:t> z </a:t>
            </a:r>
            <a:r>
              <a:rPr lang="en-US" sz="1800" dirty="0" err="1">
                <a:latin typeface="+mn-lt"/>
              </a:rPr>
              <a:t>údajů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získaných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na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základě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hodnocení</a:t>
            </a:r>
            <a:r>
              <a:rPr lang="en-US" sz="1800" dirty="0">
                <a:latin typeface="+mn-lt"/>
              </a:rPr>
              <a:t>)</a:t>
            </a:r>
          </a:p>
          <a:p>
            <a:pPr marL="533400" lvl="1" indent="0">
              <a:spcBef>
                <a:spcPts val="1000"/>
              </a:spcBef>
              <a:buNone/>
            </a:pPr>
            <a:r>
              <a:rPr lang="en-US" sz="1800" dirty="0" err="1">
                <a:solidFill>
                  <a:srgbClr val="C00000"/>
                </a:solidFill>
                <a:latin typeface="+mn-lt"/>
              </a:rPr>
              <a:t>Problém</a:t>
            </a:r>
            <a:r>
              <a:rPr lang="en-US" sz="1800" dirty="0">
                <a:latin typeface="+mn-lt"/>
              </a:rPr>
              <a:t> VE VZTAHU K</a:t>
            </a:r>
            <a:r>
              <a:rPr lang="en-US" sz="1800" dirty="0">
                <a:solidFill>
                  <a:srgbClr val="001F46"/>
                </a:solidFill>
                <a:latin typeface="+mn-lt"/>
              </a:rPr>
              <a:t> 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etiologii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 PROKÁZANÝ</a:t>
            </a:r>
            <a:r>
              <a:rPr lang="en-US" sz="1800" dirty="0">
                <a:latin typeface="+mn-lt"/>
              </a:rPr>
              <a:t> 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známkami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a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symptomy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</a:p>
          <a:p>
            <a:pPr lvl="1">
              <a:spcBef>
                <a:spcPts val="1000"/>
              </a:spcBef>
              <a:buChar char="▸"/>
            </a:pPr>
            <a:endParaRPr lang="en-US" sz="1800" dirty="0">
              <a:latin typeface="+mn-l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18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PES </a:t>
            </a:r>
            <a:r>
              <a:rPr lang="it-IT" dirty="0" err="1"/>
              <a:t>protokol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b="1" i="1" dirty="0" err="1">
                <a:latin typeface="+mn-lt"/>
              </a:rPr>
              <a:t>Účel</a:t>
            </a:r>
            <a:r>
              <a:rPr lang="en-US" sz="2000" b="1" i="1" dirty="0">
                <a:latin typeface="+mn-lt"/>
              </a:rPr>
              <a:t>: </a:t>
            </a:r>
            <a:r>
              <a:rPr lang="en-US" sz="2000" b="1" i="1" dirty="0" err="1">
                <a:latin typeface="+mn-lt"/>
              </a:rPr>
              <a:t>naplánovat</a:t>
            </a:r>
            <a:r>
              <a:rPr lang="en-US" sz="2000" b="1" i="1" dirty="0">
                <a:latin typeface="+mn-lt"/>
              </a:rPr>
              <a:t> a </a:t>
            </a:r>
            <a:r>
              <a:rPr lang="en-US" sz="2000" b="1" i="1" dirty="0" err="1">
                <a:latin typeface="+mn-lt"/>
              </a:rPr>
              <a:t>realizovat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záměrné</a:t>
            </a:r>
            <a:r>
              <a:rPr lang="en-US" sz="2000" b="1" i="1" dirty="0">
                <a:latin typeface="+mn-lt"/>
              </a:rPr>
              <a:t> </a:t>
            </a:r>
            <a:r>
              <a:rPr lang="en-US" sz="2000" b="1" i="1" dirty="0" err="1">
                <a:latin typeface="+mn-lt"/>
              </a:rPr>
              <a:t>činnosti</a:t>
            </a:r>
            <a:r>
              <a:rPr lang="en-US" sz="2000" b="1" i="1" dirty="0">
                <a:latin typeface="+mn-lt"/>
              </a:rPr>
              <a:t> s </a:t>
            </a:r>
            <a:r>
              <a:rPr lang="en-US" sz="2000" b="1" i="1" dirty="0" err="1">
                <a:latin typeface="+mn-lt"/>
              </a:rPr>
              <a:t>cílem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pozitivně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změnit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nebo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zlepšit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problém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související</a:t>
            </a:r>
            <a:r>
              <a:rPr lang="en-US" sz="2000" b="1" i="1" dirty="0">
                <a:latin typeface="+mn-lt"/>
              </a:rPr>
              <a:t> s </a:t>
            </a:r>
            <a:r>
              <a:rPr lang="en-US" sz="2000" b="1" i="1" dirty="0" err="1">
                <a:latin typeface="+mn-lt"/>
              </a:rPr>
              <a:t>výživou</a:t>
            </a:r>
            <a:r>
              <a:rPr lang="en-US" sz="2000" b="1" i="1" dirty="0">
                <a:latin typeface="+mn-lt"/>
              </a:rPr>
              <a:t>.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000" dirty="0">
              <a:latin typeface="+mn-lt"/>
            </a:endParaRP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Zaměřena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etiologii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či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příčinu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problému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identifikovanému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metodou</a:t>
            </a:r>
            <a:r>
              <a:rPr lang="en-US" sz="2000" dirty="0">
                <a:latin typeface="+mn-lt"/>
              </a:rPr>
              <a:t> PES 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+mn-l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+mn-lt"/>
              </a:rPr>
              <a:t>Nutriční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péče</a:t>
            </a:r>
          </a:p>
        </p:txBody>
      </p:sp>
    </p:spTree>
    <p:extLst>
      <p:ext uri="{BB962C8B-B14F-4D97-AF65-F5344CB8AC3E}">
        <p14:creationId xmlns:p14="http://schemas.microsoft.com/office/powerpoint/2010/main" val="298673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Nutriční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plány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musí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být</a:t>
            </a:r>
            <a:r>
              <a:rPr lang="en-US" sz="2000" dirty="0">
                <a:latin typeface="+mn-lt"/>
              </a:rPr>
              <a:t>: 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Individualizovány</a:t>
            </a:r>
            <a:r>
              <a:rPr lang="en-US" sz="2000" dirty="0">
                <a:latin typeface="+mn-lt"/>
              </a:rPr>
              <a:t> s </a:t>
            </a:r>
            <a:r>
              <a:rPr lang="en-US" sz="2000" dirty="0" err="1">
                <a:latin typeface="+mn-lt"/>
              </a:rPr>
              <a:t>postupnými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změnami</a:t>
            </a:r>
            <a:r>
              <a:rPr lang="en-US" sz="2000" dirty="0">
                <a:latin typeface="+mn-lt"/>
              </a:rPr>
              <a:t> v </a:t>
            </a:r>
            <a:r>
              <a:rPr lang="en-US" sz="2000" dirty="0" err="1">
                <a:latin typeface="+mn-lt"/>
              </a:rPr>
              <a:t>současném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příjmu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potravy</a:t>
            </a:r>
            <a:r>
              <a:rPr lang="en-US" sz="2000" dirty="0">
                <a:latin typeface="+mn-lt"/>
              </a:rPr>
              <a:t>. 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Zprvu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zaměřeny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 to, aby </a:t>
            </a:r>
            <a:r>
              <a:rPr lang="en-US" sz="2000" dirty="0" err="1">
                <a:latin typeface="+mn-lt"/>
              </a:rPr>
              <a:t>odpovídaly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potřebám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výdaje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energie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pak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makroživiny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mikroživiny</a:t>
            </a:r>
            <a:r>
              <a:rPr lang="en-US" sz="2000" dirty="0">
                <a:latin typeface="+mn-lt"/>
              </a:rPr>
              <a:t>. 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Zaměřeny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denní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jídla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svačiny</a:t>
            </a:r>
            <a:r>
              <a:rPr lang="en-US" sz="2000" dirty="0">
                <a:latin typeface="+mn-lt"/>
              </a:rPr>
              <a:t>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+mn-lt"/>
              </a:rPr>
              <a:t>Nutriční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péče</a:t>
            </a:r>
          </a:p>
        </p:txBody>
      </p:sp>
    </p:spTree>
    <p:extLst>
      <p:ext uri="{BB962C8B-B14F-4D97-AF65-F5344CB8AC3E}">
        <p14:creationId xmlns:p14="http://schemas.microsoft.com/office/powerpoint/2010/main" val="334269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Nutriční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plány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musí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být</a:t>
            </a:r>
            <a:r>
              <a:rPr lang="en-US" sz="2000" dirty="0">
                <a:latin typeface="+mn-lt"/>
              </a:rPr>
              <a:t>: 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Jednoduché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pochopení</a:t>
            </a:r>
            <a:r>
              <a:rPr lang="en-US" sz="2000" dirty="0">
                <a:latin typeface="+mn-lt"/>
              </a:rPr>
              <a:t>. 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 err="1">
                <a:latin typeface="+mn-lt"/>
              </a:rPr>
              <a:t>Kompatibilní</a:t>
            </a:r>
            <a:r>
              <a:rPr lang="en-US" sz="2000" dirty="0">
                <a:latin typeface="+mn-lt"/>
              </a:rPr>
              <a:t> s </a:t>
            </a:r>
            <a:r>
              <a:rPr lang="en-US" sz="2000" dirty="0" err="1">
                <a:latin typeface="+mn-lt"/>
              </a:rPr>
              <a:t>plánem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snížení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příjmu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potravy</a:t>
            </a:r>
            <a:r>
              <a:rPr lang="en-US" sz="2000" dirty="0">
                <a:latin typeface="+mn-lt"/>
              </a:rPr>
              <a:t> z </a:t>
            </a:r>
            <a:r>
              <a:rPr lang="en-US" sz="2000" dirty="0" err="1">
                <a:latin typeface="+mn-lt"/>
              </a:rPr>
              <a:t>vyšší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úrovně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péče</a:t>
            </a:r>
            <a:r>
              <a:rPr lang="en-US" sz="2000" dirty="0">
                <a:latin typeface="+mn-lt"/>
              </a:rPr>
              <a:t>. 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n-US" sz="2000" dirty="0">
                <a:latin typeface="+mn-lt"/>
              </a:rPr>
              <a:t>S </a:t>
            </a:r>
            <a:r>
              <a:rPr lang="en-US" sz="2000" dirty="0" err="1">
                <a:latin typeface="+mn-lt"/>
              </a:rPr>
              <a:t>tím</a:t>
            </a:r>
            <a:r>
              <a:rPr lang="en-US" sz="2000" dirty="0">
                <a:latin typeface="+mn-lt"/>
              </a:rPr>
              <a:t>, jak </a:t>
            </a:r>
            <a:r>
              <a:rPr lang="en-US" sz="2000" dirty="0" err="1">
                <a:latin typeface="+mn-lt"/>
              </a:rPr>
              <a:t>jednotlivci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dělají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pokroky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musí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být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plány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flexibilnější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obecnější</a:t>
            </a:r>
            <a:r>
              <a:rPr lang="en-US" sz="2000" dirty="0">
                <a:latin typeface="+mn-lt"/>
              </a:rPr>
              <a:t>. 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+mn-l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latin typeface="+mn-lt"/>
              </a:rPr>
              <a:t>Nutriční</a:t>
            </a:r>
            <a:r>
              <a:rPr lang="it-IT" b="1" dirty="0">
                <a:latin typeface="+mn-lt"/>
              </a:rPr>
              <a:t> </a:t>
            </a:r>
            <a:r>
              <a:rPr lang="it-IT" b="1" dirty="0" err="1">
                <a:latin typeface="+mn-lt"/>
              </a:rPr>
              <a:t>péče</a:t>
            </a:r>
          </a:p>
        </p:txBody>
      </p:sp>
    </p:spTree>
    <p:extLst>
      <p:ext uri="{BB962C8B-B14F-4D97-AF65-F5344CB8AC3E}">
        <p14:creationId xmlns:p14="http://schemas.microsoft.com/office/powerpoint/2010/main" val="118076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b="1" i="1" dirty="0" err="1">
                <a:latin typeface="+mn-lt"/>
              </a:rPr>
              <a:t>Cíl</a:t>
            </a:r>
            <a:r>
              <a:rPr lang="en-US" sz="2000" b="1" i="1" dirty="0">
                <a:latin typeface="+mn-lt"/>
              </a:rPr>
              <a:t>: </a:t>
            </a:r>
            <a:r>
              <a:rPr lang="en-US" sz="2000" b="1" i="1" dirty="0" err="1">
                <a:latin typeface="+mn-lt"/>
              </a:rPr>
              <a:t>snížit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dlouhodobě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tělesnou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hmotnost</a:t>
            </a:r>
            <a:r>
              <a:rPr lang="en-US" sz="2000" b="1" i="1" dirty="0">
                <a:latin typeface="+mn-lt"/>
              </a:rPr>
              <a:t> v </a:t>
            </a:r>
            <a:r>
              <a:rPr lang="en-US" sz="2000" b="1" i="1" dirty="0" err="1">
                <a:latin typeface="+mn-lt"/>
              </a:rPr>
              <a:t>kombinaci</a:t>
            </a:r>
            <a:r>
              <a:rPr lang="en-US" sz="2000" b="1" i="1" dirty="0">
                <a:latin typeface="+mn-lt"/>
              </a:rPr>
              <a:t> se </a:t>
            </a:r>
            <a:r>
              <a:rPr lang="en-US" sz="2000" b="1" i="1" dirty="0" err="1">
                <a:latin typeface="+mn-lt"/>
              </a:rPr>
              <a:t>změnou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chování</a:t>
            </a:r>
            <a:r>
              <a:rPr lang="en-US" sz="2000" b="1" i="1" dirty="0">
                <a:latin typeface="+mn-lt"/>
              </a:rPr>
              <a:t>, </a:t>
            </a:r>
            <a:r>
              <a:rPr lang="en-US" sz="2000" b="1" i="1" dirty="0" err="1">
                <a:latin typeface="+mn-lt"/>
              </a:rPr>
              <a:t>což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vede</a:t>
            </a:r>
            <a:r>
              <a:rPr lang="en-US" sz="2000" b="1" i="1" dirty="0">
                <a:latin typeface="+mn-lt"/>
              </a:rPr>
              <a:t> k </a:t>
            </a:r>
            <a:r>
              <a:rPr lang="en-US" sz="2000" b="1" i="1" dirty="0" err="1">
                <a:latin typeface="+mn-lt"/>
              </a:rPr>
              <a:t>omezení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výskytu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rizikových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faktorů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spojených</a:t>
            </a:r>
            <a:r>
              <a:rPr lang="en-US" sz="2000" b="1" i="1" dirty="0">
                <a:latin typeface="+mn-lt"/>
              </a:rPr>
              <a:t> s </a:t>
            </a:r>
            <a:r>
              <a:rPr lang="en-US" sz="2000" b="1" i="1" dirty="0" err="1">
                <a:latin typeface="+mn-lt"/>
              </a:rPr>
              <a:t>obezitou</a:t>
            </a:r>
            <a:r>
              <a:rPr lang="en-US" sz="2000" b="1" i="1" dirty="0">
                <a:latin typeface="+mn-lt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Všechny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změny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musí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být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pečlivě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komunikovány</a:t>
            </a:r>
            <a:r>
              <a:rPr lang="en-US" sz="2000" dirty="0">
                <a:latin typeface="+mn-lt"/>
              </a:rPr>
              <a:t> a </a:t>
            </a:r>
            <a:r>
              <a:rPr lang="en-US" sz="2000" dirty="0" err="1">
                <a:latin typeface="+mn-lt"/>
              </a:rPr>
              <a:t>provedeny</a:t>
            </a:r>
            <a:r>
              <a:rPr lang="en-US" sz="2000" dirty="0">
                <a:latin typeface="+mn-lt"/>
              </a:rPr>
              <a:t>, a </a:t>
            </a:r>
            <a:r>
              <a:rPr lang="en-US" sz="2000" dirty="0" err="1">
                <a:latin typeface="+mn-lt"/>
              </a:rPr>
              <a:t>musí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být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dlouhodobě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realizovatelné</a:t>
            </a:r>
            <a:r>
              <a:rPr lang="en-US" sz="2000" dirty="0">
                <a:latin typeface="+mn-lt"/>
              </a:rPr>
              <a:t>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+mn-lt"/>
              </a:rPr>
              <a:t>Nutriční péče</a:t>
            </a:r>
            <a:br>
              <a:rPr lang="it-IT" b="1" dirty="0">
                <a:latin typeface="+mn-lt"/>
              </a:rPr>
            </a:br>
            <a:r>
              <a:rPr lang="it-IT" b="1" dirty="0">
                <a:latin typeface="+mn-lt"/>
              </a:rPr>
              <a:t>Nadváha/</a:t>
            </a:r>
            <a:r>
              <a:rPr lang="cs-CZ" b="1" dirty="0">
                <a:latin typeface="+mn-lt"/>
              </a:rPr>
              <a:t>o</a:t>
            </a:r>
            <a:r>
              <a:rPr lang="it-IT" b="1" dirty="0">
                <a:latin typeface="+mn-lt"/>
              </a:rPr>
              <a:t>bezita</a:t>
            </a:r>
          </a:p>
        </p:txBody>
      </p:sp>
    </p:spTree>
    <p:extLst>
      <p:ext uri="{BB962C8B-B14F-4D97-AF65-F5344CB8AC3E}">
        <p14:creationId xmlns:p14="http://schemas.microsoft.com/office/powerpoint/2010/main" val="118407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Snížení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hmotnosti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lze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docílit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jedině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negativní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energetickou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rovnováhou</a:t>
            </a:r>
            <a:r>
              <a:rPr lang="en-US" sz="2000" dirty="0">
                <a:latin typeface="+mn-lt"/>
              </a:rPr>
              <a:t>. </a:t>
            </a: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Snížení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energetického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příjmu</a:t>
            </a:r>
            <a:r>
              <a:rPr lang="en-US" sz="2000" dirty="0">
                <a:latin typeface="+mn-lt"/>
              </a:rPr>
              <a:t> o 500-1000 kcal/den </a:t>
            </a:r>
            <a:r>
              <a:rPr lang="en-US" sz="2000" dirty="0" err="1">
                <a:latin typeface="+mn-lt"/>
              </a:rPr>
              <a:t>spolu</a:t>
            </a:r>
            <a:r>
              <a:rPr lang="en-US" sz="2000" dirty="0">
                <a:latin typeface="+mn-lt"/>
              </a:rPr>
              <a:t> se </a:t>
            </a:r>
            <a:r>
              <a:rPr lang="en-US" sz="2000" dirty="0" err="1">
                <a:latin typeface="+mn-lt"/>
              </a:rPr>
              <a:t>stálým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pohybem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vede</a:t>
            </a:r>
            <a:r>
              <a:rPr lang="en-US" sz="2000" dirty="0">
                <a:latin typeface="+mn-lt"/>
              </a:rPr>
              <a:t> k </a:t>
            </a:r>
            <a:r>
              <a:rPr lang="en-US" sz="2000" dirty="0" err="1">
                <a:latin typeface="+mn-lt"/>
              </a:rPr>
              <a:t>redukco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hmotnosti</a:t>
            </a:r>
            <a:r>
              <a:rPr lang="en-US" sz="2000" dirty="0">
                <a:latin typeface="+mn-lt"/>
              </a:rPr>
              <a:t> o 0.5-1.0 kg za </a:t>
            </a:r>
            <a:r>
              <a:rPr lang="en-US" sz="2000" dirty="0" err="1">
                <a:latin typeface="+mn-lt"/>
              </a:rPr>
              <a:t>týden</a:t>
            </a:r>
            <a:r>
              <a:rPr lang="en-US" sz="2000" dirty="0">
                <a:latin typeface="+mn-lt"/>
              </a:rPr>
              <a:t> (</a:t>
            </a:r>
            <a:r>
              <a:rPr lang="en-US" sz="2000" dirty="0" err="1">
                <a:latin typeface="+mn-lt"/>
              </a:rPr>
              <a:t>neboli</a:t>
            </a:r>
            <a:r>
              <a:rPr lang="en-US" sz="2000" dirty="0">
                <a:latin typeface="+mn-lt"/>
              </a:rPr>
              <a:t> o  2-4 kg za </a:t>
            </a:r>
            <a:r>
              <a:rPr lang="en-US" sz="2000" dirty="0" err="1">
                <a:latin typeface="+mn-lt"/>
              </a:rPr>
              <a:t>měsíc</a:t>
            </a:r>
            <a:r>
              <a:rPr lang="en-US" sz="2000" dirty="0">
                <a:latin typeface="+mn-lt"/>
              </a:rPr>
              <a:t>). </a:t>
            </a: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Negativní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energetická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rovnováha</a:t>
            </a:r>
            <a:r>
              <a:rPr lang="en-US" sz="2000" dirty="0">
                <a:latin typeface="+mn-lt"/>
              </a:rPr>
              <a:t> by </a:t>
            </a:r>
            <a:r>
              <a:rPr lang="en-US" sz="2000" dirty="0" err="1">
                <a:latin typeface="+mn-lt"/>
              </a:rPr>
              <a:t>měla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činit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nejméně</a:t>
            </a:r>
            <a:r>
              <a:rPr lang="en-US" sz="2000" dirty="0">
                <a:latin typeface="+mn-lt"/>
              </a:rPr>
              <a:t> 500 kcal/den, </a:t>
            </a:r>
            <a:r>
              <a:rPr lang="en-US" sz="2000" dirty="0" err="1">
                <a:latin typeface="+mn-lt"/>
              </a:rPr>
              <a:t>jinak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změně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hmotnosti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zpočátku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vůbec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nedojde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kvůli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regulačním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mechanismům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zachovávajícím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hmotnost</a:t>
            </a:r>
            <a:r>
              <a:rPr lang="en-US" sz="2000" dirty="0">
                <a:latin typeface="+mn-lt"/>
              </a:rPr>
              <a:t>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96819"/>
            <a:ext cx="6757800" cy="919500"/>
          </a:xfrm>
        </p:spPr>
        <p:txBody>
          <a:bodyPr/>
          <a:lstStyle/>
          <a:p>
            <a:r>
              <a:rPr lang="it-IT" b="1" dirty="0">
                <a:latin typeface="+mn-lt"/>
              </a:rPr>
              <a:t>Nutriční péče</a:t>
            </a:r>
            <a:br>
              <a:rPr lang="it-IT" b="1" dirty="0">
                <a:latin typeface="+mn-lt"/>
              </a:rPr>
            </a:br>
            <a:r>
              <a:rPr lang="it-IT" b="1" dirty="0">
                <a:latin typeface="+mn-lt"/>
              </a:rPr>
              <a:t>Nadváha/</a:t>
            </a:r>
            <a:r>
              <a:rPr lang="cs-CZ" b="1" dirty="0">
                <a:latin typeface="+mn-lt"/>
              </a:rPr>
              <a:t>o</a:t>
            </a:r>
            <a:r>
              <a:rPr lang="it-IT" b="1" dirty="0">
                <a:latin typeface="+mn-lt"/>
              </a:rPr>
              <a:t>bezita</a:t>
            </a:r>
          </a:p>
        </p:txBody>
      </p:sp>
    </p:spTree>
    <p:extLst>
      <p:ext uri="{BB962C8B-B14F-4D97-AF65-F5344CB8AC3E}">
        <p14:creationId xmlns:p14="http://schemas.microsoft.com/office/powerpoint/2010/main" val="144528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9864" y="2067694"/>
            <a:ext cx="8568952" cy="16586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-US" sz="2000" dirty="0">
                <a:latin typeface="+mn-lt"/>
              </a:rPr>
              <a:t>Je </a:t>
            </a:r>
            <a:r>
              <a:rPr lang="en-US" sz="2000" dirty="0" err="1">
                <a:latin typeface="+mn-lt"/>
              </a:rPr>
              <a:t>třeba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zajistit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nutričně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vyvážený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jídelníček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který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zaručuje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nezbytný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 err="1">
                <a:latin typeface="+mn-lt"/>
              </a:rPr>
              <a:t>přísun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proteinů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mikronutrientů</a:t>
            </a:r>
            <a:r>
              <a:rPr lang="en-US" sz="2000" dirty="0">
                <a:latin typeface="+mn-lt"/>
              </a:rPr>
              <a:t>. </a:t>
            </a:r>
          </a:p>
          <a:p>
            <a:pPr>
              <a:spcBef>
                <a:spcPts val="1000"/>
              </a:spcBef>
            </a:pPr>
            <a:r>
              <a:rPr lang="en-US" sz="2000" dirty="0" err="1">
                <a:latin typeface="+mn-lt"/>
              </a:rPr>
              <a:t>Snížení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příjmu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tuků</a:t>
            </a:r>
            <a:r>
              <a:rPr lang="en-US" sz="2000" dirty="0">
                <a:latin typeface="+mn-lt"/>
              </a:rPr>
              <a:t> a </a:t>
            </a:r>
            <a:r>
              <a:rPr lang="cs-CZ" sz="2000" dirty="0">
                <a:latin typeface="+mn-lt"/>
              </a:rPr>
              <a:t>sacharidy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smíšené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potraviny</a:t>
            </a:r>
            <a:r>
              <a:rPr lang="en-US" sz="2000" dirty="0">
                <a:latin typeface="+mn-lt"/>
              </a:rPr>
              <a:t> s </a:t>
            </a:r>
            <a:r>
              <a:rPr lang="en-US" sz="2000" dirty="0" err="1">
                <a:latin typeface="+mn-lt"/>
              </a:rPr>
              <a:t>nižší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energií</a:t>
            </a:r>
            <a:endParaRPr lang="en-US" sz="2000" dirty="0">
              <a:latin typeface="+mn-lt"/>
            </a:endParaRP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000" dirty="0">
              <a:latin typeface="+mn-l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+mn-lt"/>
              </a:rPr>
              <a:t>Nutriční péče</a:t>
            </a:r>
            <a:br>
              <a:rPr lang="it-IT" b="1" dirty="0">
                <a:latin typeface="+mn-lt"/>
              </a:rPr>
            </a:br>
            <a:r>
              <a:rPr lang="it-IT" b="1" dirty="0">
                <a:latin typeface="+mn-lt"/>
              </a:rPr>
              <a:t>Nadváha/</a:t>
            </a:r>
            <a:r>
              <a:rPr lang="cs-CZ" b="1" dirty="0">
                <a:latin typeface="+mn-lt"/>
              </a:rPr>
              <a:t>o</a:t>
            </a:r>
            <a:r>
              <a:rPr lang="it-IT" b="1" dirty="0">
                <a:latin typeface="+mn-lt"/>
              </a:rPr>
              <a:t>bezita</a:t>
            </a:r>
          </a:p>
        </p:txBody>
      </p:sp>
    </p:spTree>
    <p:extLst>
      <p:ext uri="{BB962C8B-B14F-4D97-AF65-F5344CB8AC3E}">
        <p14:creationId xmlns:p14="http://schemas.microsoft.com/office/powerpoint/2010/main" val="2210032763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762</Words>
  <Application>Microsoft Office PowerPoint</Application>
  <PresentationFormat>Předvádění na obrazovce (16:9)</PresentationFormat>
  <Paragraphs>79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Barlow SemiBold</vt:lpstr>
      <vt:lpstr>Barlow Light</vt:lpstr>
      <vt:lpstr>Arial</vt:lpstr>
      <vt:lpstr>Barlow</vt:lpstr>
      <vt:lpstr>Calibri</vt:lpstr>
      <vt:lpstr>Caius template</vt:lpstr>
      <vt:lpstr> Nutrční diagnóza a péče Instituto Politécnico de Bragança, Portugalsko</vt:lpstr>
      <vt:lpstr>Projekt číslo: 2021-1-RO01- KA220-HED-38B739A3</vt:lpstr>
      <vt:lpstr>PES protokol</vt:lpstr>
      <vt:lpstr>Nutriční péče</vt:lpstr>
      <vt:lpstr>Nutriční péče</vt:lpstr>
      <vt:lpstr>Nutriční péče</vt:lpstr>
      <vt:lpstr>Nutriční péče Nadváha/obezita</vt:lpstr>
      <vt:lpstr>Nutriční péče Nadváha/obezita</vt:lpstr>
      <vt:lpstr>Nutriční péče Nadváha/obezita</vt:lpstr>
      <vt:lpstr>Nutriční péče Nadváha/obezita</vt:lpstr>
      <vt:lpstr>Nutriční péče Anorexia nervosa</vt:lpstr>
      <vt:lpstr>Nutriční péče Anorexia nervosa</vt:lpstr>
      <vt:lpstr>Nutriční péče Bulimia nervosa</vt:lpstr>
      <vt:lpstr>Nutriční péče Bulimia nervosa</vt:lpstr>
      <vt:lpstr>Nutriční péče Aplikace</vt:lpstr>
      <vt:lpstr>Nutriční péče Aplikace</vt:lpstr>
      <vt:lpstr>Nutriční péče Aplikace</vt:lpstr>
      <vt:lpstr>Nutriční péče Aplikace</vt:lpstr>
      <vt:lpstr>Nutriční péče Aplikace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Lukáš MERZ</cp:lastModifiedBy>
  <cp:revision>433</cp:revision>
  <dcterms:modified xsi:type="dcterms:W3CDTF">2023-05-29T12:35:47Z</dcterms:modified>
</cp:coreProperties>
</file>